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9"/>
  </p:notesMasterIdLst>
  <p:sldIdLst>
    <p:sldId id="262" r:id="rId3"/>
    <p:sldId id="263" r:id="rId4"/>
    <p:sldId id="283" r:id="rId5"/>
    <p:sldId id="272" r:id="rId6"/>
    <p:sldId id="284" r:id="rId7"/>
    <p:sldId id="281" r:id="rId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4FD456-D0EA-4E30-A8A5-E3FD97D065BA}" v="35" dt="2025-03-12T07:36:43.488"/>
    <p1510:client id="{F5A18BBA-E256-45CB-B3ED-AEBF3E3FB579}" v="91" dt="2025-03-12T07:29:40.55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95090" autoAdjust="0"/>
  </p:normalViewPr>
  <p:slideViewPr>
    <p:cSldViewPr>
      <p:cViewPr varScale="1">
        <p:scale>
          <a:sx n="95" d="100"/>
          <a:sy n="95" d="100"/>
        </p:scale>
        <p:origin x="192" y="30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commentAuthors.xml" Type="http://schemas.openxmlformats.org/officeDocument/2006/relationships/commentAuthors"/><Relationship Id="rId11" Target="presProps.xml" Type="http://schemas.openxmlformats.org/officeDocument/2006/relationships/presProps"/><Relationship Id="rId12" Target="viewProps.xml" Type="http://schemas.openxmlformats.org/officeDocument/2006/relationships/viewProps"/><Relationship Id="rId13" Target="theme/theme1.xml" Type="http://schemas.openxmlformats.org/officeDocument/2006/relationships/theme"/><Relationship Id="rId14" Target="tableStyles.xml" Type="http://schemas.openxmlformats.org/officeDocument/2006/relationships/tableStyles"/><Relationship Id="rId15" Target="revisionInfo.xml" Type="http://schemas.microsoft.com/office/2015/10/relationships/revisionInfo"/><Relationship Id="rId16"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notesMasters/notesMaster1.xml" Type="http://schemas.openxmlformats.org/officeDocument/2006/relationships/notesMaster"/></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2026/4/6</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820049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4016" y="1309405"/>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の人材育成</a:t>
            </a:r>
            <a:endParaRPr kumimoji="1" lang="ja-JP" altLang="en-US" dirty="0">
              <a:latin typeface="+mn-ea"/>
              <a:ea typeface="+mn-ea"/>
            </a:endParaRPr>
          </a:p>
        </p:txBody>
      </p:sp>
      <p:sp>
        <p:nvSpPr>
          <p:cNvPr id="3" name="サブタイトル 2"/>
          <p:cNvSpPr>
            <a:spLocks noGrp="1"/>
          </p:cNvSpPr>
          <p:nvPr>
            <p:ph type="subTitle" idx="1"/>
          </p:nvPr>
        </p:nvSpPr>
        <p:spPr>
          <a:xfrm>
            <a:off x="535675" y="3836349"/>
            <a:ext cx="8466630" cy="1868956"/>
          </a:xfrm>
        </p:spPr>
        <p:txBody>
          <a:bodyPr>
            <a:normAutofit/>
          </a:bodyPr>
          <a:lstStyle/>
          <a:p>
            <a:pPr algn="l"/>
            <a:r>
              <a:rPr lang="ja-JP" altLang="en-US" sz="2400" dirty="0">
                <a:latin typeface="+mn-ea"/>
              </a:rPr>
              <a:t>提案機関　 ：〇〇〇〇、〇〇〇〇、〇〇〇〇・・・</a:t>
            </a:r>
            <a:endParaRPr lang="en-US" altLang="ja-JP" sz="2400" dirty="0">
              <a:latin typeface="+mn-ea"/>
            </a:endParaRPr>
          </a:p>
          <a:p>
            <a:pPr algn="l"/>
            <a:r>
              <a:rPr lang="ja-JP" altLang="en-US" sz="2400" dirty="0">
                <a:latin typeface="+mn-ea"/>
              </a:rPr>
              <a:t>実施期間 　：○年間（２０２６年８月～２０●●年●●月）</a:t>
            </a:r>
            <a:endParaRPr lang="en-US" altLang="ja-JP" sz="2400" dirty="0">
              <a:latin typeface="+mn-ea"/>
            </a:endParaRPr>
          </a:p>
          <a:p>
            <a:pPr algn="l"/>
            <a:r>
              <a:rPr lang="ja-JP" altLang="en-US" sz="2400" dirty="0">
                <a:latin typeface="+mn-ea"/>
              </a:rPr>
              <a:t>予算総額 　：○</a:t>
            </a:r>
            <a:r>
              <a:rPr lang="en-US" altLang="ja-JP" sz="2400" dirty="0">
                <a:latin typeface="+mn-ea"/>
              </a:rPr>
              <a:t> , </a:t>
            </a:r>
            <a:r>
              <a:rPr lang="ja-JP" altLang="en-US" sz="2400" dirty="0">
                <a:latin typeface="+mn-ea"/>
              </a:rPr>
              <a:t>○○○百万円</a:t>
            </a:r>
            <a:br>
              <a:rPr lang="en-US" altLang="ja-JP" sz="2400" dirty="0">
                <a:latin typeface="+mn-ea"/>
              </a:rPr>
            </a:br>
            <a:r>
              <a:rPr lang="ja-JP" altLang="en-US" sz="2400" dirty="0">
                <a:latin typeface="+mn-ea"/>
              </a:rPr>
              <a:t>　　　　　　　　うち、初年度予算額：〇百万円（</a:t>
            </a:r>
            <a:r>
              <a:rPr lang="en-US" altLang="ja-JP" sz="2400" dirty="0">
                <a:latin typeface="+mn-ea"/>
              </a:rPr>
              <a:t>NEDO</a:t>
            </a:r>
            <a:r>
              <a:rPr lang="ja-JP" altLang="en-US" sz="2400" dirty="0">
                <a:latin typeface="+mn-ea"/>
              </a:rPr>
              <a:t>負担分）</a:t>
            </a:r>
            <a:endParaRPr lang="en-US" altLang="ja-JP" sz="2400" dirty="0">
              <a:latin typeface="+mn-ea"/>
            </a:endParaRPr>
          </a:p>
          <a:p>
            <a:pPr algn="l"/>
            <a:endParaRPr lang="en-US" altLang="ja-JP" sz="2400" dirty="0">
              <a:latin typeface="+mn-ea"/>
            </a:endParaRPr>
          </a:p>
          <a:p>
            <a:pPr algn="l"/>
            <a:endParaRPr lang="ja-JP" altLang="en-US" sz="2400" dirty="0">
              <a:latin typeface="+mn-ea"/>
            </a:endParaRPr>
          </a:p>
        </p:txBody>
      </p:sp>
      <p:sp>
        <p:nvSpPr>
          <p:cNvPr id="9" name="テキスト ボックス 8"/>
          <p:cNvSpPr txBox="1"/>
          <p:nvPr/>
        </p:nvSpPr>
        <p:spPr>
          <a:xfrm>
            <a:off x="9132191" y="-261675"/>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必要に応じ、コアとなるポイントに関する説明資料や本様式の各項目に係る補足説明資料等、参考資料を追加いただくことは可能です。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t>本資料のページ数の上限は設けませんが、別途設定する発表時間で説明が完了するようにしてください。</a:t>
            </a:r>
            <a:endParaRPr lang="ja-JP" altLang="en-US"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335360" y="477241"/>
            <a:ext cx="2473754" cy="307777"/>
          </a:xfrm>
          <a:prstGeom prst="rect">
            <a:avLst/>
          </a:prstGeom>
          <a:noFill/>
          <a:ln>
            <a:noFill/>
          </a:ln>
        </p:spPr>
        <p:txBody>
          <a:bodyPr wrap="none" rtlCol="0">
            <a:spAutoFit/>
          </a:bodyPr>
          <a:lstStyle/>
          <a:p>
            <a:r>
              <a:rPr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11323240"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1</a:t>
            </a:fld>
            <a:endParaRPr lang="en-US" altLang="ja-JP" dirty="0">
              <a:latin typeface="+mn-ea"/>
              <a:cs typeface="メイリオ" pitchFamily="50" charset="-128"/>
            </a:endParaRPr>
          </a:p>
        </p:txBody>
      </p:sp>
      <p:sp>
        <p:nvSpPr>
          <p:cNvPr id="13" name="テキスト ボックス 12"/>
          <p:cNvSpPr txBox="1"/>
          <p:nvPr/>
        </p:nvSpPr>
        <p:spPr>
          <a:xfrm>
            <a:off x="394251" y="2074381"/>
            <a:ext cx="3108543" cy="461665"/>
          </a:xfrm>
          <a:prstGeom prst="rect">
            <a:avLst/>
          </a:prstGeom>
          <a:noFill/>
          <a:ln>
            <a:noFill/>
          </a:ln>
        </p:spPr>
        <p:txBody>
          <a:bodyPr wrap="none" rtlCol="0">
            <a:spAutoFit/>
          </a:bodyPr>
          <a:lstStyle/>
          <a:p>
            <a:r>
              <a:rPr lang="ja-JP" altLang="en-US" sz="2400" u="sng" dirty="0">
                <a:latin typeface="+mn-ea"/>
              </a:rPr>
              <a:t>研究開発項目：</a:t>
            </a:r>
            <a:r>
              <a:rPr lang="ja-JP" altLang="en-US" sz="2400" u="sng" dirty="0">
                <a:latin typeface="+mn-ea"/>
                <a:sym typeface="Wingdings" panose="05000000000000000000" pitchFamily="2" charset="2"/>
              </a:rPr>
              <a:t>（●●</a:t>
            </a:r>
            <a:r>
              <a:rPr lang="ja-JP" altLang="en-US" sz="2400" u="sng" dirty="0">
                <a:latin typeface="+mn-ea"/>
              </a:rPr>
              <a:t>）</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9133157" y="4956960"/>
            <a:ext cx="5921080"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事業期間全体で要する予算総額と、初年度の予算額を記載してください。</a:t>
            </a:r>
          </a:p>
        </p:txBody>
      </p:sp>
      <p:sp>
        <p:nvSpPr>
          <p:cNvPr id="4" name="テキスト ボックス 3">
            <a:extLst>
              <a:ext uri="{FF2B5EF4-FFF2-40B4-BE49-F238E27FC236}">
                <a16:creationId xmlns:a16="http://schemas.microsoft.com/office/drawing/2014/main" id="{37ABBB5A-FE3E-C7E4-F8D8-A27F721A71E4}"/>
              </a:ext>
            </a:extLst>
          </p:cNvPr>
          <p:cNvSpPr txBox="1"/>
          <p:nvPr/>
        </p:nvSpPr>
        <p:spPr>
          <a:xfrm>
            <a:off x="9132191" y="281132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10" name="テキスト ボックス 9">
            <a:extLst>
              <a:ext uri="{FF2B5EF4-FFF2-40B4-BE49-F238E27FC236}">
                <a16:creationId xmlns:a16="http://schemas.microsoft.com/office/drawing/2014/main" id="{B6AAA631-2707-2C5A-E4D3-4F04649C300A}"/>
              </a:ext>
            </a:extLst>
          </p:cNvPr>
          <p:cNvSpPr txBox="1"/>
          <p:nvPr/>
        </p:nvSpPr>
        <p:spPr>
          <a:xfrm>
            <a:off x="9132191" y="2132772"/>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研究開発項目には応募する研究開発項目名を記載ください。（例：（</a:t>
            </a:r>
            <a:r>
              <a:rPr lang="en-US" altLang="ja-JP" dirty="0">
                <a:latin typeface="+mn-ea"/>
              </a:rPr>
              <a:t>b-2</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2" name="テキスト ボックス 11">
            <a:extLst>
              <a:ext uri="{FF2B5EF4-FFF2-40B4-BE49-F238E27FC236}">
                <a16:creationId xmlns:a16="http://schemas.microsoft.com/office/drawing/2014/main" id="{59FA5304-F27E-F1C2-06CC-334F2A4DA832}"/>
              </a:ext>
            </a:extLst>
          </p:cNvPr>
          <p:cNvSpPr txBox="1"/>
          <p:nvPr/>
        </p:nvSpPr>
        <p:spPr>
          <a:xfrm>
            <a:off x="9132191" y="4364296"/>
            <a:ext cx="592204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実施期間は、２０２６年８月の事業開始を想定してください。</a:t>
            </a:r>
          </a:p>
        </p:txBody>
      </p:sp>
      <p:sp>
        <p:nvSpPr>
          <p:cNvPr id="17" name="テキスト ボックス 16">
            <a:extLst>
              <a:ext uri="{FF2B5EF4-FFF2-40B4-BE49-F238E27FC236}">
                <a16:creationId xmlns:a16="http://schemas.microsoft.com/office/drawing/2014/main" id="{B2AC2744-F436-4E61-8816-4F90931AB5DA}"/>
              </a:ext>
            </a:extLst>
          </p:cNvPr>
          <p:cNvSpPr txBox="1"/>
          <p:nvPr/>
        </p:nvSpPr>
        <p:spPr>
          <a:xfrm>
            <a:off x="9132191" y="3520685"/>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a:t>
            </a:r>
            <a:endParaRPr lang="en-US" altLang="ja-JP" dirty="0">
              <a:latin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551" y="59138"/>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p>
        </p:txBody>
      </p:sp>
      <p:sp>
        <p:nvSpPr>
          <p:cNvPr id="6" name="テキスト ボックス 5"/>
          <p:cNvSpPr txBox="1"/>
          <p:nvPr/>
        </p:nvSpPr>
        <p:spPr>
          <a:xfrm>
            <a:off x="552575" y="1421582"/>
            <a:ext cx="8424936" cy="329320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sz="1400" i="0" dirty="0">
                <a:latin typeface="+mn-ea"/>
              </a:rPr>
              <a:t>・提案技術に係る研究開発の産業・社会ニーズ等の背景、必要性（国プロとしての実施の必要性含む）、課題、解決方法、産業社会への波及効果等の概要を簡潔に記載ください。</a:t>
            </a:r>
            <a:endParaRPr lang="en-US" altLang="ja-JP" sz="1400" i="0" dirty="0">
              <a:latin typeface="+mn-ea"/>
            </a:endParaRPr>
          </a:p>
          <a:p>
            <a:r>
              <a:rPr lang="ja-JP" altLang="en-US" sz="1400" i="0" dirty="0">
                <a:latin typeface="+mn-ea"/>
              </a:rPr>
              <a:t>・提案者が有する強み等、アピールできる点を記載ください。</a:t>
            </a:r>
            <a:endParaRPr lang="en-US" altLang="ja-JP" sz="1400" i="0" dirty="0">
              <a:latin typeface="+mn-ea"/>
            </a:endParaRPr>
          </a:p>
          <a:p>
            <a:endParaRPr lang="en-US" altLang="ja-JP" sz="1400" i="0" dirty="0">
              <a:latin typeface="+mn-ea"/>
            </a:endParaRPr>
          </a:p>
          <a:p>
            <a:endParaRPr lang="en-US" altLang="ja-JP" sz="1400" i="0" dirty="0">
              <a:latin typeface="+mn-ea"/>
            </a:endParaRPr>
          </a:p>
          <a:p>
            <a:r>
              <a:rPr lang="en-US" altLang="ja-JP" sz="1400" i="0" dirty="0">
                <a:latin typeface="+mn-ea"/>
              </a:rPr>
              <a:t>【</a:t>
            </a:r>
            <a:r>
              <a:rPr lang="ja-JP" altLang="en-US" sz="1400" i="0" dirty="0">
                <a:latin typeface="+mn-ea"/>
              </a:rPr>
              <a:t>その他：注意点</a:t>
            </a:r>
            <a:r>
              <a:rPr lang="en-US" altLang="ja-JP" sz="1400" i="0" dirty="0">
                <a:latin typeface="+mn-ea"/>
              </a:rPr>
              <a:t>】</a:t>
            </a:r>
          </a:p>
          <a:p>
            <a:r>
              <a:rPr lang="ja-JP" altLang="en-US" sz="1400" i="0" dirty="0">
                <a:latin typeface="+mn-ea"/>
              </a:rPr>
              <a:t>・「修士・博士一貫の学位プログラムの構築」を前提とした、各大学・アカデミアの特色を活かし、量子拠点と連携した育成内容とすること。</a:t>
            </a:r>
            <a:endParaRPr lang="en-US" altLang="ja-JP" sz="1400" i="0" dirty="0">
              <a:latin typeface="+mn-ea"/>
            </a:endParaRPr>
          </a:p>
          <a:p>
            <a:r>
              <a:rPr lang="ja-JP" altLang="en-US" sz="1400" i="0" dirty="0">
                <a:latin typeface="+mn-ea"/>
              </a:rPr>
              <a:t>・提案者は育成対象及びその育成内容、育成における量子拠点の役割を明確にし、それに必要な育成スキームを構築すること。</a:t>
            </a:r>
            <a:endParaRPr lang="en-US" altLang="ja-JP" sz="1400" i="0" dirty="0">
              <a:latin typeface="+mn-ea"/>
            </a:endParaRPr>
          </a:p>
          <a:p>
            <a:r>
              <a:rPr lang="ja-JP" altLang="en-US" sz="1400" i="0" dirty="0">
                <a:latin typeface="+mn-ea"/>
              </a:rPr>
              <a:t>・単なる設備投資ではなく、研究開発要素のある提案とすること。</a:t>
            </a:r>
            <a:endParaRPr lang="en-US" altLang="ja-JP" sz="1400" i="0" dirty="0">
              <a:latin typeface="+mn-ea"/>
            </a:endParaRPr>
          </a:p>
          <a:p>
            <a:r>
              <a:rPr lang="ja-JP" altLang="en-US" sz="1400" i="0" dirty="0">
                <a:latin typeface="+mn-ea"/>
              </a:rPr>
              <a:t>・上記スキームや得られる成果に関して、学位プログラム等の履修者数、量子分野への就職者数等、提案内容に適した具体的な内容・指標や、事業期間終了後の継続性などを提案時に提示すること。</a:t>
            </a:r>
            <a:endParaRPr lang="en-US" altLang="ja-JP" sz="1400" i="0" dirty="0">
              <a:latin typeface="+mn-ea"/>
            </a:endParaRPr>
          </a:p>
          <a:p>
            <a:r>
              <a:rPr lang="ja-JP" altLang="en-US" sz="1400" i="0" dirty="0">
                <a:latin typeface="+mn-ea"/>
              </a:rPr>
              <a:t>・将来的には、大学で自走した取り組み（企業からの寄附講座の活用など）にできるよう検討すること。</a:t>
            </a:r>
            <a:endParaRPr lang="en-US" altLang="ja-JP" dirty="0">
              <a:latin typeface="+mn-ea"/>
            </a:endParaRPr>
          </a:p>
          <a:p>
            <a:endParaRPr lang="en-US" altLang="ja-JP" dirty="0">
              <a:latin typeface="+mn-ea"/>
            </a:endParaRPr>
          </a:p>
        </p:txBody>
      </p:sp>
      <p:sp>
        <p:nvSpPr>
          <p:cNvPr id="4"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2</a:t>
            </a:fld>
            <a:endParaRPr lang="en-US" altLang="ja-JP" dirty="0">
              <a:latin typeface="+mn-ea"/>
              <a:cs typeface="メイリオ" pitchFamily="50" charset="-128"/>
            </a:endParaRPr>
          </a:p>
        </p:txBody>
      </p:sp>
      <p:sp>
        <p:nvSpPr>
          <p:cNvPr id="9" name="正方形/長方形 8"/>
          <p:cNvSpPr/>
          <p:nvPr/>
        </p:nvSpPr>
        <p:spPr>
          <a:xfrm>
            <a:off x="336825" y="997816"/>
            <a:ext cx="11519815"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335360"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631504" y="1164253"/>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２．研究開発の目標</a:t>
            </a:r>
          </a:p>
        </p:txBody>
      </p:sp>
      <p:sp>
        <p:nvSpPr>
          <p:cNvPr id="6" name="テキスト ボックス 5"/>
          <p:cNvSpPr txBox="1"/>
          <p:nvPr/>
        </p:nvSpPr>
        <p:spPr>
          <a:xfrm>
            <a:off x="4525236" y="313186"/>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91344"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中間目標（２０２７年度末時点）</a:t>
            </a:r>
            <a:endParaRPr lang="en-US" altLang="ja-JP" sz="1600" dirty="0">
              <a:latin typeface="+mn-ea"/>
            </a:endParaRPr>
          </a:p>
        </p:txBody>
      </p:sp>
      <p:sp>
        <p:nvSpPr>
          <p:cNvPr id="5" name="テキスト ボックス 21"/>
          <p:cNvSpPr txBox="1">
            <a:spLocks noChangeArrowheads="1"/>
          </p:cNvSpPr>
          <p:nvPr/>
        </p:nvSpPr>
        <p:spPr bwMode="auto">
          <a:xfrm>
            <a:off x="191344"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②最終目標（２０２８年度末時点）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904631679"/>
              </p:ext>
            </p:extLst>
          </p:nvPr>
        </p:nvGraphicFramePr>
        <p:xfrm>
          <a:off x="290176" y="1809804"/>
          <a:ext cx="11494456" cy="582359"/>
        </p:xfrm>
        <a:graphic>
          <a:graphicData uri="http://schemas.openxmlformats.org/drawingml/2006/table">
            <a:tbl>
              <a:tblPr firstRow="1" firstCol="1" bandRow="1">
                <a:tableStyleId>{5940675A-B579-460E-94D1-54222C63F5DA}</a:tableStyleId>
              </a:tblPr>
              <a:tblGrid>
                <a:gridCol w="2015700">
                  <a:extLst>
                    <a:ext uri="{9D8B030D-6E8A-4147-A177-3AD203B41FA5}">
                      <a16:colId xmlns:a16="http://schemas.microsoft.com/office/drawing/2014/main" val="20000"/>
                    </a:ext>
                  </a:extLst>
                </a:gridCol>
                <a:gridCol w="947875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91344"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3801182990"/>
              </p:ext>
            </p:extLst>
          </p:nvPr>
        </p:nvGraphicFramePr>
        <p:xfrm>
          <a:off x="290176" y="3369553"/>
          <a:ext cx="11494456" cy="1182194"/>
        </p:xfrm>
        <a:graphic>
          <a:graphicData uri="http://schemas.openxmlformats.org/drawingml/2006/table">
            <a:tbl>
              <a:tblPr firstRow="1" firstCol="1" bandRow="1">
                <a:tableStyleId>{5940675A-B579-460E-94D1-54222C63F5DA}</a:tableStyleId>
              </a:tblPr>
              <a:tblGrid>
                <a:gridCol w="2015700">
                  <a:extLst>
                    <a:ext uri="{9D8B030D-6E8A-4147-A177-3AD203B41FA5}">
                      <a16:colId xmlns:a16="http://schemas.microsoft.com/office/drawing/2014/main" val="20000"/>
                    </a:ext>
                  </a:extLst>
                </a:gridCol>
                <a:gridCol w="947875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ja-JP" altLang="ja-JP" sz="1100"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100" spc="10" dirty="0">
                        <a:effectLst/>
                        <a:latin typeface="+mn-ea"/>
                        <a:ea typeface="+mn-ea"/>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３．実施体制</a:t>
            </a:r>
          </a:p>
        </p:txBody>
      </p:sp>
      <p:sp>
        <p:nvSpPr>
          <p:cNvPr id="7" name="テキスト ボックス 6"/>
          <p:cNvSpPr txBox="1"/>
          <p:nvPr/>
        </p:nvSpPr>
        <p:spPr>
          <a:xfrm>
            <a:off x="4764269" y="108746"/>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・提案事業を実施する体制とそれぞれの役割を下図のように記載してください（提案書に記載する実施体制の転記あるいは簡略化したもので構いません）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4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9" name="Line 2">
            <a:extLst>
              <a:ext uri="{FF2B5EF4-FFF2-40B4-BE49-F238E27FC236}">
                <a16:creationId xmlns:a16="http://schemas.microsoft.com/office/drawing/2014/main" id="{151F074A-1DDF-E352-DA78-7CAB17B64BAA}"/>
              </a:ext>
            </a:extLst>
          </p:cNvPr>
          <p:cNvSpPr>
            <a:spLocks noChangeShapeType="1"/>
          </p:cNvSpPr>
          <p:nvPr/>
        </p:nvSpPr>
        <p:spPr bwMode="auto">
          <a:xfrm>
            <a:off x="6849615"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0" name="Text Box 6">
            <a:extLst>
              <a:ext uri="{FF2B5EF4-FFF2-40B4-BE49-F238E27FC236}">
                <a16:creationId xmlns:a16="http://schemas.microsoft.com/office/drawing/2014/main" id="{AC2F8D48-A15B-C1DC-D774-61F0AFD03B07}"/>
              </a:ext>
            </a:extLst>
          </p:cNvPr>
          <p:cNvSpPr txBox="1">
            <a:spLocks noChangeArrowheads="1"/>
          </p:cNvSpPr>
          <p:nvPr/>
        </p:nvSpPr>
        <p:spPr bwMode="auto">
          <a:xfrm>
            <a:off x="4933210"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1" name="Text Box 8">
            <a:extLst>
              <a:ext uri="{FF2B5EF4-FFF2-40B4-BE49-F238E27FC236}">
                <a16:creationId xmlns:a16="http://schemas.microsoft.com/office/drawing/2014/main" id="{F45CEE5F-F0BF-4C18-B013-FEDDC87C7D93}"/>
              </a:ext>
            </a:extLst>
          </p:cNvPr>
          <p:cNvSpPr txBox="1">
            <a:spLocks noChangeArrowheads="1"/>
          </p:cNvSpPr>
          <p:nvPr/>
        </p:nvSpPr>
        <p:spPr bwMode="auto">
          <a:xfrm>
            <a:off x="7518812"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業務管理統括責任者</a:t>
            </a: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2" name="Line 9">
            <a:extLst>
              <a:ext uri="{FF2B5EF4-FFF2-40B4-BE49-F238E27FC236}">
                <a16:creationId xmlns:a16="http://schemas.microsoft.com/office/drawing/2014/main" id="{ACEA09FE-C800-2346-0EE5-2AEE7C78AD85}"/>
              </a:ext>
            </a:extLst>
          </p:cNvPr>
          <p:cNvSpPr>
            <a:spLocks noChangeShapeType="1"/>
          </p:cNvSpPr>
          <p:nvPr/>
        </p:nvSpPr>
        <p:spPr bwMode="auto">
          <a:xfrm>
            <a:off x="5881125"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4" name="Text Box 10">
            <a:extLst>
              <a:ext uri="{FF2B5EF4-FFF2-40B4-BE49-F238E27FC236}">
                <a16:creationId xmlns:a16="http://schemas.microsoft.com/office/drawing/2014/main" id="{B72B4DAC-F56A-320A-D047-D746CC15E6AA}"/>
              </a:ext>
            </a:extLst>
          </p:cNvPr>
          <p:cNvSpPr txBox="1">
            <a:spLocks noChangeArrowheads="1"/>
          </p:cNvSpPr>
          <p:nvPr/>
        </p:nvSpPr>
        <p:spPr bwMode="auto">
          <a:xfrm>
            <a:off x="6727531" y="1742410"/>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24" name="Line 11">
            <a:extLst>
              <a:ext uri="{FF2B5EF4-FFF2-40B4-BE49-F238E27FC236}">
                <a16:creationId xmlns:a16="http://schemas.microsoft.com/office/drawing/2014/main" id="{D1CC1838-A918-8CAD-4D27-785824147400}"/>
              </a:ext>
            </a:extLst>
          </p:cNvPr>
          <p:cNvSpPr>
            <a:spLocks noChangeShapeType="1"/>
          </p:cNvSpPr>
          <p:nvPr/>
        </p:nvSpPr>
        <p:spPr bwMode="auto">
          <a:xfrm flipH="1">
            <a:off x="5851158" y="1770249"/>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5" name="Line 12">
            <a:extLst>
              <a:ext uri="{FF2B5EF4-FFF2-40B4-BE49-F238E27FC236}">
                <a16:creationId xmlns:a16="http://schemas.microsoft.com/office/drawing/2014/main" id="{591D6CD3-D40C-135C-2DCD-2BA532B9B843}"/>
              </a:ext>
            </a:extLst>
          </p:cNvPr>
          <p:cNvSpPr>
            <a:spLocks noChangeShapeType="1"/>
          </p:cNvSpPr>
          <p:nvPr/>
        </p:nvSpPr>
        <p:spPr bwMode="auto">
          <a:xfrm flipH="1">
            <a:off x="3929036" y="29640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7" name="Line 12">
            <a:extLst>
              <a:ext uri="{FF2B5EF4-FFF2-40B4-BE49-F238E27FC236}">
                <a16:creationId xmlns:a16="http://schemas.microsoft.com/office/drawing/2014/main" id="{9CE74C17-7B71-FBBC-7921-8B39259C011B}"/>
              </a:ext>
            </a:extLst>
          </p:cNvPr>
          <p:cNvSpPr>
            <a:spLocks noChangeShapeType="1"/>
          </p:cNvSpPr>
          <p:nvPr/>
        </p:nvSpPr>
        <p:spPr bwMode="auto">
          <a:xfrm flipH="1">
            <a:off x="7777495" y="2952482"/>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8" name="Line 13">
            <a:extLst>
              <a:ext uri="{FF2B5EF4-FFF2-40B4-BE49-F238E27FC236}">
                <a16:creationId xmlns:a16="http://schemas.microsoft.com/office/drawing/2014/main" id="{F1DE1FA7-5496-BAF8-3A7E-4344F3AD1D8C}"/>
              </a:ext>
            </a:extLst>
          </p:cNvPr>
          <p:cNvSpPr>
            <a:spLocks noChangeShapeType="1"/>
          </p:cNvSpPr>
          <p:nvPr/>
        </p:nvSpPr>
        <p:spPr bwMode="auto">
          <a:xfrm>
            <a:off x="3927968"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9" name="Text Box 14">
            <a:extLst>
              <a:ext uri="{FF2B5EF4-FFF2-40B4-BE49-F238E27FC236}">
                <a16:creationId xmlns:a16="http://schemas.microsoft.com/office/drawing/2014/main" id="{8BDA910C-C652-1CD4-368B-110378AF7953}"/>
              </a:ext>
            </a:extLst>
          </p:cNvPr>
          <p:cNvSpPr txBox="1">
            <a:spLocks noChangeArrowheads="1"/>
          </p:cNvSpPr>
          <p:nvPr/>
        </p:nvSpPr>
        <p:spPr bwMode="auto">
          <a:xfrm>
            <a:off x="6912308"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1" name="Text Box 15">
            <a:extLst>
              <a:ext uri="{FF2B5EF4-FFF2-40B4-BE49-F238E27FC236}">
                <a16:creationId xmlns:a16="http://schemas.microsoft.com/office/drawing/2014/main" id="{07201E76-9C49-15E8-9126-2B4E2FFF41E6}"/>
              </a:ext>
            </a:extLst>
          </p:cNvPr>
          <p:cNvSpPr txBox="1">
            <a:spLocks noChangeArrowheads="1"/>
          </p:cNvSpPr>
          <p:nvPr/>
        </p:nvSpPr>
        <p:spPr bwMode="auto">
          <a:xfrm>
            <a:off x="3242853" y="3229311"/>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32" name="Text Box 16">
            <a:extLst>
              <a:ext uri="{FF2B5EF4-FFF2-40B4-BE49-F238E27FC236}">
                <a16:creationId xmlns:a16="http://schemas.microsoft.com/office/drawing/2014/main" id="{484B55C0-37B8-AB51-866E-F5FDE22E942C}"/>
              </a:ext>
            </a:extLst>
          </p:cNvPr>
          <p:cNvSpPr txBox="1">
            <a:spLocks noChangeArrowheads="1"/>
          </p:cNvSpPr>
          <p:nvPr/>
        </p:nvSpPr>
        <p:spPr bwMode="auto">
          <a:xfrm>
            <a:off x="3044124"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33" name="Text Box 17">
            <a:extLst>
              <a:ext uri="{FF2B5EF4-FFF2-40B4-BE49-F238E27FC236}">
                <a16:creationId xmlns:a16="http://schemas.microsoft.com/office/drawing/2014/main" id="{B9CFF4ED-C16A-F38D-7FAB-A685274C7FD1}"/>
              </a:ext>
            </a:extLst>
          </p:cNvPr>
          <p:cNvSpPr txBox="1">
            <a:spLocks noChangeArrowheads="1"/>
          </p:cNvSpPr>
          <p:nvPr/>
        </p:nvSpPr>
        <p:spPr bwMode="auto">
          <a:xfrm>
            <a:off x="5092711"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技術研究組合</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○○のプログラム、企業６社（企業名記入）</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共同研究</a:t>
            </a:r>
            <a:r>
              <a:rPr kumimoji="0" lang="en-US" altLang="ja-JP" sz="1000" dirty="0">
                <a:latin typeface="+mn-ea"/>
              </a:rPr>
              <a:t>】</a:t>
            </a:r>
          </a:p>
          <a:p>
            <a:pPr algn="just" eaLnBrk="0" fontAlgn="base" hangingPunct="0">
              <a:spcBef>
                <a:spcPct val="0"/>
              </a:spcBef>
              <a:spcAft>
                <a:spcPct val="0"/>
              </a:spcAft>
            </a:pPr>
            <a:r>
              <a:rPr kumimoji="0" lang="ja-JP" altLang="en-US" sz="1000" dirty="0">
                <a:latin typeface="+mn-ea"/>
              </a:rPr>
              <a:t>〇〇大学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○研究室（つくば）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eaLnBrk="0" fontAlgn="base" hangingPunct="0">
              <a:spcBef>
                <a:spcPct val="0"/>
              </a:spcBef>
              <a:spcAft>
                <a:spcPct val="0"/>
              </a:spcAft>
            </a:pPr>
            <a:endParaRPr kumimoji="0" lang="ja-JP" altLang="ja-JP" dirty="0">
              <a:latin typeface="+mn-ea"/>
            </a:endParaRPr>
          </a:p>
        </p:txBody>
      </p:sp>
      <p:sp>
        <p:nvSpPr>
          <p:cNvPr id="35" name="Line 9">
            <a:extLst>
              <a:ext uri="{FF2B5EF4-FFF2-40B4-BE49-F238E27FC236}">
                <a16:creationId xmlns:a16="http://schemas.microsoft.com/office/drawing/2014/main" id="{431DF055-93C0-EC7F-EE7E-CE4D4CA7BDC0}"/>
              </a:ext>
            </a:extLst>
          </p:cNvPr>
          <p:cNvSpPr>
            <a:spLocks noChangeShapeType="1"/>
          </p:cNvSpPr>
          <p:nvPr/>
        </p:nvSpPr>
        <p:spPr bwMode="auto">
          <a:xfrm>
            <a:off x="5092710" y="4263629"/>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6" name="Text Box 14">
            <a:extLst>
              <a:ext uri="{FF2B5EF4-FFF2-40B4-BE49-F238E27FC236}">
                <a16:creationId xmlns:a16="http://schemas.microsoft.com/office/drawing/2014/main" id="{7A27F420-6EC1-3454-CC34-3502842CC15B}"/>
              </a:ext>
            </a:extLst>
          </p:cNvPr>
          <p:cNvSpPr txBox="1">
            <a:spLocks noChangeArrowheads="1"/>
          </p:cNvSpPr>
          <p:nvPr/>
        </p:nvSpPr>
        <p:spPr bwMode="auto">
          <a:xfrm>
            <a:off x="5079911"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○○センター（千葉）</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7" name="Line 19">
            <a:extLst>
              <a:ext uri="{FF2B5EF4-FFF2-40B4-BE49-F238E27FC236}">
                <a16:creationId xmlns:a16="http://schemas.microsoft.com/office/drawing/2014/main" id="{0149C915-F613-3755-BDBB-9767DA45C9D7}"/>
              </a:ext>
            </a:extLst>
          </p:cNvPr>
          <p:cNvSpPr>
            <a:spLocks noChangeShapeType="1"/>
          </p:cNvSpPr>
          <p:nvPr/>
        </p:nvSpPr>
        <p:spPr bwMode="auto">
          <a:xfrm>
            <a:off x="5913347"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8" name="Text Box 10">
            <a:extLst>
              <a:ext uri="{FF2B5EF4-FFF2-40B4-BE49-F238E27FC236}">
                <a16:creationId xmlns:a16="http://schemas.microsoft.com/office/drawing/2014/main" id="{E9A927EE-493D-BD82-A697-614FA83557A1}"/>
              </a:ext>
            </a:extLst>
          </p:cNvPr>
          <p:cNvSpPr txBox="1">
            <a:spLocks noChangeArrowheads="1"/>
          </p:cNvSpPr>
          <p:nvPr/>
        </p:nvSpPr>
        <p:spPr bwMode="auto">
          <a:xfrm>
            <a:off x="5380741" y="2234415"/>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39" name="Text Box 10">
            <a:extLst>
              <a:ext uri="{FF2B5EF4-FFF2-40B4-BE49-F238E27FC236}">
                <a16:creationId xmlns:a16="http://schemas.microsoft.com/office/drawing/2014/main" id="{C6051322-5F79-B0C9-CC86-790DA5E58F5C}"/>
              </a:ext>
            </a:extLst>
          </p:cNvPr>
          <p:cNvSpPr txBox="1">
            <a:spLocks noChangeArrowheads="1"/>
          </p:cNvSpPr>
          <p:nvPr/>
        </p:nvSpPr>
        <p:spPr bwMode="auto">
          <a:xfrm>
            <a:off x="4655843"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再委託、共同実施</a:t>
            </a:r>
            <a:endParaRPr kumimoji="0" lang="ja-JP" altLang="ja-JP" sz="1050" dirty="0">
              <a:latin typeface="+mn-ea"/>
            </a:endParaRPr>
          </a:p>
        </p:txBody>
      </p:sp>
      <p:sp>
        <p:nvSpPr>
          <p:cNvPr id="40" name="正方形/長方形 39">
            <a:extLst>
              <a:ext uri="{FF2B5EF4-FFF2-40B4-BE49-F238E27FC236}">
                <a16:creationId xmlns:a16="http://schemas.microsoft.com/office/drawing/2014/main" id="{A4EB559A-7AB2-C21D-DC0F-88BB99A63A52}"/>
              </a:ext>
            </a:extLst>
          </p:cNvPr>
          <p:cNvSpPr/>
          <p:nvPr/>
        </p:nvSpPr>
        <p:spPr>
          <a:xfrm>
            <a:off x="3100403"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348311" y="1123246"/>
            <a:ext cx="87244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795135" y="814235"/>
            <a:ext cx="802101" cy="300082"/>
          </a:xfrm>
          <a:prstGeom prst="rect">
            <a:avLst/>
          </a:prstGeom>
          <a:noFill/>
        </p:spPr>
        <p:txBody>
          <a:bodyPr wrap="square" rtlCol="0">
            <a:spAutoFit/>
          </a:bodyPr>
          <a:lstStyle/>
          <a:p>
            <a:r>
              <a:rPr lang="en-US" altLang="ja-JP" sz="1350" dirty="0">
                <a:solidFill>
                  <a:prstClr val="black"/>
                </a:solidFill>
              </a:rPr>
              <a:t>2026/4</a:t>
            </a:r>
          </a:p>
        </p:txBody>
      </p:sp>
      <p:sp>
        <p:nvSpPr>
          <p:cNvPr id="45" name="右矢印 44"/>
          <p:cNvSpPr/>
          <p:nvPr/>
        </p:nvSpPr>
        <p:spPr>
          <a:xfrm>
            <a:off x="1939150" y="2085584"/>
            <a:ext cx="1778436"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7" name="右矢印 46"/>
          <p:cNvSpPr/>
          <p:nvPr/>
        </p:nvSpPr>
        <p:spPr>
          <a:xfrm>
            <a:off x="2615378" y="3218229"/>
            <a:ext cx="1105741"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9" name="右矢印 48"/>
          <p:cNvSpPr/>
          <p:nvPr/>
        </p:nvSpPr>
        <p:spPr>
          <a:xfrm>
            <a:off x="2471361" y="4341557"/>
            <a:ext cx="218210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3811359" y="2176362"/>
            <a:ext cx="2200387" cy="338554"/>
          </a:xfrm>
          <a:prstGeom prst="rect">
            <a:avLst/>
          </a:prstGeom>
          <a:noFill/>
        </p:spPr>
        <p:txBody>
          <a:bodyPr wrap="square" rtlCol="0" anchor="ctr">
            <a:spAutoFit/>
          </a:bodyPr>
          <a:lstStyle/>
          <a:p>
            <a:r>
              <a:rPr lang="ja-JP" altLang="en-US" sz="1600" b="1" dirty="0"/>
              <a:t>目標：～～～～を達成</a:t>
            </a:r>
          </a:p>
        </p:txBody>
      </p:sp>
      <p:sp>
        <p:nvSpPr>
          <p:cNvPr id="22" name="テキスト ボックス 21"/>
          <p:cNvSpPr txBox="1"/>
          <p:nvPr/>
        </p:nvSpPr>
        <p:spPr>
          <a:xfrm>
            <a:off x="4027383" y="3331104"/>
            <a:ext cx="2200387" cy="338554"/>
          </a:xfrm>
          <a:prstGeom prst="rect">
            <a:avLst/>
          </a:prstGeom>
          <a:noFill/>
        </p:spPr>
        <p:txBody>
          <a:bodyPr wrap="square" rtlCol="0">
            <a:spAutoFit/>
          </a:bodyPr>
          <a:lstStyle/>
          <a:p>
            <a:r>
              <a:rPr lang="ja-JP" altLang="en-US" sz="1600" b="1" dirty="0"/>
              <a:t>目標：～～～～を達成</a:t>
            </a:r>
          </a:p>
        </p:txBody>
      </p:sp>
      <p:sp>
        <p:nvSpPr>
          <p:cNvPr id="23" name="テキスト ボックス 22"/>
          <p:cNvSpPr txBox="1"/>
          <p:nvPr/>
        </p:nvSpPr>
        <p:spPr>
          <a:xfrm>
            <a:off x="4747463" y="4437112"/>
            <a:ext cx="2200387" cy="338554"/>
          </a:xfrm>
          <a:prstGeom prst="rect">
            <a:avLst/>
          </a:prstGeom>
          <a:noFill/>
        </p:spPr>
        <p:txBody>
          <a:bodyPr wrap="square" rtlCol="0">
            <a:spAutoFit/>
          </a:bodyPr>
          <a:lstStyle/>
          <a:p>
            <a:r>
              <a:rPr lang="ja-JP" altLang="en-US" sz="1600" b="1" dirty="0"/>
              <a:t>目標：～～～～を達成</a:t>
            </a:r>
          </a:p>
        </p:txBody>
      </p:sp>
      <p:sp>
        <p:nvSpPr>
          <p:cNvPr id="54" name="右矢印 53"/>
          <p:cNvSpPr/>
          <p:nvPr/>
        </p:nvSpPr>
        <p:spPr>
          <a:xfrm>
            <a:off x="4164199" y="5431419"/>
            <a:ext cx="237771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6318724" y="207570"/>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43" name="テキスト ボックス 42"/>
          <p:cNvSpPr txBox="1"/>
          <p:nvPr/>
        </p:nvSpPr>
        <p:spPr>
          <a:xfrm>
            <a:off x="3954788" y="814235"/>
            <a:ext cx="803275"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46" name="テキスト ボックス 45"/>
          <p:cNvSpPr txBox="1"/>
          <p:nvPr/>
        </p:nvSpPr>
        <p:spPr>
          <a:xfrm>
            <a:off x="6115614" y="814235"/>
            <a:ext cx="919990"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51" name="テキスト ボックス 50"/>
          <p:cNvSpPr txBox="1"/>
          <p:nvPr/>
        </p:nvSpPr>
        <p:spPr>
          <a:xfrm>
            <a:off x="2354652" y="1244660"/>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3" name="テキスト ボックス 52"/>
          <p:cNvSpPr txBox="1"/>
          <p:nvPr/>
        </p:nvSpPr>
        <p:spPr>
          <a:xfrm>
            <a:off x="7955470" y="1244660"/>
            <a:ext cx="968457"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p>
        </p:txBody>
      </p:sp>
      <p:sp>
        <p:nvSpPr>
          <p:cNvPr id="40" name="タイトル 1"/>
          <p:cNvSpPr txBox="1">
            <a:spLocks/>
          </p:cNvSpPr>
          <p:nvPr/>
        </p:nvSpPr>
        <p:spPr>
          <a:xfrm>
            <a:off x="335360"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9" name="直線コネクタ 8"/>
          <p:cNvCxnSpPr/>
          <p:nvPr/>
        </p:nvCxnSpPr>
        <p:spPr>
          <a:xfrm>
            <a:off x="1795134" y="744420"/>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115614"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3955374" y="767044"/>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D44669FA-6D45-F546-1BFC-8D35C2F799FF}"/>
              </a:ext>
            </a:extLst>
          </p:cNvPr>
          <p:cNvCxnSpPr/>
          <p:nvPr/>
        </p:nvCxnSpPr>
        <p:spPr>
          <a:xfrm>
            <a:off x="8275854"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2B536F96-2F33-1EC6-B1A9-E3FC1A48DDA9}"/>
              </a:ext>
            </a:extLst>
          </p:cNvPr>
          <p:cNvSpPr txBox="1"/>
          <p:nvPr/>
        </p:nvSpPr>
        <p:spPr>
          <a:xfrm>
            <a:off x="6597935" y="5541587"/>
            <a:ext cx="2200387" cy="338554"/>
          </a:xfrm>
          <a:prstGeom prst="rect">
            <a:avLst/>
          </a:prstGeom>
          <a:noFill/>
        </p:spPr>
        <p:txBody>
          <a:bodyPr wrap="square" rtlCol="0">
            <a:spAutoFit/>
          </a:bodyPr>
          <a:lstStyle/>
          <a:p>
            <a:r>
              <a:rPr lang="ja-JP" altLang="en-US" sz="1600" b="1" dirty="0"/>
              <a:t>目標：～～～～を達成</a:t>
            </a:r>
          </a:p>
        </p:txBody>
      </p:sp>
      <p:sp>
        <p:nvSpPr>
          <p:cNvPr id="2" name="テキスト ボックス 1">
            <a:extLst>
              <a:ext uri="{FF2B5EF4-FFF2-40B4-BE49-F238E27FC236}">
                <a16:creationId xmlns:a16="http://schemas.microsoft.com/office/drawing/2014/main" id="{D166EE42-316F-34F6-2236-2B85A8538FAA}"/>
              </a:ext>
            </a:extLst>
          </p:cNvPr>
          <p:cNvSpPr txBox="1"/>
          <p:nvPr/>
        </p:nvSpPr>
        <p:spPr>
          <a:xfrm>
            <a:off x="335360" y="2033504"/>
            <a:ext cx="1459774" cy="584775"/>
          </a:xfrm>
          <a:prstGeom prst="rect">
            <a:avLst/>
          </a:prstGeom>
          <a:noFill/>
        </p:spPr>
        <p:txBody>
          <a:bodyPr wrap="square" rtlCol="0" anchor="ctr">
            <a:spAutoFit/>
          </a:bodyPr>
          <a:lstStyle/>
          <a:p>
            <a:r>
              <a:rPr lang="ja-JP" altLang="en-US" dirty="0"/>
              <a:t>開発項目１</a:t>
            </a:r>
            <a:endParaRPr lang="en-US" altLang="ja-JP" dirty="0"/>
          </a:p>
          <a:p>
            <a:r>
              <a:rPr lang="ja-JP" altLang="en-US" sz="1400" dirty="0"/>
              <a:t>（株式会社●●）</a:t>
            </a:r>
          </a:p>
        </p:txBody>
      </p:sp>
      <p:sp>
        <p:nvSpPr>
          <p:cNvPr id="5" name="テキスト ボックス 4">
            <a:extLst>
              <a:ext uri="{FF2B5EF4-FFF2-40B4-BE49-F238E27FC236}">
                <a16:creationId xmlns:a16="http://schemas.microsoft.com/office/drawing/2014/main" id="{541E3B1B-02A6-00B9-CE36-0A72CD6FED42}"/>
              </a:ext>
            </a:extLst>
          </p:cNvPr>
          <p:cNvSpPr txBox="1"/>
          <p:nvPr/>
        </p:nvSpPr>
        <p:spPr>
          <a:xfrm>
            <a:off x="335360" y="3285936"/>
            <a:ext cx="1459774" cy="584775"/>
          </a:xfrm>
          <a:prstGeom prst="rect">
            <a:avLst/>
          </a:prstGeom>
          <a:noFill/>
        </p:spPr>
        <p:txBody>
          <a:bodyPr wrap="square" rtlCol="0">
            <a:spAutoFit/>
          </a:bodyPr>
          <a:lstStyle/>
          <a:p>
            <a:r>
              <a:rPr lang="ja-JP" altLang="en-US" dirty="0"/>
              <a:t>開発項目２</a:t>
            </a:r>
            <a:endParaRPr lang="en-US" altLang="ja-JP" dirty="0"/>
          </a:p>
          <a:p>
            <a:r>
              <a:rPr lang="ja-JP" altLang="en-US" sz="1400" dirty="0"/>
              <a:t>（株式会社●●）</a:t>
            </a:r>
          </a:p>
        </p:txBody>
      </p:sp>
      <p:sp>
        <p:nvSpPr>
          <p:cNvPr id="8" name="テキスト ボックス 7">
            <a:extLst>
              <a:ext uri="{FF2B5EF4-FFF2-40B4-BE49-F238E27FC236}">
                <a16:creationId xmlns:a16="http://schemas.microsoft.com/office/drawing/2014/main" id="{701C804C-67F5-608D-838B-96924B8635AC}"/>
              </a:ext>
            </a:extLst>
          </p:cNvPr>
          <p:cNvSpPr txBox="1"/>
          <p:nvPr/>
        </p:nvSpPr>
        <p:spPr>
          <a:xfrm>
            <a:off x="335360" y="4415330"/>
            <a:ext cx="1459774" cy="584775"/>
          </a:xfrm>
          <a:prstGeom prst="rect">
            <a:avLst/>
          </a:prstGeom>
          <a:noFill/>
        </p:spPr>
        <p:txBody>
          <a:bodyPr wrap="square" rtlCol="0">
            <a:spAutoFit/>
          </a:bodyPr>
          <a:lstStyle/>
          <a:p>
            <a:r>
              <a:rPr lang="ja-JP" altLang="en-US" dirty="0"/>
              <a:t>開発項目３</a:t>
            </a:r>
            <a:endParaRPr lang="en-US" altLang="ja-JP" dirty="0"/>
          </a:p>
          <a:p>
            <a:r>
              <a:rPr lang="ja-JP" altLang="en-US" sz="1400" dirty="0"/>
              <a:t>（株式会社●●）</a:t>
            </a:r>
          </a:p>
        </p:txBody>
      </p:sp>
      <p:sp>
        <p:nvSpPr>
          <p:cNvPr id="10" name="テキスト ボックス 9">
            <a:extLst>
              <a:ext uri="{FF2B5EF4-FFF2-40B4-BE49-F238E27FC236}">
                <a16:creationId xmlns:a16="http://schemas.microsoft.com/office/drawing/2014/main" id="{3ED14785-3B7B-1CF9-08B4-CFE21A6E041E}"/>
              </a:ext>
            </a:extLst>
          </p:cNvPr>
          <p:cNvSpPr txBox="1"/>
          <p:nvPr/>
        </p:nvSpPr>
        <p:spPr>
          <a:xfrm>
            <a:off x="335360" y="5513709"/>
            <a:ext cx="1459774" cy="584775"/>
          </a:xfrm>
          <a:prstGeom prst="rect">
            <a:avLst/>
          </a:prstGeom>
          <a:noFill/>
        </p:spPr>
        <p:txBody>
          <a:bodyPr wrap="square" rtlCol="0">
            <a:spAutoFit/>
          </a:bodyPr>
          <a:lstStyle/>
          <a:p>
            <a:r>
              <a:rPr lang="ja-JP" altLang="en-US" dirty="0"/>
              <a:t>開発項目４</a:t>
            </a:r>
            <a:endParaRPr lang="en-US" altLang="ja-JP" dirty="0"/>
          </a:p>
          <a:p>
            <a:r>
              <a:rPr lang="ja-JP" altLang="en-US" sz="1400" dirty="0"/>
              <a:t>（株式会社●●）</a:t>
            </a:r>
          </a:p>
        </p:txBody>
      </p:sp>
    </p:spTree>
    <p:extLst>
      <p:ext uri="{BB962C8B-B14F-4D97-AF65-F5344CB8AC3E}">
        <p14:creationId xmlns:p14="http://schemas.microsoft.com/office/powerpoint/2010/main" val="170919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432183" y="817179"/>
            <a:ext cx="3096344" cy="369332"/>
          </a:xfrm>
          <a:prstGeom prst="rect">
            <a:avLst/>
          </a:prstGeom>
          <a:noFill/>
        </p:spPr>
        <p:txBody>
          <a:bodyPr wrap="square" rtlCol="0">
            <a:spAutoFit/>
          </a:bodyPr>
          <a:lstStyle/>
          <a:p>
            <a:r>
              <a:rPr lang="ja-JP" altLang="en-US" dirty="0"/>
              <a:t>予算総額：　〇</a:t>
            </a:r>
            <a:r>
              <a:rPr lang="en-US" altLang="ja-JP" dirty="0"/>
              <a:t>,</a:t>
            </a:r>
            <a:r>
              <a:rPr lang="ja-JP" altLang="en-US" dirty="0"/>
              <a:t>〇〇〇百万円</a:t>
            </a:r>
          </a:p>
        </p:txBody>
      </p:sp>
      <p:sp>
        <p:nvSpPr>
          <p:cNvPr id="7" name="テキスト ボックス 6"/>
          <p:cNvSpPr txBox="1"/>
          <p:nvPr/>
        </p:nvSpPr>
        <p:spPr>
          <a:xfrm>
            <a:off x="7571655" y="993236"/>
            <a:ext cx="1800200" cy="369332"/>
          </a:xfrm>
          <a:prstGeom prst="rect">
            <a:avLst/>
          </a:prstGeom>
          <a:noFill/>
        </p:spPr>
        <p:txBody>
          <a:bodyPr wrap="square" rtlCol="0">
            <a:spAutoFit/>
          </a:bodyPr>
          <a:lstStyle/>
          <a:p>
            <a:r>
              <a:rPr lang="ja-JP" altLang="en-US" dirty="0"/>
              <a:t>（単位）百万円</a:t>
            </a:r>
          </a:p>
        </p:txBody>
      </p:sp>
      <p:sp>
        <p:nvSpPr>
          <p:cNvPr id="8" name="テキスト ボックス 7"/>
          <p:cNvSpPr txBox="1"/>
          <p:nvPr/>
        </p:nvSpPr>
        <p:spPr>
          <a:xfrm>
            <a:off x="6095999" y="116633"/>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6</a:t>
            </a:r>
          </a:p>
        </p:txBody>
      </p:sp>
      <p:sp>
        <p:nvSpPr>
          <p:cNvPr id="10" name="タイトル 1"/>
          <p:cNvSpPr txBox="1">
            <a:spLocks/>
          </p:cNvSpPr>
          <p:nvPr/>
        </p:nvSpPr>
        <p:spPr>
          <a:xfrm>
            <a:off x="335360"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2535975256"/>
              </p:ext>
            </p:extLst>
          </p:nvPr>
        </p:nvGraphicFramePr>
        <p:xfrm>
          <a:off x="443372" y="1464238"/>
          <a:ext cx="8460941" cy="4099443"/>
        </p:xfrm>
        <a:graphic>
          <a:graphicData uri="http://schemas.openxmlformats.org/drawingml/2006/table">
            <a:tbl>
              <a:tblPr firstRow="1" bandRow="1">
                <a:tableStyleId>{5C22544A-7EE6-4342-B048-85BDC9FD1C3A}</a:tableStyleId>
              </a:tblPr>
              <a:tblGrid>
                <a:gridCol w="2356209">
                  <a:extLst>
                    <a:ext uri="{9D8B030D-6E8A-4147-A177-3AD203B41FA5}">
                      <a16:colId xmlns:a16="http://schemas.microsoft.com/office/drawing/2014/main" val="20000"/>
                    </a:ext>
                  </a:extLst>
                </a:gridCol>
                <a:gridCol w="1606508">
                  <a:extLst>
                    <a:ext uri="{9D8B030D-6E8A-4147-A177-3AD203B41FA5}">
                      <a16:colId xmlns:a16="http://schemas.microsoft.com/office/drawing/2014/main" val="20003"/>
                    </a:ext>
                  </a:extLst>
                </a:gridCol>
                <a:gridCol w="1499408">
                  <a:extLst>
                    <a:ext uri="{9D8B030D-6E8A-4147-A177-3AD203B41FA5}">
                      <a16:colId xmlns:a16="http://schemas.microsoft.com/office/drawing/2014/main" val="932572701"/>
                    </a:ext>
                  </a:extLst>
                </a:gridCol>
                <a:gridCol w="1499408">
                  <a:extLst>
                    <a:ext uri="{9D8B030D-6E8A-4147-A177-3AD203B41FA5}">
                      <a16:colId xmlns:a16="http://schemas.microsoft.com/office/drawing/2014/main" val="20002"/>
                    </a:ext>
                  </a:extLst>
                </a:gridCol>
                <a:gridCol w="1499408">
                  <a:extLst>
                    <a:ext uri="{9D8B030D-6E8A-4147-A177-3AD203B41FA5}">
                      <a16:colId xmlns:a16="http://schemas.microsoft.com/office/drawing/2014/main" val="20006"/>
                    </a:ext>
                  </a:extLst>
                </a:gridCol>
              </a:tblGrid>
              <a:tr h="384092">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ja-JP" altLang="en-US" sz="1800" dirty="0">
                          <a:solidFill>
                            <a:schemeClr val="tx1"/>
                          </a:solidFill>
                          <a:latin typeface="+mn-ea"/>
                          <a:ea typeface="+mn-ea"/>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2026</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2027</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kumimoji="1" lang="en-US" altLang="ja-JP" sz="1800" dirty="0">
                          <a:solidFill>
                            <a:schemeClr val="tx1"/>
                          </a:solidFill>
                          <a:latin typeface="+mn-ea"/>
                          <a:ea typeface="+mn-ea"/>
                        </a:rPr>
                        <a:t>2028</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678759">
                <a:tc>
                  <a:txBody>
                    <a:bodyPr/>
                    <a:lstStyle/>
                    <a:p>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うち再委託：</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うち共同実施：</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2056463"/>
                  </a:ext>
                </a:extLst>
              </a:tr>
              <a:tr h="678759">
                <a:tc>
                  <a:txBody>
                    <a:bodyPr/>
                    <a:lstStyle/>
                    <a:p>
                      <a:r>
                        <a:rPr kumimoji="1" lang="ja-JP" altLang="en-US" dirty="0">
                          <a:solidFill>
                            <a:schemeClr val="tx1"/>
                          </a:solidFill>
                        </a:rPr>
                        <a:t>総額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7105279"/>
                  </a:ext>
                </a:extLst>
              </a:tr>
            </a:tbl>
          </a:graphicData>
        </a:graphic>
      </p:graphicFrame>
    </p:spTree>
    <p:extLst>
      <p:ext uri="{BB962C8B-B14F-4D97-AF65-F5344CB8AC3E}">
        <p14:creationId xmlns:p14="http://schemas.microsoft.com/office/powerpoint/2010/main" val="22296804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1305</Words>
  <PresentationFormat>ワイド画面</PresentationFormat>
  <Paragraphs>132</Paragraphs>
  <Slides>6</Slides>
  <Notes>4</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6</vt:i4>
      </vt:variant>
    </vt:vector>
  </HeadingPairs>
  <TitlesOfParts>
    <vt:vector size="11" baseType="lpstr">
      <vt:lpstr>ＭＳ Ｐゴシック</vt:lpstr>
      <vt:lpstr>Arial</vt:lpstr>
      <vt:lpstr>Calibri</vt:lpstr>
      <vt:lpstr>Office ​​テーマ</vt:lpstr>
      <vt:lpstr>1_Office ​​テーマ</vt:lpstr>
      <vt:lpstr>  ○○○○○○の人材育成</vt:lpstr>
      <vt:lpstr>１．提案の概要</vt:lpstr>
      <vt:lpstr>２．研究開発の目標</vt:lpstr>
      <vt:lpstr>３．実施体制</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