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3"/>
  </p:notesMasterIdLst>
  <p:sldIdLst>
    <p:sldId id="262" r:id="rId3"/>
    <p:sldId id="263" r:id="rId4"/>
    <p:sldId id="283" r:id="rId5"/>
    <p:sldId id="272" r:id="rId6"/>
    <p:sldId id="282" r:id="rId7"/>
    <p:sldId id="284" r:id="rId8"/>
    <p:sldId id="285" r:id="rId9"/>
    <p:sldId id="286" r:id="rId10"/>
    <p:sldId id="281" r:id="rId11"/>
    <p:sldId id="276" r:id="rId1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18BBA-E256-45CB-B3ED-AEBF3E3FB579}" v="91" dt="2025-03-12T07:29:40.55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95" d="100"/>
          <a:sy n="95" d="100"/>
        </p:scale>
        <p:origin x="390" y="4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notesMasters/notesMaster1.xml" Type="http://schemas.openxmlformats.org/officeDocument/2006/relationships/notesMaster"/><Relationship Id="rId14" Target="commentAuthors.xml" Type="http://schemas.openxmlformats.org/officeDocument/2006/relationships/commentAuthors"/><Relationship Id="rId15" Target="presProps.xml" Type="http://schemas.openxmlformats.org/officeDocument/2006/relationships/presProps"/><Relationship Id="rId16" Target="viewProps.xml" Type="http://schemas.openxmlformats.org/officeDocument/2006/relationships/viewProps"/><Relationship Id="rId17" Target="theme/theme1.xml" Type="http://schemas.openxmlformats.org/officeDocument/2006/relationships/theme"/><Relationship Id="rId18" Target="tableStyles.xml" Type="http://schemas.openxmlformats.org/officeDocument/2006/relationships/tableStyles"/><Relationship Id="rId19" Target="revisionInfo.xml" Type="http://schemas.microsoft.com/office/2015/10/relationships/revisionInfo"/><Relationship Id="rId2" Target="slideMasters/slideMaster2.xml" Type="http://schemas.openxmlformats.org/officeDocument/2006/relationships/slideMaster"/><Relationship Id="rId20"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2026/4/6</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C3B19-B8AA-81E1-0488-4EF5FA8498C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41A8DD-6B91-A23B-9124-C14FA38D3B5D}"/>
              </a:ext>
            </a:extLst>
          </p:cNvPr>
          <p:cNvSpPr>
            <a:spLocks noGrp="1" noRot="1" noChangeAspect="1"/>
          </p:cNvSpPr>
          <p:nvPr>
            <p:ph type="sldImg"/>
          </p:nvPr>
        </p:nvSpPr>
        <p:spPr>
          <a:xfrm>
            <a:off x="407988" y="1233488"/>
            <a:ext cx="5919787" cy="3330575"/>
          </a:xfrm>
        </p:spPr>
      </p:sp>
      <p:sp>
        <p:nvSpPr>
          <p:cNvPr id="3" name="ノート プレースホルダー 2">
            <a:extLst>
              <a:ext uri="{FF2B5EF4-FFF2-40B4-BE49-F238E27FC236}">
                <a16:creationId xmlns:a16="http://schemas.microsoft.com/office/drawing/2014/main" id="{CF5BBDA4-161A-0B5D-82A7-A038555C84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F612A38-98D4-24CB-444F-4727DED5994F}"/>
              </a:ext>
            </a:extLst>
          </p:cNvPr>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2811173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10</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2026/4/6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556651" y="3836349"/>
            <a:ext cx="8466630" cy="1868956"/>
          </a:xfrm>
        </p:spPr>
        <p:txBody>
          <a:bodyPr>
            <a:normAutofit/>
          </a:bodyPr>
          <a:lstStyle/>
          <a:p>
            <a:pPr algn="l"/>
            <a:r>
              <a:rPr lang="ja-JP" altLang="en-US" sz="2400" dirty="0">
                <a:latin typeface="+mn-ea"/>
              </a:rPr>
              <a:t>提案機関　 ：〇〇〇〇、〇〇〇〇、〇〇〇〇・・・</a:t>
            </a:r>
            <a:endParaRPr lang="en-US" altLang="ja-JP" sz="2400" dirty="0">
              <a:latin typeface="+mn-ea"/>
            </a:endParaRPr>
          </a:p>
          <a:p>
            <a:pPr algn="l"/>
            <a:r>
              <a:rPr lang="ja-JP" altLang="en-US" sz="2400" dirty="0">
                <a:latin typeface="+mn-ea"/>
              </a:rPr>
              <a:t>実施期間 　：○年間（２０２６年８月～２０●●年●●月）</a:t>
            </a:r>
            <a:endParaRPr lang="en-US" altLang="ja-JP" sz="2400" dirty="0">
              <a:latin typeface="+mn-ea"/>
            </a:endParaRPr>
          </a:p>
          <a:p>
            <a:pPr algn="l"/>
            <a:r>
              <a:rPr lang="ja-JP" altLang="en-US" sz="2400" dirty="0">
                <a:latin typeface="+mn-ea"/>
              </a:rPr>
              <a:t>予算総額 　：○</a:t>
            </a:r>
            <a:r>
              <a:rPr lang="en-US" altLang="ja-JP" sz="2400" dirty="0">
                <a:latin typeface="+mn-ea"/>
              </a:rPr>
              <a:t> , </a:t>
            </a:r>
            <a:r>
              <a:rPr lang="ja-JP" altLang="en-US" sz="2400" dirty="0">
                <a:latin typeface="+mn-ea"/>
              </a:rPr>
              <a:t>○○○百万円</a:t>
            </a:r>
            <a:br>
              <a:rPr lang="en-US" altLang="ja-JP" sz="2400" dirty="0">
                <a:latin typeface="+mn-ea"/>
              </a:rPr>
            </a:br>
            <a:r>
              <a:rPr lang="ja-JP" altLang="en-US" sz="2400" dirty="0">
                <a:latin typeface="+mn-ea"/>
              </a:rPr>
              <a:t>　　　　　　　　うち、初年度予算額：〇百万円（</a:t>
            </a:r>
            <a:r>
              <a:rPr lang="en-US" altLang="ja-JP" sz="2400" dirty="0">
                <a:latin typeface="+mn-ea"/>
              </a:rPr>
              <a:t>NEDO</a:t>
            </a:r>
            <a:r>
              <a:rPr lang="ja-JP" altLang="en-US" sz="2400" dirty="0">
                <a:latin typeface="+mn-ea"/>
              </a:rPr>
              <a:t>負担分）</a:t>
            </a:r>
            <a:endParaRPr lang="en-US" altLang="ja-JP" sz="2400" dirty="0">
              <a:latin typeface="+mn-ea"/>
            </a:endParaRPr>
          </a:p>
          <a:p>
            <a:pPr algn="l"/>
            <a:endParaRPr lang="en-US" altLang="ja-JP" sz="2400" dirty="0">
              <a:latin typeface="+mn-ea"/>
            </a:endParaRPr>
          </a:p>
          <a:p>
            <a:pPr algn="l"/>
            <a:endParaRPr lang="ja-JP" altLang="en-US" sz="2400" dirty="0">
              <a:latin typeface="+mn-ea"/>
            </a:endParaRPr>
          </a:p>
        </p:txBody>
      </p:sp>
      <p:sp>
        <p:nvSpPr>
          <p:cNvPr id="5" name="テキスト ボックス 4"/>
          <p:cNvSpPr txBox="1"/>
          <p:nvPr/>
        </p:nvSpPr>
        <p:spPr>
          <a:xfrm>
            <a:off x="9246962" y="269996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8" name="テキスト ボックス 7"/>
          <p:cNvSpPr txBox="1"/>
          <p:nvPr/>
        </p:nvSpPr>
        <p:spPr>
          <a:xfrm>
            <a:off x="356336" y="477241"/>
            <a:ext cx="2473754" cy="307777"/>
          </a:xfrm>
          <a:prstGeom prst="rect">
            <a:avLst/>
          </a:prstGeom>
          <a:noFill/>
          <a:ln>
            <a:noFill/>
          </a:ln>
        </p:spPr>
        <p:txBody>
          <a:bodyPr wrap="none" rtlCol="0">
            <a:spAutoFit/>
          </a:bodyPr>
          <a:lstStyle/>
          <a:p>
            <a:r>
              <a:rPr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11323240"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1</a:t>
            </a:fld>
            <a:endParaRPr lang="en-US" altLang="ja-JP" dirty="0">
              <a:latin typeface="+mn-ea"/>
              <a:cs typeface="メイリオ" pitchFamily="50" charset="-128"/>
            </a:endParaRPr>
          </a:p>
        </p:txBody>
      </p:sp>
      <p:sp>
        <p:nvSpPr>
          <p:cNvPr id="13" name="テキスト ボックス 12"/>
          <p:cNvSpPr txBox="1"/>
          <p:nvPr/>
        </p:nvSpPr>
        <p:spPr>
          <a:xfrm>
            <a:off x="415227" y="2074381"/>
            <a:ext cx="3108543" cy="461665"/>
          </a:xfrm>
          <a:prstGeom prst="rect">
            <a:avLst/>
          </a:prstGeom>
          <a:noFill/>
          <a:ln>
            <a:noFill/>
          </a:ln>
        </p:spPr>
        <p:txBody>
          <a:bodyPr wrap="none" rtlCol="0">
            <a:spAutoFit/>
          </a:bodyPr>
          <a:lstStyle/>
          <a:p>
            <a:r>
              <a:rPr lang="ja-JP" altLang="en-US" sz="2400" u="sng" dirty="0">
                <a:latin typeface="+mn-ea"/>
              </a:rPr>
              <a:t>研究開発項目：</a:t>
            </a:r>
            <a:r>
              <a:rPr lang="ja-JP" altLang="en-US" sz="2400" u="sng" dirty="0">
                <a:latin typeface="+mn-ea"/>
                <a:sym typeface="Wingdings" panose="05000000000000000000" pitchFamily="2" charset="2"/>
              </a:rPr>
              <a:t>（●●</a:t>
            </a:r>
            <a:r>
              <a:rPr lang="ja-JP" altLang="en-US" sz="2400" u="sng" dirty="0">
                <a:latin typeface="+mn-ea"/>
              </a:rPr>
              <a:t>）</a:t>
            </a: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9246962" y="4653137"/>
            <a:ext cx="592204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実施期間は、２０２６年８月の事業開始を想定してください。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9246962" y="5079863"/>
            <a:ext cx="5922046"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委託事業と補助事業が共同で提案する場合は、</a:t>
            </a:r>
            <a:endParaRPr lang="en-US" altLang="ja-JP" dirty="0">
              <a:latin typeface="+mn-ea"/>
            </a:endParaRPr>
          </a:p>
          <a:p>
            <a:r>
              <a:rPr lang="ja-JP" altLang="en-US" dirty="0">
                <a:latin typeface="+mn-ea"/>
              </a:rPr>
              <a:t>委託金額と補助金額（</a:t>
            </a:r>
            <a:r>
              <a:rPr lang="en-US" altLang="ja-JP" dirty="0">
                <a:latin typeface="+mn-ea"/>
              </a:rPr>
              <a:t>NEDO</a:t>
            </a:r>
            <a:r>
              <a:rPr lang="ja-JP" altLang="en-US" dirty="0">
                <a:latin typeface="+mn-ea"/>
              </a:rPr>
              <a:t>負担分）を合計して予算総額としてください。</a:t>
            </a:r>
            <a:endParaRPr lang="en-US" altLang="ja-JP" dirty="0">
              <a:latin typeface="+mn-ea"/>
            </a:endParaRPr>
          </a:p>
          <a:p>
            <a:r>
              <a:rPr lang="ja-JP" altLang="en-US" dirty="0">
                <a:latin typeface="+mn-ea"/>
              </a:rPr>
              <a:t>また、初年度の予算額を記載してください。</a:t>
            </a:r>
          </a:p>
        </p:txBody>
      </p:sp>
      <p:sp>
        <p:nvSpPr>
          <p:cNvPr id="4" name="テキスト ボックス 3">
            <a:extLst>
              <a:ext uri="{FF2B5EF4-FFF2-40B4-BE49-F238E27FC236}">
                <a16:creationId xmlns:a16="http://schemas.microsoft.com/office/drawing/2014/main" id="{E52A608F-0DAA-26D3-11C5-7AAA556EBF46}"/>
              </a:ext>
            </a:extLst>
          </p:cNvPr>
          <p:cNvSpPr txBox="1"/>
          <p:nvPr/>
        </p:nvSpPr>
        <p:spPr>
          <a:xfrm>
            <a:off x="9246962" y="-523290"/>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t>本資料のページ数の上限は設けませんが、別途設定する発表時間で説明が完了するようにしてください。</a:t>
            </a:r>
            <a:endParaRPr lang="ja-JP" altLang="en-US"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9" name="テキスト ボックス 8">
            <a:extLst>
              <a:ext uri="{FF2B5EF4-FFF2-40B4-BE49-F238E27FC236}">
                <a16:creationId xmlns:a16="http://schemas.microsoft.com/office/drawing/2014/main" id="{55521EAB-BACF-43AF-028A-FA7501AA3EA6}"/>
              </a:ext>
            </a:extLst>
          </p:cNvPr>
          <p:cNvSpPr txBox="1"/>
          <p:nvPr/>
        </p:nvSpPr>
        <p:spPr>
          <a:xfrm>
            <a:off x="9246962" y="2021412"/>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研究開発項目には応募する研究開発項目名を記載ください。（例：（</a:t>
            </a:r>
            <a:r>
              <a:rPr lang="en-US" altLang="ja-JP" dirty="0">
                <a:latin typeface="+mn-ea"/>
              </a:rPr>
              <a:t>g12-3</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0" name="テキスト ボックス 9">
            <a:extLst>
              <a:ext uri="{FF2B5EF4-FFF2-40B4-BE49-F238E27FC236}">
                <a16:creationId xmlns:a16="http://schemas.microsoft.com/office/drawing/2014/main" id="{C2348881-DAED-3AF1-2F77-46A28ADD1653}"/>
              </a:ext>
            </a:extLst>
          </p:cNvPr>
          <p:cNvSpPr txBox="1"/>
          <p:nvPr/>
        </p:nvSpPr>
        <p:spPr>
          <a:xfrm>
            <a:off x="9246996" y="367094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424847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参考．技術のベンチマーク</a:t>
            </a:r>
          </a:p>
        </p:txBody>
      </p:sp>
      <p:sp>
        <p:nvSpPr>
          <p:cNvPr id="6" name="テキスト ボックス 5"/>
          <p:cNvSpPr txBox="1"/>
          <p:nvPr/>
        </p:nvSpPr>
        <p:spPr>
          <a:xfrm>
            <a:off x="4501853" y="262390"/>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10</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35361"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373802344"/>
              </p:ext>
            </p:extLst>
          </p:nvPr>
        </p:nvGraphicFramePr>
        <p:xfrm>
          <a:off x="429916"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2026</a:t>
                      </a:r>
                      <a:r>
                        <a:rPr lang="en-US" altLang="ja-JP" sz="900" kern="100" spc="60" dirty="0">
                          <a:solidFill>
                            <a:schemeClr val="tx1"/>
                          </a:solidFill>
                          <a:effectLst/>
                        </a:rPr>
                        <a:t>/3</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551" y="59138"/>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p>
        </p:txBody>
      </p:sp>
      <p:sp>
        <p:nvSpPr>
          <p:cNvPr id="6" name="テキスト ボックス 5"/>
          <p:cNvSpPr txBox="1"/>
          <p:nvPr/>
        </p:nvSpPr>
        <p:spPr>
          <a:xfrm>
            <a:off x="2495600" y="2060849"/>
            <a:ext cx="741682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endParaRPr lang="en-US" altLang="ja-JP" dirty="0">
              <a:latin typeface="+mn-ea"/>
            </a:endParaRPr>
          </a:p>
          <a:p>
            <a:r>
              <a:rPr lang="ja-JP" altLang="en-US" dirty="0">
                <a:latin typeface="+mn-ea"/>
              </a:rPr>
              <a:t>・提案者が保有するコア技術の特徴、強み、新規性等について、併せて記載ください。</a:t>
            </a:r>
            <a:endParaRPr lang="en-US" altLang="ja-JP" dirty="0">
              <a:latin typeface="+mn-ea"/>
            </a:endParaRPr>
          </a:p>
          <a:p>
            <a:r>
              <a:rPr lang="ja-JP" altLang="en-US" dirty="0">
                <a:latin typeface="+mn-ea"/>
              </a:rPr>
              <a:t>・開発内容に関する知財化や国際標準化の戦略及びこれらに関する活動（調査含む）を記載してください。</a:t>
            </a:r>
            <a:endParaRPr lang="en-US" altLang="ja-JP" dirty="0">
              <a:latin typeface="+mn-ea"/>
            </a:endParaRPr>
          </a:p>
        </p:txBody>
      </p:sp>
      <p:sp>
        <p:nvSpPr>
          <p:cNvPr id="4"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2</a:t>
            </a:fld>
            <a:endParaRPr lang="en-US" altLang="ja-JP" dirty="0">
              <a:latin typeface="+mn-ea"/>
              <a:cs typeface="メイリオ" pitchFamily="50" charset="-128"/>
            </a:endParaRPr>
          </a:p>
        </p:txBody>
      </p:sp>
      <p:sp>
        <p:nvSpPr>
          <p:cNvPr id="9" name="正方形/長方形 8"/>
          <p:cNvSpPr/>
          <p:nvPr/>
        </p:nvSpPr>
        <p:spPr>
          <a:xfrm>
            <a:off x="336825" y="997816"/>
            <a:ext cx="11519815"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335360"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631504" y="1164253"/>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２．研究開発の目標</a:t>
            </a:r>
          </a:p>
        </p:txBody>
      </p:sp>
      <p:sp>
        <p:nvSpPr>
          <p:cNvPr id="6" name="テキスト ボックス 5"/>
          <p:cNvSpPr txBox="1"/>
          <p:nvPr/>
        </p:nvSpPr>
        <p:spPr>
          <a:xfrm>
            <a:off x="4525236" y="313186"/>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91344"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中間目標（２０２７年度末時点）</a:t>
            </a:r>
            <a:endParaRPr lang="en-US" altLang="ja-JP" sz="1600" dirty="0">
              <a:latin typeface="+mn-ea"/>
            </a:endParaRPr>
          </a:p>
        </p:txBody>
      </p:sp>
      <p:sp>
        <p:nvSpPr>
          <p:cNvPr id="5" name="テキスト ボックス 21"/>
          <p:cNvSpPr txBox="1">
            <a:spLocks noChangeArrowheads="1"/>
          </p:cNvSpPr>
          <p:nvPr/>
        </p:nvSpPr>
        <p:spPr bwMode="auto">
          <a:xfrm>
            <a:off x="191344"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②最終目標（２０２８年度末時点）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659914495"/>
              </p:ext>
            </p:extLst>
          </p:nvPr>
        </p:nvGraphicFramePr>
        <p:xfrm>
          <a:off x="290176" y="1809804"/>
          <a:ext cx="11494456" cy="582359"/>
        </p:xfrm>
        <a:graphic>
          <a:graphicData uri="http://schemas.openxmlformats.org/drawingml/2006/table">
            <a:tbl>
              <a:tblPr firstRow="1" firstCol="1" bandRow="1">
                <a:tableStyleId>{5940675A-B579-460E-94D1-54222C63F5DA}</a:tableStyleId>
              </a:tblPr>
              <a:tblGrid>
                <a:gridCol w="2015700">
                  <a:extLst>
                    <a:ext uri="{9D8B030D-6E8A-4147-A177-3AD203B41FA5}">
                      <a16:colId xmlns:a16="http://schemas.microsoft.com/office/drawing/2014/main" val="20000"/>
                    </a:ext>
                  </a:extLst>
                </a:gridCol>
                <a:gridCol w="947875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91344"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657508759"/>
              </p:ext>
            </p:extLst>
          </p:nvPr>
        </p:nvGraphicFramePr>
        <p:xfrm>
          <a:off x="290176" y="3369553"/>
          <a:ext cx="11494456" cy="1182194"/>
        </p:xfrm>
        <a:graphic>
          <a:graphicData uri="http://schemas.openxmlformats.org/drawingml/2006/table">
            <a:tbl>
              <a:tblPr firstRow="1" firstCol="1" bandRow="1">
                <a:tableStyleId>{5940675A-B579-460E-94D1-54222C63F5DA}</a:tableStyleId>
              </a:tblPr>
              <a:tblGrid>
                <a:gridCol w="2015700">
                  <a:extLst>
                    <a:ext uri="{9D8B030D-6E8A-4147-A177-3AD203B41FA5}">
                      <a16:colId xmlns:a16="http://schemas.microsoft.com/office/drawing/2014/main" val="20000"/>
                    </a:ext>
                  </a:extLst>
                </a:gridCol>
                <a:gridCol w="947875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ja-JP" altLang="ja-JP" sz="1100"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100" spc="10" dirty="0">
                        <a:effectLst/>
                        <a:latin typeface="+mn-ea"/>
                        <a:ea typeface="+mn-ea"/>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３．研究開発の体制</a:t>
            </a:r>
          </a:p>
        </p:txBody>
      </p:sp>
      <p:sp>
        <p:nvSpPr>
          <p:cNvPr id="7" name="テキスト ボックス 6"/>
          <p:cNvSpPr txBox="1"/>
          <p:nvPr/>
        </p:nvSpPr>
        <p:spPr>
          <a:xfrm>
            <a:off x="4764269" y="108746"/>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4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9" name="Line 2">
            <a:extLst>
              <a:ext uri="{FF2B5EF4-FFF2-40B4-BE49-F238E27FC236}">
                <a16:creationId xmlns:a16="http://schemas.microsoft.com/office/drawing/2014/main" id="{06B2A003-7109-7026-4FAF-91D4765A3C63}"/>
              </a:ext>
            </a:extLst>
          </p:cNvPr>
          <p:cNvSpPr>
            <a:spLocks noChangeShapeType="1"/>
          </p:cNvSpPr>
          <p:nvPr/>
        </p:nvSpPr>
        <p:spPr bwMode="auto">
          <a:xfrm>
            <a:off x="6849615"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0" name="Text Box 6">
            <a:extLst>
              <a:ext uri="{FF2B5EF4-FFF2-40B4-BE49-F238E27FC236}">
                <a16:creationId xmlns:a16="http://schemas.microsoft.com/office/drawing/2014/main" id="{6BC99C6B-53F8-EFFA-77DB-409CF7A2B450}"/>
              </a:ext>
            </a:extLst>
          </p:cNvPr>
          <p:cNvSpPr txBox="1">
            <a:spLocks noChangeArrowheads="1"/>
          </p:cNvSpPr>
          <p:nvPr/>
        </p:nvSpPr>
        <p:spPr bwMode="auto">
          <a:xfrm>
            <a:off x="4933210"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1" name="Text Box 8">
            <a:extLst>
              <a:ext uri="{FF2B5EF4-FFF2-40B4-BE49-F238E27FC236}">
                <a16:creationId xmlns:a16="http://schemas.microsoft.com/office/drawing/2014/main" id="{02B69851-AE11-CF12-9093-BBFB0B5E16F3}"/>
              </a:ext>
            </a:extLst>
          </p:cNvPr>
          <p:cNvSpPr txBox="1">
            <a:spLocks noChangeArrowheads="1"/>
          </p:cNvSpPr>
          <p:nvPr/>
        </p:nvSpPr>
        <p:spPr bwMode="auto">
          <a:xfrm>
            <a:off x="7518812"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業務管理統括責任者</a:t>
            </a: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2" name="Line 9">
            <a:extLst>
              <a:ext uri="{FF2B5EF4-FFF2-40B4-BE49-F238E27FC236}">
                <a16:creationId xmlns:a16="http://schemas.microsoft.com/office/drawing/2014/main" id="{CB5DB14A-F6AC-28B3-2C46-A88479B55290}"/>
              </a:ext>
            </a:extLst>
          </p:cNvPr>
          <p:cNvSpPr>
            <a:spLocks noChangeShapeType="1"/>
          </p:cNvSpPr>
          <p:nvPr/>
        </p:nvSpPr>
        <p:spPr bwMode="auto">
          <a:xfrm>
            <a:off x="5881125"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4" name="Text Box 10">
            <a:extLst>
              <a:ext uri="{FF2B5EF4-FFF2-40B4-BE49-F238E27FC236}">
                <a16:creationId xmlns:a16="http://schemas.microsoft.com/office/drawing/2014/main" id="{54E027C6-9B67-4C6D-F9F1-7AF401095E63}"/>
              </a:ext>
            </a:extLst>
          </p:cNvPr>
          <p:cNvSpPr txBox="1">
            <a:spLocks noChangeArrowheads="1"/>
          </p:cNvSpPr>
          <p:nvPr/>
        </p:nvSpPr>
        <p:spPr bwMode="auto">
          <a:xfrm>
            <a:off x="6727531" y="1742410"/>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24" name="Line 11">
            <a:extLst>
              <a:ext uri="{FF2B5EF4-FFF2-40B4-BE49-F238E27FC236}">
                <a16:creationId xmlns:a16="http://schemas.microsoft.com/office/drawing/2014/main" id="{3F675D83-DAD9-47D5-E7C1-E2D4A871A6FB}"/>
              </a:ext>
            </a:extLst>
          </p:cNvPr>
          <p:cNvSpPr>
            <a:spLocks noChangeShapeType="1"/>
          </p:cNvSpPr>
          <p:nvPr/>
        </p:nvSpPr>
        <p:spPr bwMode="auto">
          <a:xfrm flipH="1">
            <a:off x="5851158" y="1770249"/>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5" name="Line 12">
            <a:extLst>
              <a:ext uri="{FF2B5EF4-FFF2-40B4-BE49-F238E27FC236}">
                <a16:creationId xmlns:a16="http://schemas.microsoft.com/office/drawing/2014/main" id="{145164FB-125D-479E-4036-16FB6D3581D7}"/>
              </a:ext>
            </a:extLst>
          </p:cNvPr>
          <p:cNvSpPr>
            <a:spLocks noChangeShapeType="1"/>
          </p:cNvSpPr>
          <p:nvPr/>
        </p:nvSpPr>
        <p:spPr bwMode="auto">
          <a:xfrm flipH="1">
            <a:off x="3929036" y="2964049"/>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7" name="Line 12">
            <a:extLst>
              <a:ext uri="{FF2B5EF4-FFF2-40B4-BE49-F238E27FC236}">
                <a16:creationId xmlns:a16="http://schemas.microsoft.com/office/drawing/2014/main" id="{430A0E49-D60E-DF31-114E-B9B754F9B3B5}"/>
              </a:ext>
            </a:extLst>
          </p:cNvPr>
          <p:cNvSpPr>
            <a:spLocks noChangeShapeType="1"/>
          </p:cNvSpPr>
          <p:nvPr/>
        </p:nvSpPr>
        <p:spPr bwMode="auto">
          <a:xfrm flipH="1">
            <a:off x="7777495" y="2952482"/>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8" name="Line 13">
            <a:extLst>
              <a:ext uri="{FF2B5EF4-FFF2-40B4-BE49-F238E27FC236}">
                <a16:creationId xmlns:a16="http://schemas.microsoft.com/office/drawing/2014/main" id="{F0570885-C9E1-E5B8-B017-A058807FE28A}"/>
              </a:ext>
            </a:extLst>
          </p:cNvPr>
          <p:cNvSpPr>
            <a:spLocks noChangeShapeType="1"/>
          </p:cNvSpPr>
          <p:nvPr/>
        </p:nvSpPr>
        <p:spPr bwMode="auto">
          <a:xfrm>
            <a:off x="3927968"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9" name="Text Box 14">
            <a:extLst>
              <a:ext uri="{FF2B5EF4-FFF2-40B4-BE49-F238E27FC236}">
                <a16:creationId xmlns:a16="http://schemas.microsoft.com/office/drawing/2014/main" id="{438A700D-FDA4-C379-D2F1-B8707A0A2EB0}"/>
              </a:ext>
            </a:extLst>
          </p:cNvPr>
          <p:cNvSpPr txBox="1">
            <a:spLocks noChangeArrowheads="1"/>
          </p:cNvSpPr>
          <p:nvPr/>
        </p:nvSpPr>
        <p:spPr bwMode="auto">
          <a:xfrm>
            <a:off x="6912308"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1" name="Text Box 15">
            <a:extLst>
              <a:ext uri="{FF2B5EF4-FFF2-40B4-BE49-F238E27FC236}">
                <a16:creationId xmlns:a16="http://schemas.microsoft.com/office/drawing/2014/main" id="{27C91E84-88B3-2216-4C78-E5583E34E364}"/>
              </a:ext>
            </a:extLst>
          </p:cNvPr>
          <p:cNvSpPr txBox="1">
            <a:spLocks noChangeArrowheads="1"/>
          </p:cNvSpPr>
          <p:nvPr/>
        </p:nvSpPr>
        <p:spPr bwMode="auto">
          <a:xfrm>
            <a:off x="3242853" y="3229311"/>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32" name="Text Box 16">
            <a:extLst>
              <a:ext uri="{FF2B5EF4-FFF2-40B4-BE49-F238E27FC236}">
                <a16:creationId xmlns:a16="http://schemas.microsoft.com/office/drawing/2014/main" id="{D5205FFC-3BEF-7F8E-8690-001510F6F403}"/>
              </a:ext>
            </a:extLst>
          </p:cNvPr>
          <p:cNvSpPr txBox="1">
            <a:spLocks noChangeArrowheads="1"/>
          </p:cNvSpPr>
          <p:nvPr/>
        </p:nvSpPr>
        <p:spPr bwMode="auto">
          <a:xfrm>
            <a:off x="3044124"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33" name="Text Box 17">
            <a:extLst>
              <a:ext uri="{FF2B5EF4-FFF2-40B4-BE49-F238E27FC236}">
                <a16:creationId xmlns:a16="http://schemas.microsoft.com/office/drawing/2014/main" id="{8128E062-ACC8-6013-E2E9-301FBE14D76E}"/>
              </a:ext>
            </a:extLst>
          </p:cNvPr>
          <p:cNvSpPr txBox="1">
            <a:spLocks noChangeArrowheads="1"/>
          </p:cNvSpPr>
          <p:nvPr/>
        </p:nvSpPr>
        <p:spPr bwMode="auto">
          <a:xfrm>
            <a:off x="5092711"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技術研究組合</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○○のプログラム、企業６社（企業名記入）</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共同研究</a:t>
            </a:r>
            <a:r>
              <a:rPr kumimoji="0" lang="en-US" altLang="ja-JP" sz="1000" dirty="0">
                <a:latin typeface="+mn-ea"/>
              </a:rPr>
              <a:t>】</a:t>
            </a:r>
          </a:p>
          <a:p>
            <a:pPr algn="just" eaLnBrk="0" fontAlgn="base" hangingPunct="0">
              <a:spcBef>
                <a:spcPct val="0"/>
              </a:spcBef>
              <a:spcAft>
                <a:spcPct val="0"/>
              </a:spcAft>
            </a:pPr>
            <a:r>
              <a:rPr kumimoji="0" lang="ja-JP" altLang="en-US" sz="1000" dirty="0">
                <a:latin typeface="+mn-ea"/>
              </a:rPr>
              <a:t>〇〇大学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○研究室（つくば）</a:t>
            </a:r>
          </a:p>
          <a:p>
            <a:pPr algn="just" eaLnBrk="0" fontAlgn="base" hangingPunct="0">
              <a:spcBef>
                <a:spcPct val="0"/>
              </a:spcBef>
              <a:spcAft>
                <a:spcPct val="0"/>
              </a:spcAft>
            </a:pPr>
            <a:r>
              <a:rPr kumimoji="0" lang="ja-JP" altLang="en-US" sz="1000" dirty="0">
                <a:latin typeface="+mn-ea"/>
              </a:rPr>
              <a:t>・実施項目：</a:t>
            </a:r>
          </a:p>
          <a:p>
            <a:pPr algn="just" eaLnBrk="0" fontAlgn="base" hangingPunct="0">
              <a:spcBef>
                <a:spcPct val="0"/>
              </a:spcBef>
              <a:spcAft>
                <a:spcPct val="0"/>
              </a:spcAft>
            </a:pPr>
            <a:r>
              <a:rPr kumimoji="0" lang="ja-JP" altLang="en-US" sz="1000" dirty="0">
                <a:latin typeface="+mn-ea"/>
              </a:rPr>
              <a:t>○○のプログラム</a:t>
            </a:r>
          </a:p>
          <a:p>
            <a:pPr eaLnBrk="0" fontAlgn="base" hangingPunct="0">
              <a:spcBef>
                <a:spcPct val="0"/>
              </a:spcBef>
              <a:spcAft>
                <a:spcPct val="0"/>
              </a:spcAft>
            </a:pPr>
            <a:endParaRPr kumimoji="0" lang="ja-JP" altLang="ja-JP" dirty="0">
              <a:latin typeface="+mn-ea"/>
            </a:endParaRPr>
          </a:p>
        </p:txBody>
      </p:sp>
      <p:sp>
        <p:nvSpPr>
          <p:cNvPr id="35" name="Line 9">
            <a:extLst>
              <a:ext uri="{FF2B5EF4-FFF2-40B4-BE49-F238E27FC236}">
                <a16:creationId xmlns:a16="http://schemas.microsoft.com/office/drawing/2014/main" id="{93157CFB-7B6E-59B3-AECF-2B8E52D6D84D}"/>
              </a:ext>
            </a:extLst>
          </p:cNvPr>
          <p:cNvSpPr>
            <a:spLocks noChangeShapeType="1"/>
          </p:cNvSpPr>
          <p:nvPr/>
        </p:nvSpPr>
        <p:spPr bwMode="auto">
          <a:xfrm>
            <a:off x="5092710" y="4263629"/>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6" name="Text Box 14">
            <a:extLst>
              <a:ext uri="{FF2B5EF4-FFF2-40B4-BE49-F238E27FC236}">
                <a16:creationId xmlns:a16="http://schemas.microsoft.com/office/drawing/2014/main" id="{F5F27E5F-A939-AB80-5CA1-7A69E5122E78}"/>
              </a:ext>
            </a:extLst>
          </p:cNvPr>
          <p:cNvSpPr txBox="1">
            <a:spLocks noChangeArrowheads="1"/>
          </p:cNvSpPr>
          <p:nvPr/>
        </p:nvSpPr>
        <p:spPr bwMode="auto">
          <a:xfrm>
            <a:off x="5079911"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大学</a:t>
            </a:r>
          </a:p>
          <a:p>
            <a:pPr algn="just" eaLnBrk="0" fontAlgn="base" hangingPunct="0">
              <a:spcBef>
                <a:spcPct val="0"/>
              </a:spcBef>
              <a:spcAft>
                <a:spcPct val="0"/>
              </a:spcAft>
            </a:pPr>
            <a:r>
              <a:rPr kumimoji="0" lang="ja-JP" altLang="en-US" sz="1000" dirty="0">
                <a:latin typeface="+mn-ea"/>
              </a:rPr>
              <a:t>・事業実施場所：</a:t>
            </a:r>
          </a:p>
          <a:p>
            <a:pPr algn="just" eaLnBrk="0" fontAlgn="base" hangingPunct="0">
              <a:spcBef>
                <a:spcPct val="0"/>
              </a:spcBef>
              <a:spcAft>
                <a:spcPct val="0"/>
              </a:spcAft>
            </a:pPr>
            <a:r>
              <a:rPr kumimoji="0" lang="ja-JP" altLang="en-US" sz="1000" dirty="0">
                <a:latin typeface="+mn-ea"/>
              </a:rPr>
              <a:t>○○センター（千葉）</a:t>
            </a:r>
          </a:p>
          <a:p>
            <a:pPr algn="just" eaLnBrk="0" fontAlgn="base" hangingPunct="0">
              <a:spcBef>
                <a:spcPct val="0"/>
              </a:spcBef>
              <a:spcAft>
                <a:spcPct val="0"/>
              </a:spcAft>
            </a:pPr>
            <a:r>
              <a:rPr kumimoji="0" lang="ja-JP" altLang="en-US" sz="1000" dirty="0">
                <a:latin typeface="+mn-ea"/>
              </a:rPr>
              <a:t>・実施項目：</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○○のプログラム</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37" name="Line 19">
            <a:extLst>
              <a:ext uri="{FF2B5EF4-FFF2-40B4-BE49-F238E27FC236}">
                <a16:creationId xmlns:a16="http://schemas.microsoft.com/office/drawing/2014/main" id="{72F3CA37-6C47-318F-4C87-E6557FE2BA45}"/>
              </a:ext>
            </a:extLst>
          </p:cNvPr>
          <p:cNvSpPr>
            <a:spLocks noChangeShapeType="1"/>
          </p:cNvSpPr>
          <p:nvPr/>
        </p:nvSpPr>
        <p:spPr bwMode="auto">
          <a:xfrm>
            <a:off x="5913347"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8" name="Text Box 10">
            <a:extLst>
              <a:ext uri="{FF2B5EF4-FFF2-40B4-BE49-F238E27FC236}">
                <a16:creationId xmlns:a16="http://schemas.microsoft.com/office/drawing/2014/main" id="{3F398E91-8CD6-C233-8519-AADB01A5AB5E}"/>
              </a:ext>
            </a:extLst>
          </p:cNvPr>
          <p:cNvSpPr txBox="1">
            <a:spLocks noChangeArrowheads="1"/>
          </p:cNvSpPr>
          <p:nvPr/>
        </p:nvSpPr>
        <p:spPr bwMode="auto">
          <a:xfrm>
            <a:off x="5380741" y="2234415"/>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39" name="Text Box 10">
            <a:extLst>
              <a:ext uri="{FF2B5EF4-FFF2-40B4-BE49-F238E27FC236}">
                <a16:creationId xmlns:a16="http://schemas.microsoft.com/office/drawing/2014/main" id="{F3560DFA-06CA-EA09-E0CD-C2405F75FE3F}"/>
              </a:ext>
            </a:extLst>
          </p:cNvPr>
          <p:cNvSpPr txBox="1">
            <a:spLocks noChangeArrowheads="1"/>
          </p:cNvSpPr>
          <p:nvPr/>
        </p:nvSpPr>
        <p:spPr bwMode="auto">
          <a:xfrm>
            <a:off x="4655843"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再委託、共同実施</a:t>
            </a:r>
            <a:endParaRPr kumimoji="0" lang="ja-JP" altLang="ja-JP" sz="1050" dirty="0">
              <a:latin typeface="+mn-ea"/>
            </a:endParaRPr>
          </a:p>
        </p:txBody>
      </p:sp>
      <p:sp>
        <p:nvSpPr>
          <p:cNvPr id="40" name="正方形/長方形 39">
            <a:extLst>
              <a:ext uri="{FF2B5EF4-FFF2-40B4-BE49-F238E27FC236}">
                <a16:creationId xmlns:a16="http://schemas.microsoft.com/office/drawing/2014/main" id="{B783938B-C033-665A-04BA-CD95CFFBC7DF}"/>
              </a:ext>
            </a:extLst>
          </p:cNvPr>
          <p:cNvSpPr/>
          <p:nvPr/>
        </p:nvSpPr>
        <p:spPr>
          <a:xfrm>
            <a:off x="3100403"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2" name="Text Box 6">
            <a:extLst>
              <a:ext uri="{FF2B5EF4-FFF2-40B4-BE49-F238E27FC236}">
                <a16:creationId xmlns:a16="http://schemas.microsoft.com/office/drawing/2014/main" id="{52D3D748-4163-0460-8F62-DDE9700A8C81}"/>
              </a:ext>
            </a:extLst>
          </p:cNvPr>
          <p:cNvSpPr txBox="1">
            <a:spLocks noChangeArrowheads="1"/>
          </p:cNvSpPr>
          <p:nvPr/>
        </p:nvSpPr>
        <p:spPr bwMode="auto">
          <a:xfrm>
            <a:off x="528575" y="91553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委託の場合</a:t>
            </a:r>
            <a:endParaRPr lang="ja-JP" altLang="ja-JP" dirty="0">
              <a:latin typeface="+mn-ea"/>
              <a:ea typeface="+mn-ea"/>
            </a:endParaRPr>
          </a:p>
        </p:txBody>
      </p:sp>
    </p:spTree>
    <p:extLst>
      <p:ext uri="{BB962C8B-B14F-4D97-AF65-F5344CB8AC3E}">
        <p14:creationId xmlns:p14="http://schemas.microsoft.com/office/powerpoint/2010/main" val="33493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46CB-066B-7B1B-B20C-7BD6DDA4EA8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8EDB3C-9501-57BD-D96D-8FA82A01DD35}"/>
              </a:ext>
            </a:extLst>
          </p:cNvPr>
          <p:cNvSpPr>
            <a:spLocks noGrp="1"/>
          </p:cNvSpPr>
          <p:nvPr>
            <p:ph type="title"/>
          </p:nvPr>
        </p:nvSpPr>
        <p:spPr>
          <a:xfrm>
            <a:off x="335360"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３．研究開発の体制</a:t>
            </a:r>
          </a:p>
        </p:txBody>
      </p:sp>
      <p:sp>
        <p:nvSpPr>
          <p:cNvPr id="7" name="テキスト ボックス 6">
            <a:extLst>
              <a:ext uri="{FF2B5EF4-FFF2-40B4-BE49-F238E27FC236}">
                <a16:creationId xmlns:a16="http://schemas.microsoft.com/office/drawing/2014/main" id="{D5EA5E83-39EC-1D2A-0411-6E2768D480A5}"/>
              </a:ext>
            </a:extLst>
          </p:cNvPr>
          <p:cNvSpPr txBox="1"/>
          <p:nvPr/>
        </p:nvSpPr>
        <p:spPr>
          <a:xfrm>
            <a:off x="4764269" y="108746"/>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a:extLst>
              <a:ext uri="{FF2B5EF4-FFF2-40B4-BE49-F238E27FC236}">
                <a16:creationId xmlns:a16="http://schemas.microsoft.com/office/drawing/2014/main" id="{EEAEB00A-90C5-42F6-D5FD-F857AC9F4E4E}"/>
              </a:ext>
            </a:extLst>
          </p:cNvPr>
          <p:cNvSpPr>
            <a:spLocks noChangeShapeType="1"/>
          </p:cNvSpPr>
          <p:nvPr/>
        </p:nvSpPr>
        <p:spPr bwMode="auto">
          <a:xfrm>
            <a:off x="5625479"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a:extLst>
              <a:ext uri="{FF2B5EF4-FFF2-40B4-BE49-F238E27FC236}">
                <a16:creationId xmlns:a16="http://schemas.microsoft.com/office/drawing/2014/main" id="{DC9A40A0-3433-145C-8935-A00A27F8AEC2}"/>
              </a:ext>
            </a:extLst>
          </p:cNvPr>
          <p:cNvSpPr txBox="1">
            <a:spLocks noChangeArrowheads="1"/>
          </p:cNvSpPr>
          <p:nvPr/>
        </p:nvSpPr>
        <p:spPr bwMode="auto">
          <a:xfrm>
            <a:off x="3709074"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a:extLst>
              <a:ext uri="{FF2B5EF4-FFF2-40B4-BE49-F238E27FC236}">
                <a16:creationId xmlns:a16="http://schemas.microsoft.com/office/drawing/2014/main" id="{EED6F5A1-0156-AA0F-9204-53A90A00ED4A}"/>
              </a:ext>
            </a:extLst>
          </p:cNvPr>
          <p:cNvSpPr txBox="1">
            <a:spLocks noChangeArrowheads="1"/>
          </p:cNvSpPr>
          <p:nvPr/>
        </p:nvSpPr>
        <p:spPr bwMode="auto">
          <a:xfrm>
            <a:off x="6294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主任研究者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6" name="Line 9">
            <a:extLst>
              <a:ext uri="{FF2B5EF4-FFF2-40B4-BE49-F238E27FC236}">
                <a16:creationId xmlns:a16="http://schemas.microsoft.com/office/drawing/2014/main" id="{1B96CD8E-B15F-5A9E-22E6-161924605631}"/>
              </a:ext>
            </a:extLst>
          </p:cNvPr>
          <p:cNvSpPr>
            <a:spLocks noChangeShapeType="1"/>
          </p:cNvSpPr>
          <p:nvPr/>
        </p:nvSpPr>
        <p:spPr bwMode="auto">
          <a:xfrm>
            <a:off x="4656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a:extLst>
              <a:ext uri="{FF2B5EF4-FFF2-40B4-BE49-F238E27FC236}">
                <a16:creationId xmlns:a16="http://schemas.microsoft.com/office/drawing/2014/main" id="{666A3FC1-4E28-7FA1-C631-B66DDD0DB943}"/>
              </a:ext>
            </a:extLst>
          </p:cNvPr>
          <p:cNvSpPr txBox="1">
            <a:spLocks noChangeArrowheads="1"/>
          </p:cNvSpPr>
          <p:nvPr/>
        </p:nvSpPr>
        <p:spPr bwMode="auto">
          <a:xfrm>
            <a:off x="5503395" y="1742410"/>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18" name="Line 11">
            <a:extLst>
              <a:ext uri="{FF2B5EF4-FFF2-40B4-BE49-F238E27FC236}">
                <a16:creationId xmlns:a16="http://schemas.microsoft.com/office/drawing/2014/main" id="{B241F5A6-7D29-A692-E743-0B2044EBB427}"/>
              </a:ext>
            </a:extLst>
          </p:cNvPr>
          <p:cNvSpPr>
            <a:spLocks noChangeShapeType="1"/>
          </p:cNvSpPr>
          <p:nvPr/>
        </p:nvSpPr>
        <p:spPr bwMode="auto">
          <a:xfrm flipH="1">
            <a:off x="4628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a:extLst>
              <a:ext uri="{FF2B5EF4-FFF2-40B4-BE49-F238E27FC236}">
                <a16:creationId xmlns:a16="http://schemas.microsoft.com/office/drawing/2014/main" id="{F84A15E5-4092-4424-D6F5-F5D5565C9288}"/>
              </a:ext>
            </a:extLst>
          </p:cNvPr>
          <p:cNvSpPr>
            <a:spLocks noChangeShapeType="1"/>
          </p:cNvSpPr>
          <p:nvPr/>
        </p:nvSpPr>
        <p:spPr bwMode="auto">
          <a:xfrm flipH="1">
            <a:off x="2708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a:extLst>
              <a:ext uri="{FF2B5EF4-FFF2-40B4-BE49-F238E27FC236}">
                <a16:creationId xmlns:a16="http://schemas.microsoft.com/office/drawing/2014/main" id="{DB0D1038-6018-970A-ED25-46BA4153095B}"/>
              </a:ext>
            </a:extLst>
          </p:cNvPr>
          <p:cNvSpPr>
            <a:spLocks noChangeShapeType="1"/>
          </p:cNvSpPr>
          <p:nvPr/>
        </p:nvSpPr>
        <p:spPr bwMode="auto">
          <a:xfrm flipH="1">
            <a:off x="6560114" y="2954722"/>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a:extLst>
              <a:ext uri="{FF2B5EF4-FFF2-40B4-BE49-F238E27FC236}">
                <a16:creationId xmlns:a16="http://schemas.microsoft.com/office/drawing/2014/main" id="{E1C6FB33-E1A0-EE82-3FD2-80FACFEA7384}"/>
              </a:ext>
            </a:extLst>
          </p:cNvPr>
          <p:cNvSpPr>
            <a:spLocks noChangeShapeType="1"/>
          </p:cNvSpPr>
          <p:nvPr/>
        </p:nvSpPr>
        <p:spPr bwMode="auto">
          <a:xfrm>
            <a:off x="2703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a:extLst>
              <a:ext uri="{FF2B5EF4-FFF2-40B4-BE49-F238E27FC236}">
                <a16:creationId xmlns:a16="http://schemas.microsoft.com/office/drawing/2014/main" id="{AAA7A15E-2634-D7C4-17E0-51CCBFAAEB22}"/>
              </a:ext>
            </a:extLst>
          </p:cNvPr>
          <p:cNvSpPr txBox="1">
            <a:spLocks noChangeArrowheads="1"/>
          </p:cNvSpPr>
          <p:nvPr/>
        </p:nvSpPr>
        <p:spPr bwMode="auto">
          <a:xfrm>
            <a:off x="5688172"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2" name="Text Box 15">
            <a:extLst>
              <a:ext uri="{FF2B5EF4-FFF2-40B4-BE49-F238E27FC236}">
                <a16:creationId xmlns:a16="http://schemas.microsoft.com/office/drawing/2014/main" id="{5864BE1C-59CB-4C5E-EB32-7493FCF2C37F}"/>
              </a:ext>
            </a:extLst>
          </p:cNvPr>
          <p:cNvSpPr txBox="1">
            <a:spLocks noChangeArrowheads="1"/>
          </p:cNvSpPr>
          <p:nvPr/>
        </p:nvSpPr>
        <p:spPr bwMode="auto">
          <a:xfrm>
            <a:off x="2018717" y="3493417"/>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23" name="Text Box 16">
            <a:extLst>
              <a:ext uri="{FF2B5EF4-FFF2-40B4-BE49-F238E27FC236}">
                <a16:creationId xmlns:a16="http://schemas.microsoft.com/office/drawing/2014/main" id="{864CB8A4-2240-38B0-2578-375181AA8778}"/>
              </a:ext>
            </a:extLst>
          </p:cNvPr>
          <p:cNvSpPr txBox="1">
            <a:spLocks noChangeArrowheads="1"/>
          </p:cNvSpPr>
          <p:nvPr/>
        </p:nvSpPr>
        <p:spPr bwMode="auto">
          <a:xfrm>
            <a:off x="1819988"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43" name="Text Box 14">
            <a:extLst>
              <a:ext uri="{FF2B5EF4-FFF2-40B4-BE49-F238E27FC236}">
                <a16:creationId xmlns:a16="http://schemas.microsoft.com/office/drawing/2014/main" id="{AE0F56A6-3C0F-633B-EB6B-5B5A5F66705A}"/>
              </a:ext>
            </a:extLst>
          </p:cNvPr>
          <p:cNvSpPr txBox="1">
            <a:spLocks noChangeArrowheads="1"/>
          </p:cNvSpPr>
          <p:nvPr/>
        </p:nvSpPr>
        <p:spPr bwMode="auto">
          <a:xfrm>
            <a:off x="3855775"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・研究項目：○○評価技術</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6" name="Line 19">
            <a:extLst>
              <a:ext uri="{FF2B5EF4-FFF2-40B4-BE49-F238E27FC236}">
                <a16:creationId xmlns:a16="http://schemas.microsoft.com/office/drawing/2014/main" id="{CB8E0529-B0E3-FCE5-3E37-7917A3BC7A5E}"/>
              </a:ext>
            </a:extLst>
          </p:cNvPr>
          <p:cNvSpPr>
            <a:spLocks noChangeShapeType="1"/>
          </p:cNvSpPr>
          <p:nvPr/>
        </p:nvSpPr>
        <p:spPr bwMode="auto">
          <a:xfrm>
            <a:off x="4689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a:extLst>
              <a:ext uri="{FF2B5EF4-FFF2-40B4-BE49-F238E27FC236}">
                <a16:creationId xmlns:a16="http://schemas.microsoft.com/office/drawing/2014/main" id="{32C21459-1513-5F81-B792-E7CD4B20FCEF}"/>
              </a:ext>
            </a:extLst>
          </p:cNvPr>
          <p:cNvSpPr txBox="1">
            <a:spLocks noChangeArrowheads="1"/>
          </p:cNvSpPr>
          <p:nvPr/>
        </p:nvSpPr>
        <p:spPr bwMode="auto">
          <a:xfrm>
            <a:off x="4156605" y="2234415"/>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補助</a:t>
            </a:r>
            <a:endParaRPr kumimoji="0" lang="ja-JP" altLang="ja-JP" sz="1050" dirty="0">
              <a:latin typeface="+mn-ea"/>
            </a:endParaRPr>
          </a:p>
        </p:txBody>
      </p:sp>
      <p:sp>
        <p:nvSpPr>
          <p:cNvPr id="46" name="Text Box 10">
            <a:extLst>
              <a:ext uri="{FF2B5EF4-FFF2-40B4-BE49-F238E27FC236}">
                <a16:creationId xmlns:a16="http://schemas.microsoft.com/office/drawing/2014/main" id="{02642C9D-12BB-8BBC-E6DA-D71D06FE70A8}"/>
              </a:ext>
            </a:extLst>
          </p:cNvPr>
          <p:cNvSpPr txBox="1">
            <a:spLocks noChangeArrowheads="1"/>
          </p:cNvSpPr>
          <p:nvPr/>
        </p:nvSpPr>
        <p:spPr bwMode="auto">
          <a:xfrm>
            <a:off x="4162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48" name="正方形/長方形 47">
            <a:extLst>
              <a:ext uri="{FF2B5EF4-FFF2-40B4-BE49-F238E27FC236}">
                <a16:creationId xmlns:a16="http://schemas.microsoft.com/office/drawing/2014/main" id="{D0DC1DD0-9CAC-F481-36DD-27E3A24F6898}"/>
              </a:ext>
            </a:extLst>
          </p:cNvPr>
          <p:cNvSpPr/>
          <p:nvPr/>
        </p:nvSpPr>
        <p:spPr>
          <a:xfrm>
            <a:off x="1876267" y="2726419"/>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a:extLst>
              <a:ext uri="{FF2B5EF4-FFF2-40B4-BE49-F238E27FC236}">
                <a16:creationId xmlns:a16="http://schemas.microsoft.com/office/drawing/2014/main" id="{2C4D6DDD-AE89-6A85-B011-F6396E4F0A0A}"/>
              </a:ext>
            </a:extLst>
          </p:cNvPr>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50" name="Text Box 14">
            <a:extLst>
              <a:ext uri="{FF2B5EF4-FFF2-40B4-BE49-F238E27FC236}">
                <a16:creationId xmlns:a16="http://schemas.microsoft.com/office/drawing/2014/main" id="{60005603-A569-D2CF-4F79-B347E7647F43}"/>
              </a:ext>
            </a:extLst>
          </p:cNvPr>
          <p:cNvSpPr txBox="1">
            <a:spLocks noChangeArrowheads="1"/>
          </p:cNvSpPr>
          <p:nvPr/>
        </p:nvSpPr>
        <p:spPr bwMode="auto">
          <a:xfrm>
            <a:off x="8306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00" dirty="0">
                <a:latin typeface="+mn-ea"/>
              </a:rPr>
              <a:t>ユーザーアドバイザリー委員会</a:t>
            </a:r>
          </a:p>
          <a:p>
            <a:pPr algn="just" eaLnBrk="0" fontAlgn="base" hangingPunct="0">
              <a:spcBef>
                <a:spcPct val="0"/>
              </a:spcBef>
              <a:spcAft>
                <a:spcPct val="0"/>
              </a:spcAft>
            </a:pPr>
            <a:r>
              <a:rPr kumimoji="0" lang="ja-JP" altLang="en-US" sz="1000" dirty="0">
                <a:latin typeface="+mn-ea"/>
              </a:rPr>
              <a:t>・参画企業：</a:t>
            </a:r>
          </a:p>
          <a:p>
            <a:pPr algn="just" eaLnBrk="0" fontAlgn="base" hangingPunct="0">
              <a:spcBef>
                <a:spcPct val="0"/>
              </a:spcBef>
              <a:spcAft>
                <a:spcPct val="0"/>
              </a:spcAft>
            </a:pP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ユーザニーズから見た性能・コスト等のスペック検証、○○・・等</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1" name="Text Box 14">
            <a:extLst>
              <a:ext uri="{FF2B5EF4-FFF2-40B4-BE49-F238E27FC236}">
                <a16:creationId xmlns:a16="http://schemas.microsoft.com/office/drawing/2014/main" id="{08FAE9D8-6985-275E-1FD8-039FBF64C94D}"/>
              </a:ext>
            </a:extLst>
          </p:cNvPr>
          <p:cNvSpPr txBox="1">
            <a:spLocks noChangeArrowheads="1"/>
          </p:cNvSpPr>
          <p:nvPr/>
        </p:nvSpPr>
        <p:spPr bwMode="auto">
          <a:xfrm>
            <a:off x="8306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株式会社（例：キャリア、オペレータ、各技術のユーザ企業）</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成果の実装検証の場の提供、○○・・・</a:t>
            </a: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2" name="Line 2">
            <a:extLst>
              <a:ext uri="{FF2B5EF4-FFF2-40B4-BE49-F238E27FC236}">
                <a16:creationId xmlns:a16="http://schemas.microsoft.com/office/drawing/2014/main" id="{6B4F5468-9430-8666-2F70-4327EB890561}"/>
              </a:ext>
            </a:extLst>
          </p:cNvPr>
          <p:cNvSpPr>
            <a:spLocks noChangeShapeType="1"/>
          </p:cNvSpPr>
          <p:nvPr/>
        </p:nvSpPr>
        <p:spPr bwMode="auto">
          <a:xfrm>
            <a:off x="7658526"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a:extLst>
              <a:ext uri="{FF2B5EF4-FFF2-40B4-BE49-F238E27FC236}">
                <a16:creationId xmlns:a16="http://schemas.microsoft.com/office/drawing/2014/main" id="{5825CE1A-DF21-DE96-B055-8EB2CAE31384}"/>
              </a:ext>
            </a:extLst>
          </p:cNvPr>
          <p:cNvSpPr txBox="1">
            <a:spLocks noChangeArrowheads="1"/>
          </p:cNvSpPr>
          <p:nvPr/>
        </p:nvSpPr>
        <p:spPr bwMode="auto">
          <a:xfrm>
            <a:off x="7536442" y="32886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　随時協議</a:t>
            </a:r>
            <a:endParaRPr kumimoji="0" lang="ja-JP" altLang="ja-JP" sz="1050" dirty="0">
              <a:latin typeface="+mn-ea"/>
            </a:endParaRPr>
          </a:p>
        </p:txBody>
      </p:sp>
      <p:sp>
        <p:nvSpPr>
          <p:cNvPr id="54" name="Line 2">
            <a:extLst>
              <a:ext uri="{FF2B5EF4-FFF2-40B4-BE49-F238E27FC236}">
                <a16:creationId xmlns:a16="http://schemas.microsoft.com/office/drawing/2014/main" id="{C3821835-A203-B3A2-EF1D-9DA8FC6FD0B3}"/>
              </a:ext>
            </a:extLst>
          </p:cNvPr>
          <p:cNvSpPr>
            <a:spLocks noChangeShapeType="1"/>
          </p:cNvSpPr>
          <p:nvPr/>
        </p:nvSpPr>
        <p:spPr bwMode="auto">
          <a:xfrm>
            <a:off x="7672905"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a:extLst>
              <a:ext uri="{FF2B5EF4-FFF2-40B4-BE49-F238E27FC236}">
                <a16:creationId xmlns:a16="http://schemas.microsoft.com/office/drawing/2014/main" id="{B5812C95-5489-D1C6-6475-96AC37352C46}"/>
              </a:ext>
            </a:extLst>
          </p:cNvPr>
          <p:cNvSpPr txBox="1">
            <a:spLocks noChangeArrowheads="1"/>
          </p:cNvSpPr>
          <p:nvPr/>
        </p:nvSpPr>
        <p:spPr bwMode="auto">
          <a:xfrm>
            <a:off x="7550821" y="484263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協議、検証</a:t>
            </a:r>
            <a:endParaRPr kumimoji="0" lang="ja-JP" altLang="ja-JP" sz="1050" dirty="0">
              <a:latin typeface="+mn-ea"/>
            </a:endParaRPr>
          </a:p>
        </p:txBody>
      </p:sp>
      <p:sp>
        <p:nvSpPr>
          <p:cNvPr id="30" name="Text Box 8">
            <a:extLst>
              <a:ext uri="{FF2B5EF4-FFF2-40B4-BE49-F238E27FC236}">
                <a16:creationId xmlns:a16="http://schemas.microsoft.com/office/drawing/2014/main" id="{17684A45-C93C-CFF9-5FA4-E8EF666F64C8}"/>
              </a:ext>
            </a:extLst>
          </p:cNvPr>
          <p:cNvSpPr txBox="1">
            <a:spLocks noChangeArrowheads="1"/>
          </p:cNvSpPr>
          <p:nvPr/>
        </p:nvSpPr>
        <p:spPr bwMode="auto">
          <a:xfrm>
            <a:off x="7649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実用化・事業化責任者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3" name="Text Box 15">
            <a:extLst>
              <a:ext uri="{FF2B5EF4-FFF2-40B4-BE49-F238E27FC236}">
                <a16:creationId xmlns:a16="http://schemas.microsoft.com/office/drawing/2014/main" id="{E2C53F3C-4375-A6A7-EE6B-0F4969338100}"/>
              </a:ext>
            </a:extLst>
          </p:cNvPr>
          <p:cNvSpPr txBox="1">
            <a:spLocks noChangeArrowheads="1"/>
          </p:cNvSpPr>
          <p:nvPr/>
        </p:nvSpPr>
        <p:spPr bwMode="auto">
          <a:xfrm>
            <a:off x="3877029" y="3493417"/>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○○センター（東京）</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4" name="Text Box 14">
            <a:extLst>
              <a:ext uri="{FF2B5EF4-FFF2-40B4-BE49-F238E27FC236}">
                <a16:creationId xmlns:a16="http://schemas.microsoft.com/office/drawing/2014/main" id="{6FE3C6DE-1C76-3A6D-855F-3B7E3ACC3A3F}"/>
              </a:ext>
            </a:extLst>
          </p:cNvPr>
          <p:cNvSpPr txBox="1">
            <a:spLocks noChangeArrowheads="1"/>
          </p:cNvSpPr>
          <p:nvPr/>
        </p:nvSpPr>
        <p:spPr bwMode="auto">
          <a:xfrm>
            <a:off x="5794815"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 name="Line 19">
            <a:extLst>
              <a:ext uri="{FF2B5EF4-FFF2-40B4-BE49-F238E27FC236}">
                <a16:creationId xmlns:a16="http://schemas.microsoft.com/office/drawing/2014/main" id="{75BCC549-CF09-048C-CCD4-7BFD988AA013}"/>
              </a:ext>
            </a:extLst>
          </p:cNvPr>
          <p:cNvSpPr>
            <a:spLocks noChangeShapeType="1"/>
          </p:cNvSpPr>
          <p:nvPr/>
        </p:nvSpPr>
        <p:spPr bwMode="auto">
          <a:xfrm>
            <a:off x="6628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177822BD-6D7E-DDAF-5006-3F024F1508CC}"/>
              </a:ext>
            </a:extLst>
          </p:cNvPr>
          <p:cNvSpPr txBox="1">
            <a:spLocks noChangeArrowheads="1"/>
          </p:cNvSpPr>
          <p:nvPr/>
        </p:nvSpPr>
        <p:spPr bwMode="auto">
          <a:xfrm>
            <a:off x="5823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共同研究先</a:t>
            </a:r>
            <a:endParaRPr kumimoji="0" lang="ja-JP" altLang="ja-JP" sz="1050" dirty="0">
              <a:latin typeface="+mn-ea"/>
            </a:endParaRPr>
          </a:p>
        </p:txBody>
      </p:sp>
      <p:sp>
        <p:nvSpPr>
          <p:cNvPr id="9" name="Text Box 6">
            <a:extLst>
              <a:ext uri="{FF2B5EF4-FFF2-40B4-BE49-F238E27FC236}">
                <a16:creationId xmlns:a16="http://schemas.microsoft.com/office/drawing/2014/main" id="{16C87A20-692F-D9BF-9E47-CCD7D584C55A}"/>
              </a:ext>
            </a:extLst>
          </p:cNvPr>
          <p:cNvSpPr txBox="1">
            <a:spLocks noChangeArrowheads="1"/>
          </p:cNvSpPr>
          <p:nvPr/>
        </p:nvSpPr>
        <p:spPr bwMode="auto">
          <a:xfrm>
            <a:off x="528575" y="91553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補助の場合</a:t>
            </a:r>
            <a:endParaRPr lang="ja-JP" altLang="ja-JP" dirty="0">
              <a:latin typeface="+mn-ea"/>
              <a:ea typeface="+mn-ea"/>
            </a:endParaRPr>
          </a:p>
        </p:txBody>
      </p:sp>
    </p:spTree>
    <p:extLst>
      <p:ext uri="{BB962C8B-B14F-4D97-AF65-F5344CB8AC3E}">
        <p14:creationId xmlns:p14="http://schemas.microsoft.com/office/powerpoint/2010/main" val="1609826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463970" y="1123246"/>
            <a:ext cx="87244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0794" y="814235"/>
            <a:ext cx="802101" cy="300082"/>
          </a:xfrm>
          <a:prstGeom prst="rect">
            <a:avLst/>
          </a:prstGeom>
          <a:noFill/>
        </p:spPr>
        <p:txBody>
          <a:bodyPr wrap="square" rtlCol="0">
            <a:spAutoFit/>
          </a:bodyPr>
          <a:lstStyle/>
          <a:p>
            <a:r>
              <a:rPr lang="en-US" altLang="ja-JP" sz="1350" dirty="0">
                <a:solidFill>
                  <a:prstClr val="black"/>
                </a:solidFill>
              </a:rPr>
              <a:t>2026/4</a:t>
            </a:r>
          </a:p>
        </p:txBody>
      </p:sp>
      <p:sp>
        <p:nvSpPr>
          <p:cNvPr id="45" name="右矢印 44"/>
          <p:cNvSpPr/>
          <p:nvPr/>
        </p:nvSpPr>
        <p:spPr>
          <a:xfrm>
            <a:off x="2270833" y="2085584"/>
            <a:ext cx="1778436"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7" name="右矢印 46"/>
          <p:cNvSpPr/>
          <p:nvPr/>
        </p:nvSpPr>
        <p:spPr>
          <a:xfrm>
            <a:off x="2731037" y="3218229"/>
            <a:ext cx="1105741"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9" name="右矢印 48"/>
          <p:cNvSpPr/>
          <p:nvPr/>
        </p:nvSpPr>
        <p:spPr>
          <a:xfrm>
            <a:off x="2587020" y="4341557"/>
            <a:ext cx="218210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4143042" y="2176362"/>
            <a:ext cx="2200387" cy="338554"/>
          </a:xfrm>
          <a:prstGeom prst="rect">
            <a:avLst/>
          </a:prstGeom>
          <a:noFill/>
        </p:spPr>
        <p:txBody>
          <a:bodyPr wrap="square" rtlCol="0" anchor="ctr">
            <a:spAutoFit/>
          </a:bodyPr>
          <a:lstStyle/>
          <a:p>
            <a:r>
              <a:rPr lang="ja-JP" altLang="en-US" sz="1600" b="1" dirty="0"/>
              <a:t>目標：～～～～を達成</a:t>
            </a:r>
          </a:p>
        </p:txBody>
      </p:sp>
      <p:sp>
        <p:nvSpPr>
          <p:cNvPr id="22" name="テキスト ボックス 21"/>
          <p:cNvSpPr txBox="1"/>
          <p:nvPr/>
        </p:nvSpPr>
        <p:spPr>
          <a:xfrm>
            <a:off x="4143042" y="3331104"/>
            <a:ext cx="2200387" cy="338554"/>
          </a:xfrm>
          <a:prstGeom prst="rect">
            <a:avLst/>
          </a:prstGeom>
          <a:noFill/>
        </p:spPr>
        <p:txBody>
          <a:bodyPr wrap="square" rtlCol="0">
            <a:spAutoFit/>
          </a:bodyPr>
          <a:lstStyle/>
          <a:p>
            <a:r>
              <a:rPr lang="ja-JP" altLang="en-US" sz="1600" b="1" dirty="0"/>
              <a:t>目標：～～～～を達成</a:t>
            </a:r>
          </a:p>
        </p:txBody>
      </p:sp>
      <p:sp>
        <p:nvSpPr>
          <p:cNvPr id="23" name="テキスト ボックス 22"/>
          <p:cNvSpPr txBox="1"/>
          <p:nvPr/>
        </p:nvSpPr>
        <p:spPr>
          <a:xfrm>
            <a:off x="4863122" y="4437112"/>
            <a:ext cx="2200387" cy="338554"/>
          </a:xfrm>
          <a:prstGeom prst="rect">
            <a:avLst/>
          </a:prstGeom>
          <a:noFill/>
        </p:spPr>
        <p:txBody>
          <a:bodyPr wrap="square" rtlCol="0">
            <a:spAutoFit/>
          </a:bodyPr>
          <a:lstStyle/>
          <a:p>
            <a:r>
              <a:rPr lang="ja-JP" altLang="en-US" sz="1600" b="1" dirty="0"/>
              <a:t>目標：～～～～を達成</a:t>
            </a:r>
          </a:p>
        </p:txBody>
      </p:sp>
      <p:sp>
        <p:nvSpPr>
          <p:cNvPr id="54" name="右矢印 53"/>
          <p:cNvSpPr/>
          <p:nvPr/>
        </p:nvSpPr>
        <p:spPr>
          <a:xfrm>
            <a:off x="4279858" y="5431419"/>
            <a:ext cx="237771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6318724" y="207570"/>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43" name="テキスト ボックス 42"/>
          <p:cNvSpPr txBox="1"/>
          <p:nvPr/>
        </p:nvSpPr>
        <p:spPr>
          <a:xfrm>
            <a:off x="4070447" y="814235"/>
            <a:ext cx="803275"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46" name="テキスト ボックス 45"/>
          <p:cNvSpPr txBox="1"/>
          <p:nvPr/>
        </p:nvSpPr>
        <p:spPr>
          <a:xfrm>
            <a:off x="6231273" y="814235"/>
            <a:ext cx="919990"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51" name="テキスト ボックス 50"/>
          <p:cNvSpPr txBox="1"/>
          <p:nvPr/>
        </p:nvSpPr>
        <p:spPr>
          <a:xfrm>
            <a:off x="2470311" y="1244660"/>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4937633" y="124466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8071129" y="1244660"/>
            <a:ext cx="968457"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p>
        </p:txBody>
      </p:sp>
      <p:sp>
        <p:nvSpPr>
          <p:cNvPr id="40" name="タイトル 1"/>
          <p:cNvSpPr txBox="1">
            <a:spLocks/>
          </p:cNvSpPr>
          <p:nvPr/>
        </p:nvSpPr>
        <p:spPr>
          <a:xfrm>
            <a:off x="335360"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9" name="直線コネクタ 8"/>
          <p:cNvCxnSpPr/>
          <p:nvPr/>
        </p:nvCxnSpPr>
        <p:spPr>
          <a:xfrm>
            <a:off x="1910793" y="744420"/>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23127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071033" y="767044"/>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D44669FA-6D45-F546-1BFC-8D35C2F799FF}"/>
              </a:ext>
            </a:extLst>
          </p:cNvPr>
          <p:cNvCxnSpPr/>
          <p:nvPr/>
        </p:nvCxnSpPr>
        <p:spPr>
          <a:xfrm>
            <a:off x="839151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2B536F96-2F33-1EC6-B1A9-E3FC1A48DDA9}"/>
              </a:ext>
            </a:extLst>
          </p:cNvPr>
          <p:cNvSpPr txBox="1"/>
          <p:nvPr/>
        </p:nvSpPr>
        <p:spPr>
          <a:xfrm>
            <a:off x="6713594" y="5541587"/>
            <a:ext cx="2200387" cy="338554"/>
          </a:xfrm>
          <a:prstGeom prst="rect">
            <a:avLst/>
          </a:prstGeom>
          <a:noFill/>
        </p:spPr>
        <p:txBody>
          <a:bodyPr wrap="square" rtlCol="0">
            <a:spAutoFit/>
          </a:bodyPr>
          <a:lstStyle/>
          <a:p>
            <a:r>
              <a:rPr lang="ja-JP" altLang="en-US" sz="1600" b="1" dirty="0"/>
              <a:t>目標：～～～～を達成</a:t>
            </a:r>
          </a:p>
        </p:txBody>
      </p:sp>
      <p:sp>
        <p:nvSpPr>
          <p:cNvPr id="2" name="テキスト ボックス 1">
            <a:extLst>
              <a:ext uri="{FF2B5EF4-FFF2-40B4-BE49-F238E27FC236}">
                <a16:creationId xmlns:a16="http://schemas.microsoft.com/office/drawing/2014/main" id="{D166EE42-316F-34F6-2236-2B85A8538FAA}"/>
              </a:ext>
            </a:extLst>
          </p:cNvPr>
          <p:cNvSpPr txBox="1"/>
          <p:nvPr/>
        </p:nvSpPr>
        <p:spPr>
          <a:xfrm>
            <a:off x="451019" y="2033504"/>
            <a:ext cx="1459774" cy="584775"/>
          </a:xfrm>
          <a:prstGeom prst="rect">
            <a:avLst/>
          </a:prstGeom>
          <a:noFill/>
        </p:spPr>
        <p:txBody>
          <a:bodyPr wrap="square" rtlCol="0" anchor="ctr">
            <a:spAutoFit/>
          </a:bodyPr>
          <a:lstStyle/>
          <a:p>
            <a:r>
              <a:rPr lang="ja-JP" altLang="en-US" dirty="0"/>
              <a:t>開発項目１</a:t>
            </a:r>
            <a:endParaRPr lang="en-US" altLang="ja-JP" dirty="0"/>
          </a:p>
          <a:p>
            <a:r>
              <a:rPr lang="ja-JP" altLang="en-US" sz="1400" dirty="0"/>
              <a:t>（株式会社●●）</a:t>
            </a:r>
          </a:p>
        </p:txBody>
      </p:sp>
      <p:sp>
        <p:nvSpPr>
          <p:cNvPr id="5" name="テキスト ボックス 4">
            <a:extLst>
              <a:ext uri="{FF2B5EF4-FFF2-40B4-BE49-F238E27FC236}">
                <a16:creationId xmlns:a16="http://schemas.microsoft.com/office/drawing/2014/main" id="{541E3B1B-02A6-00B9-CE36-0A72CD6FED42}"/>
              </a:ext>
            </a:extLst>
          </p:cNvPr>
          <p:cNvSpPr txBox="1"/>
          <p:nvPr/>
        </p:nvSpPr>
        <p:spPr>
          <a:xfrm>
            <a:off x="451019" y="3285936"/>
            <a:ext cx="1459774" cy="584775"/>
          </a:xfrm>
          <a:prstGeom prst="rect">
            <a:avLst/>
          </a:prstGeom>
          <a:noFill/>
        </p:spPr>
        <p:txBody>
          <a:bodyPr wrap="square" rtlCol="0">
            <a:spAutoFit/>
          </a:bodyPr>
          <a:lstStyle/>
          <a:p>
            <a:r>
              <a:rPr lang="ja-JP" altLang="en-US" dirty="0"/>
              <a:t>開発項目２</a:t>
            </a:r>
            <a:endParaRPr lang="en-US" altLang="ja-JP" dirty="0"/>
          </a:p>
          <a:p>
            <a:r>
              <a:rPr lang="ja-JP" altLang="en-US" sz="1400" dirty="0"/>
              <a:t>（株式会社●●）</a:t>
            </a:r>
          </a:p>
        </p:txBody>
      </p:sp>
      <p:sp>
        <p:nvSpPr>
          <p:cNvPr id="8" name="テキスト ボックス 7">
            <a:extLst>
              <a:ext uri="{FF2B5EF4-FFF2-40B4-BE49-F238E27FC236}">
                <a16:creationId xmlns:a16="http://schemas.microsoft.com/office/drawing/2014/main" id="{701C804C-67F5-608D-838B-96924B8635AC}"/>
              </a:ext>
            </a:extLst>
          </p:cNvPr>
          <p:cNvSpPr txBox="1"/>
          <p:nvPr/>
        </p:nvSpPr>
        <p:spPr>
          <a:xfrm>
            <a:off x="451019" y="4415330"/>
            <a:ext cx="1459774" cy="584775"/>
          </a:xfrm>
          <a:prstGeom prst="rect">
            <a:avLst/>
          </a:prstGeom>
          <a:noFill/>
        </p:spPr>
        <p:txBody>
          <a:bodyPr wrap="square" rtlCol="0">
            <a:spAutoFit/>
          </a:bodyPr>
          <a:lstStyle/>
          <a:p>
            <a:r>
              <a:rPr lang="ja-JP" altLang="en-US" dirty="0"/>
              <a:t>開発項目３</a:t>
            </a:r>
            <a:endParaRPr lang="en-US" altLang="ja-JP" dirty="0"/>
          </a:p>
          <a:p>
            <a:r>
              <a:rPr lang="ja-JP" altLang="en-US" sz="1400" dirty="0"/>
              <a:t>（株式会社●●）</a:t>
            </a:r>
          </a:p>
        </p:txBody>
      </p:sp>
      <p:sp>
        <p:nvSpPr>
          <p:cNvPr id="10" name="テキスト ボックス 9">
            <a:extLst>
              <a:ext uri="{FF2B5EF4-FFF2-40B4-BE49-F238E27FC236}">
                <a16:creationId xmlns:a16="http://schemas.microsoft.com/office/drawing/2014/main" id="{3ED14785-3B7B-1CF9-08B4-CFE21A6E041E}"/>
              </a:ext>
            </a:extLst>
          </p:cNvPr>
          <p:cNvSpPr txBox="1"/>
          <p:nvPr/>
        </p:nvSpPr>
        <p:spPr>
          <a:xfrm>
            <a:off x="451019" y="5513709"/>
            <a:ext cx="1459774" cy="584775"/>
          </a:xfrm>
          <a:prstGeom prst="rect">
            <a:avLst/>
          </a:prstGeom>
          <a:noFill/>
        </p:spPr>
        <p:txBody>
          <a:bodyPr wrap="square" rtlCol="0">
            <a:spAutoFit/>
          </a:bodyPr>
          <a:lstStyle/>
          <a:p>
            <a:r>
              <a:rPr lang="ja-JP" altLang="en-US" dirty="0"/>
              <a:t>開発項目４</a:t>
            </a:r>
            <a:endParaRPr lang="en-US" altLang="ja-JP" dirty="0"/>
          </a:p>
          <a:p>
            <a:r>
              <a:rPr lang="ja-JP" altLang="en-US" sz="1400" dirty="0"/>
              <a:t>（株式会社●●）</a:t>
            </a:r>
          </a:p>
        </p:txBody>
      </p:sp>
    </p:spTree>
    <p:extLst>
      <p:ext uri="{BB962C8B-B14F-4D97-AF65-F5344CB8AC3E}">
        <p14:creationId xmlns:p14="http://schemas.microsoft.com/office/powerpoint/2010/main" val="170919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2"/>
          <p:cNvSpPr txBox="1">
            <a:spLocks noGrp="1"/>
          </p:cNvSpPr>
          <p:nvPr/>
        </p:nvSpPr>
        <p:spPr bwMode="auto">
          <a:xfrm>
            <a:off x="11323240"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7</a:t>
            </a:fld>
            <a:endParaRPr lang="en-US" altLang="ja-JP" dirty="0">
              <a:latin typeface="+mn-ea"/>
              <a:cs typeface="メイリオ" pitchFamily="50" charset="-128"/>
            </a:endParaRPr>
          </a:p>
        </p:txBody>
      </p:sp>
      <p:sp>
        <p:nvSpPr>
          <p:cNvPr id="8" name="正方形/長方形 7"/>
          <p:cNvSpPr/>
          <p:nvPr/>
        </p:nvSpPr>
        <p:spPr>
          <a:xfrm>
            <a:off x="298183" y="959497"/>
            <a:ext cx="11519005"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374811"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360849" y="105273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・「提案書＞事業化計画書＞１．研究開発を行う製品・サービス等の概要」より要約して簡潔に記載ください。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360849" y="3015045"/>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 「提案書＞事業化計画書＞２．研究開発への取組」より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513986" y="1556793"/>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513986" y="4115124"/>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5" name="タイトル 1">
            <a:extLst>
              <a:ext uri="{FF2B5EF4-FFF2-40B4-BE49-F238E27FC236}">
                <a16:creationId xmlns:a16="http://schemas.microsoft.com/office/drawing/2014/main" id="{72881790-7B7D-E9D8-3A79-3221A864C62A}"/>
              </a:ext>
            </a:extLst>
          </p:cNvPr>
          <p:cNvSpPr txBox="1">
            <a:spLocks/>
          </p:cNvSpPr>
          <p:nvPr/>
        </p:nvSpPr>
        <p:spPr>
          <a:xfrm>
            <a:off x="335360" y="116632"/>
            <a:ext cx="417646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５．事業化計画の概要①</a:t>
            </a:r>
          </a:p>
        </p:txBody>
      </p:sp>
      <p:sp>
        <p:nvSpPr>
          <p:cNvPr id="2" name="テキスト ボックス 1">
            <a:extLst>
              <a:ext uri="{FF2B5EF4-FFF2-40B4-BE49-F238E27FC236}">
                <a16:creationId xmlns:a16="http://schemas.microsoft.com/office/drawing/2014/main" id="{5453CAAC-EB2E-70CD-C87B-65A033CD6AE2}"/>
              </a:ext>
            </a:extLst>
          </p:cNvPr>
          <p:cNvSpPr txBox="1"/>
          <p:nvPr/>
        </p:nvSpPr>
        <p:spPr>
          <a:xfrm>
            <a:off x="4512054"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72536"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６．事業化計画の概要②</a:t>
            </a:r>
          </a:p>
        </p:txBody>
      </p:sp>
      <p:sp>
        <p:nvSpPr>
          <p:cNvPr id="35" name="スライド番号プレースホルダ 2"/>
          <p:cNvSpPr txBox="1">
            <a:spLocks noGrp="1"/>
          </p:cNvSpPr>
          <p:nvPr/>
        </p:nvSpPr>
        <p:spPr bwMode="auto">
          <a:xfrm>
            <a:off x="11323240"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8</a:t>
            </a:fld>
            <a:endParaRPr lang="en-US" altLang="ja-JP" dirty="0">
              <a:latin typeface="+mn-ea"/>
              <a:cs typeface="メイリオ" pitchFamily="50" charset="-128"/>
            </a:endParaRPr>
          </a:p>
        </p:txBody>
      </p:sp>
      <p:sp>
        <p:nvSpPr>
          <p:cNvPr id="5" name="正方形/長方形 4"/>
          <p:cNvSpPr/>
          <p:nvPr/>
        </p:nvSpPr>
        <p:spPr>
          <a:xfrm>
            <a:off x="335360" y="959497"/>
            <a:ext cx="1150866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347976" y="1196753"/>
            <a:ext cx="8318318" cy="180049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テキスト ボックス 2">
            <a:extLst>
              <a:ext uri="{FF2B5EF4-FFF2-40B4-BE49-F238E27FC236}">
                <a16:creationId xmlns:a16="http://schemas.microsoft.com/office/drawing/2014/main" id="{B9BDA052-D61F-9FFD-4B20-1CBE824E2755}"/>
              </a:ext>
            </a:extLst>
          </p:cNvPr>
          <p:cNvSpPr txBox="1"/>
          <p:nvPr/>
        </p:nvSpPr>
        <p:spPr>
          <a:xfrm>
            <a:off x="4549230"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
        <p:nvSpPr>
          <p:cNvPr id="7" name="テキスト ボックス 6"/>
          <p:cNvSpPr txBox="1"/>
          <p:nvPr/>
        </p:nvSpPr>
        <p:spPr>
          <a:xfrm>
            <a:off x="5485104" y="188641"/>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本紙「</a:t>
            </a:r>
            <a:r>
              <a:rPr lang="en-US" altLang="ja-JP" dirty="0">
                <a:solidFill>
                  <a:prstClr val="white"/>
                </a:solidFill>
                <a:latin typeface="+mn-ea"/>
              </a:rPr>
              <a:t>3.</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432183" y="764704"/>
            <a:ext cx="5951848" cy="369332"/>
          </a:xfrm>
          <a:prstGeom prst="rect">
            <a:avLst/>
          </a:prstGeom>
          <a:noFill/>
        </p:spPr>
        <p:txBody>
          <a:bodyPr wrap="square" rtlCol="0">
            <a:spAutoFit/>
          </a:bodyPr>
          <a:lstStyle/>
          <a:p>
            <a:r>
              <a:rPr lang="ja-JP" altLang="en-US" dirty="0"/>
              <a:t>予算総額：　〇</a:t>
            </a:r>
            <a:r>
              <a:rPr lang="en-US" altLang="ja-JP" dirty="0"/>
              <a:t>,</a:t>
            </a:r>
            <a:r>
              <a:rPr lang="ja-JP" altLang="en-US" dirty="0"/>
              <a:t>〇〇〇百万円　</a:t>
            </a:r>
            <a:r>
              <a:rPr lang="en-US" altLang="ja-JP" sz="1100" dirty="0"/>
              <a:t>※NEDO</a:t>
            </a:r>
            <a:r>
              <a:rPr lang="ja-JP" altLang="en-US" sz="1100" dirty="0"/>
              <a:t>負担分の合計額を記載ください</a:t>
            </a:r>
          </a:p>
        </p:txBody>
      </p:sp>
      <p:sp>
        <p:nvSpPr>
          <p:cNvPr id="7" name="テキスト ボックス 6"/>
          <p:cNvSpPr txBox="1"/>
          <p:nvPr/>
        </p:nvSpPr>
        <p:spPr>
          <a:xfrm>
            <a:off x="7571655" y="764704"/>
            <a:ext cx="1800200" cy="369332"/>
          </a:xfrm>
          <a:prstGeom prst="rect">
            <a:avLst/>
          </a:prstGeom>
          <a:noFill/>
        </p:spPr>
        <p:txBody>
          <a:bodyPr wrap="square" rtlCol="0">
            <a:spAutoFit/>
          </a:bodyPr>
          <a:lstStyle/>
          <a:p>
            <a:r>
              <a:rPr lang="ja-JP" altLang="en-US" dirty="0"/>
              <a:t>（単位）百万円</a:t>
            </a:r>
          </a:p>
        </p:txBody>
      </p:sp>
      <p:sp>
        <p:nvSpPr>
          <p:cNvPr id="8" name="テキスト ボックス 7"/>
          <p:cNvSpPr txBox="1"/>
          <p:nvPr/>
        </p:nvSpPr>
        <p:spPr>
          <a:xfrm>
            <a:off x="6095999" y="116633"/>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8</a:t>
            </a:r>
          </a:p>
        </p:txBody>
      </p:sp>
      <p:sp>
        <p:nvSpPr>
          <p:cNvPr id="10" name="タイトル 1"/>
          <p:cNvSpPr txBox="1">
            <a:spLocks/>
          </p:cNvSpPr>
          <p:nvPr/>
        </p:nvSpPr>
        <p:spPr>
          <a:xfrm>
            <a:off x="335360"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1221466356"/>
              </p:ext>
            </p:extLst>
          </p:nvPr>
        </p:nvGraphicFramePr>
        <p:xfrm>
          <a:off x="443371" y="1177638"/>
          <a:ext cx="8460940" cy="5535212"/>
        </p:xfrm>
        <a:graphic>
          <a:graphicData uri="http://schemas.openxmlformats.org/drawingml/2006/table">
            <a:tbl>
              <a:tblPr firstRow="1" bandRow="1">
                <a:tableStyleId>{5C22544A-7EE6-4342-B048-85BDC9FD1C3A}</a:tableStyleId>
              </a:tblPr>
              <a:tblGrid>
                <a:gridCol w="1116124">
                  <a:extLst>
                    <a:ext uri="{9D8B030D-6E8A-4147-A177-3AD203B41FA5}">
                      <a16:colId xmlns:a16="http://schemas.microsoft.com/office/drawing/2014/main" val="3170797825"/>
                    </a:ext>
                  </a:extLst>
                </a:gridCol>
                <a:gridCol w="2569828">
                  <a:extLst>
                    <a:ext uri="{9D8B030D-6E8A-4147-A177-3AD203B41FA5}">
                      <a16:colId xmlns:a16="http://schemas.microsoft.com/office/drawing/2014/main" val="20000"/>
                    </a:ext>
                  </a:extLst>
                </a:gridCol>
                <a:gridCol w="1256576">
                  <a:extLst>
                    <a:ext uri="{9D8B030D-6E8A-4147-A177-3AD203B41FA5}">
                      <a16:colId xmlns:a16="http://schemas.microsoft.com/office/drawing/2014/main" val="20003"/>
                    </a:ext>
                  </a:extLst>
                </a:gridCol>
                <a:gridCol w="1172804">
                  <a:extLst>
                    <a:ext uri="{9D8B030D-6E8A-4147-A177-3AD203B41FA5}">
                      <a16:colId xmlns:a16="http://schemas.microsoft.com/office/drawing/2014/main" val="932572701"/>
                    </a:ext>
                  </a:extLst>
                </a:gridCol>
                <a:gridCol w="1172804">
                  <a:extLst>
                    <a:ext uri="{9D8B030D-6E8A-4147-A177-3AD203B41FA5}">
                      <a16:colId xmlns:a16="http://schemas.microsoft.com/office/drawing/2014/main" val="20002"/>
                    </a:ext>
                  </a:extLst>
                </a:gridCol>
                <a:gridCol w="1172804">
                  <a:extLst>
                    <a:ext uri="{9D8B030D-6E8A-4147-A177-3AD203B41FA5}">
                      <a16:colId xmlns:a16="http://schemas.microsoft.com/office/drawing/2014/main" val="20006"/>
                    </a:ext>
                  </a:extLst>
                </a:gridCol>
              </a:tblGrid>
              <a:tr h="384092">
                <a:tc>
                  <a:txBody>
                    <a:bodyPr/>
                    <a:lstStyle/>
                    <a:p>
                      <a:endParaRPr kumimoji="1" lang="ja-JP" altLang="en-US" sz="1400" b="1" dirty="0">
                        <a:solidFill>
                          <a:schemeClr val="tx1"/>
                        </a:solidFill>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endParaRPr kumimoji="1" lang="ja-JP" altLang="en-US" sz="1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kumimoji="1" lang="ja-JP" altLang="en-US" sz="1400" b="1" dirty="0">
                          <a:solidFill>
                            <a:schemeClr val="tx1"/>
                          </a:solidFill>
                          <a:latin typeface="+mn-ea"/>
                          <a:ea typeface="+mn-ea"/>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kumimoji="1" lang="en-US" altLang="ja-JP" sz="1400" b="1" dirty="0">
                          <a:solidFill>
                            <a:schemeClr val="tx1"/>
                          </a:solidFill>
                          <a:latin typeface="+mn-ea"/>
                          <a:ea typeface="+mn-ea"/>
                        </a:rPr>
                        <a:t>2026</a:t>
                      </a:r>
                      <a:r>
                        <a:rPr kumimoji="1" lang="ja-JP" altLang="en-US" sz="1400" b="1"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kumimoji="1" lang="en-US" altLang="ja-JP" sz="1400" b="1" dirty="0">
                          <a:solidFill>
                            <a:schemeClr val="tx1"/>
                          </a:solidFill>
                          <a:latin typeface="+mn-ea"/>
                          <a:ea typeface="+mn-ea"/>
                        </a:rPr>
                        <a:t>2027</a:t>
                      </a:r>
                      <a:r>
                        <a:rPr kumimoji="1" lang="ja-JP" altLang="en-US" sz="1400" b="1"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kumimoji="1" lang="en-US" altLang="ja-JP" sz="1400" b="1" dirty="0">
                          <a:solidFill>
                            <a:schemeClr val="tx1"/>
                          </a:solidFill>
                          <a:latin typeface="+mn-ea"/>
                          <a:ea typeface="+mn-ea"/>
                        </a:rPr>
                        <a:t>2028</a:t>
                      </a:r>
                      <a:r>
                        <a:rPr kumimoji="1" lang="ja-JP" altLang="en-US" sz="1400" b="1"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0"/>
                  </a:ext>
                </a:extLst>
              </a:tr>
              <a:tr h="0">
                <a:tc>
                  <a:txBody>
                    <a:bodyPr/>
                    <a:lstStyle/>
                    <a:p>
                      <a:r>
                        <a:rPr kumimoji="1" lang="ja-JP" altLang="en-US" sz="1400" b="1" dirty="0">
                          <a:latin typeface="+mn-ea"/>
                          <a:ea typeface="+mn-ea"/>
                        </a:rPr>
                        <a:t>委託</a:t>
                      </a: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latin typeface="+mn-ea"/>
                          <a:ea typeface="+mn-ea"/>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うち再委託：</a:t>
                      </a:r>
                      <a:endParaRPr kumimoji="1" lang="en-US" altLang="ja-JP" sz="1400" b="1"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〇〇〇</a:t>
                      </a:r>
                      <a:endParaRPr kumimoji="1" lang="en-US" altLang="ja-JP"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うち共同実施：</a:t>
                      </a:r>
                      <a:endParaRPr kumimoji="1" lang="en-US" altLang="ja-JP" sz="1400" b="1"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〇〇〇</a:t>
                      </a:r>
                      <a:endParaRPr kumimoji="1" lang="en-US" altLang="ja-JP"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2056463"/>
                  </a:ext>
                </a:extLst>
              </a:tr>
              <a:tr h="0">
                <a:tc>
                  <a:txBody>
                    <a:bodyPr/>
                    <a:lstStyle/>
                    <a:p>
                      <a:endParaRPr kumimoji="1" lang="ja-JP" altLang="en-US"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latin typeface="+mn-ea"/>
                          <a:ea typeface="+mn-ea"/>
                        </a:rPr>
                        <a:t>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7105279"/>
                  </a:ext>
                </a:extLst>
              </a:tr>
              <a:tr h="0">
                <a:tc>
                  <a:txBody>
                    <a:bodyPr/>
                    <a:lstStyle/>
                    <a:p>
                      <a:r>
                        <a:rPr kumimoji="1" lang="ja-JP" altLang="en-US" sz="1400" b="1" dirty="0">
                          <a:latin typeface="+mn-ea"/>
                          <a:ea typeface="+mn-ea"/>
                        </a:rPr>
                        <a:t>補助</a:t>
                      </a: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latin typeface="+mn-ea"/>
                          <a:ea typeface="+mn-ea"/>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21245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587643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うち委託先：</a:t>
                      </a:r>
                      <a:endParaRPr kumimoji="1" lang="en-US" altLang="ja-JP" sz="1400" b="1"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〇〇〇</a:t>
                      </a:r>
                      <a:endParaRPr kumimoji="1" lang="en-US" altLang="ja-JP"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256305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うち共同研究：</a:t>
                      </a:r>
                      <a:endParaRPr kumimoji="1" lang="en-US" altLang="ja-JP" sz="1400" b="1"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　　〇〇〇</a:t>
                      </a:r>
                      <a:endParaRPr kumimoji="1" lang="en-US" altLang="ja-JP"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4552748"/>
                  </a:ext>
                </a:extLst>
              </a:tr>
              <a:tr h="0">
                <a:tc>
                  <a:txBody>
                    <a:bodyPr/>
                    <a:lstStyle/>
                    <a:p>
                      <a:endParaRPr kumimoji="1" lang="ja-JP" altLang="en-US"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latin typeface="+mn-ea"/>
                          <a:ea typeface="+mn-ea"/>
                        </a:rPr>
                        <a:t>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5382322"/>
                  </a:ext>
                </a:extLst>
              </a:tr>
              <a:tr h="0">
                <a:tc>
                  <a:txBody>
                    <a:bodyPr/>
                    <a:lstStyle/>
                    <a:p>
                      <a:endParaRPr kumimoji="1" lang="ja-JP" altLang="en-US" sz="1400" b="1" dirty="0">
                        <a:latin typeface="+mn-ea"/>
                        <a:ea typeface="+mn-ea"/>
                      </a:endParaRP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400" b="1" dirty="0">
                          <a:latin typeface="+mn-ea"/>
                          <a:ea typeface="+mn-ea"/>
                        </a:rPr>
                        <a:t>補助金（</a:t>
                      </a:r>
                      <a:r>
                        <a:rPr kumimoji="1" lang="en-US" altLang="ja-JP" sz="1400" b="1" dirty="0">
                          <a:latin typeface="+mn-ea"/>
                          <a:ea typeface="+mn-ea"/>
                        </a:rPr>
                        <a:t>NEDO</a:t>
                      </a:r>
                      <a:r>
                        <a:rPr kumimoji="1" lang="ja-JP" altLang="en-US" sz="1400" b="1" dirty="0">
                          <a:latin typeface="+mn-ea"/>
                          <a:ea typeface="+mn-ea"/>
                        </a:rPr>
                        <a:t>負担分）の額</a:t>
                      </a:r>
                      <a:r>
                        <a:rPr kumimoji="1" lang="en-US" altLang="ja-JP" sz="1400" b="1" dirty="0">
                          <a:latin typeface="+mn-ea"/>
                          <a:ea typeface="+mn-ea"/>
                        </a:rPr>
                        <a:t>【</a:t>
                      </a:r>
                      <a:r>
                        <a:rPr kumimoji="1" lang="ja-JP" altLang="en-US" sz="1400" b="1" dirty="0">
                          <a:solidFill>
                            <a:schemeClr val="tx1"/>
                          </a:solidFill>
                          <a:latin typeface="+mn-ea"/>
                          <a:ea typeface="+mn-ea"/>
                        </a:rPr>
                        <a:t>補助率</a:t>
                      </a:r>
                      <a:r>
                        <a:rPr kumimoji="1" lang="ja-JP" altLang="en-US" sz="1400" b="1" dirty="0">
                          <a:latin typeface="+mn-ea"/>
                          <a:ea typeface="+mn-ea"/>
                        </a:rPr>
                        <a:t>○</a:t>
                      </a:r>
                      <a:r>
                        <a:rPr kumimoji="1" lang="en-US" altLang="ja-JP" sz="1400" b="1" dirty="0">
                          <a:solidFill>
                            <a:schemeClr val="tx1"/>
                          </a:solidFill>
                          <a:latin typeface="+mn-ea"/>
                          <a:ea typeface="+mn-ea"/>
                        </a:rPr>
                        <a:t>/</a:t>
                      </a:r>
                      <a:r>
                        <a:rPr kumimoji="1" lang="ja-JP" altLang="en-US" sz="1400" b="1" dirty="0">
                          <a:latin typeface="+mn-ea"/>
                          <a:ea typeface="+mn-ea"/>
                        </a:rPr>
                        <a:t>○</a:t>
                      </a:r>
                      <a:r>
                        <a:rPr kumimoji="1" lang="en-US" altLang="ja-JP" sz="1400" b="1" dirty="0">
                          <a:latin typeface="+mn-ea"/>
                          <a:ea typeface="+mn-ea"/>
                        </a:rPr>
                        <a:t>】</a:t>
                      </a: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4961669"/>
                  </a:ext>
                </a:extLst>
              </a:tr>
              <a:tr h="0">
                <a:tc>
                  <a:txBody>
                    <a:bodyPr/>
                    <a:lstStyle/>
                    <a:p>
                      <a:r>
                        <a:rPr kumimoji="1" lang="ja-JP" altLang="en-US" sz="1400" b="1" dirty="0">
                          <a:latin typeface="+mn-ea"/>
                          <a:ea typeface="+mn-ea"/>
                        </a:rPr>
                        <a:t>総額</a:t>
                      </a:r>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n-ea"/>
                          <a:ea typeface="+mn-ea"/>
                        </a:rPr>
                        <a:t>委託の合計＋補助金（</a:t>
                      </a:r>
                      <a:r>
                        <a:rPr kumimoji="1" lang="en-US" altLang="ja-JP" sz="1400" b="1" dirty="0">
                          <a:latin typeface="+mn-ea"/>
                          <a:ea typeface="+mn-ea"/>
                        </a:rPr>
                        <a:t>NEDO</a:t>
                      </a:r>
                      <a:r>
                        <a:rPr kumimoji="1" lang="ja-JP" altLang="en-US" sz="1400" b="1" dirty="0">
                          <a:latin typeface="+mn-ea"/>
                          <a:ea typeface="+mn-ea"/>
                        </a:rPr>
                        <a:t>負担分）の額</a:t>
                      </a:r>
                      <a:r>
                        <a:rPr kumimoji="1" lang="en-US" altLang="ja-JP" sz="1400" b="1" dirty="0">
                          <a:latin typeface="+mn-ea"/>
                          <a:ea typeface="+mn-ea"/>
                        </a:rPr>
                        <a:t>【</a:t>
                      </a:r>
                      <a:r>
                        <a:rPr kumimoji="1" lang="ja-JP" altLang="en-US" sz="1400" b="1" dirty="0">
                          <a:solidFill>
                            <a:schemeClr val="tx1"/>
                          </a:solidFill>
                          <a:latin typeface="+mn-ea"/>
                          <a:ea typeface="+mn-ea"/>
                        </a:rPr>
                        <a:t>補助率</a:t>
                      </a:r>
                      <a:r>
                        <a:rPr kumimoji="1" lang="ja-JP" altLang="en-US" sz="1400" b="1" dirty="0">
                          <a:latin typeface="+mn-ea"/>
                          <a:ea typeface="+mn-ea"/>
                        </a:rPr>
                        <a:t>○</a:t>
                      </a:r>
                      <a:r>
                        <a:rPr kumimoji="1" lang="en-US" altLang="ja-JP" sz="1400" b="1" dirty="0">
                          <a:solidFill>
                            <a:schemeClr val="tx1"/>
                          </a:solidFill>
                          <a:latin typeface="+mn-ea"/>
                          <a:ea typeface="+mn-ea"/>
                        </a:rPr>
                        <a:t>/</a:t>
                      </a:r>
                      <a:r>
                        <a:rPr kumimoji="1" lang="ja-JP" altLang="en-US" sz="1400" b="1" dirty="0">
                          <a:latin typeface="+mn-ea"/>
                          <a:ea typeface="+mn-ea"/>
                        </a:rPr>
                        <a:t>○</a:t>
                      </a:r>
                      <a:r>
                        <a:rPr kumimoji="1" lang="en-US" altLang="ja-JP" sz="1400" b="1" dirty="0">
                          <a:latin typeface="+mn-ea"/>
                          <a:ea typeface="+mn-ea"/>
                        </a:rPr>
                        <a:t>】</a:t>
                      </a:r>
                      <a:endParaRPr kumimoji="1" lang="ja-JP" altLang="en-US" sz="1400" b="1" dirty="0">
                        <a:latin typeface="+mn-ea"/>
                        <a:ea typeface="+mn-ea"/>
                      </a:endParaRPr>
                    </a:p>
                    <a:p>
                      <a:r>
                        <a:rPr kumimoji="1" lang="ja-JP" altLang="en-US" sz="1400" b="1" dirty="0">
                          <a:latin typeface="+mn-ea"/>
                          <a:ea typeface="+mn-ea"/>
                        </a:rPr>
                        <a:t>の合計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kumimoji="1" lang="ja-JP" altLang="en-US" sz="14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kumimoji="1" lang="ja-JP" altLang="en-US" sz="1400" b="1" dirty="0">
                        <a:latin typeface="+mn-ea"/>
                        <a:ea typeface="+mn-ea"/>
                      </a:endParaRPr>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471125219"/>
                  </a:ext>
                </a:extLst>
              </a:tr>
            </a:tbl>
          </a:graphicData>
        </a:graphic>
      </p:graphicFrame>
    </p:spTree>
    <p:extLst>
      <p:ext uri="{BB962C8B-B14F-4D97-AF65-F5344CB8AC3E}">
        <p14:creationId xmlns:p14="http://schemas.microsoft.com/office/powerpoint/2010/main" val="22296804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2335</Words>
  <PresentationFormat>ワイド画面</PresentationFormat>
  <Paragraphs>374</Paragraphs>
  <Slides>10</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10</vt:i4>
      </vt:variant>
    </vt:vector>
  </HeadingPairs>
  <TitlesOfParts>
    <vt:vector size="16" baseType="lpstr">
      <vt:lpstr>ＭＳ Ｐゴシック</vt:lpstr>
      <vt:lpstr>TmsRmn</vt:lpstr>
      <vt:lpstr>Arial</vt:lpstr>
      <vt:lpstr>Calibri</vt:lpstr>
      <vt:lpstr>Office ​​テーマ</vt:lpstr>
      <vt:lpstr>1_Office ​​テーマ</vt:lpstr>
      <vt:lpstr>  ○○○○○○の研究開発</vt:lpstr>
      <vt:lpstr>１．提案の概要</vt:lpstr>
      <vt:lpstr>２．研究開発の目標</vt:lpstr>
      <vt:lpstr>３．研究開発の体制</vt:lpstr>
      <vt:lpstr>３．研究開発の体制</vt:lpstr>
      <vt:lpstr>PowerPoint プレゼンテーション</vt:lpstr>
      <vt:lpstr>PowerPoint プレゼンテーション</vt:lpstr>
      <vt:lpstr>６．事業化計画の概要②</vt:lpstr>
      <vt:lpstr>PowerPoint プレゼンテーション</vt:lpstr>
      <vt:lpstr>参考．技術のベンチマーク</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