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sldIdLst>
    <p:sldId id="262" r:id="rId2"/>
    <p:sldId id="263" r:id="rId3"/>
    <p:sldId id="283" r:id="rId4"/>
    <p:sldId id="272" r:id="rId5"/>
    <p:sldId id="284" r:id="rId6"/>
    <p:sldId id="285" r:id="rId7"/>
    <p:sldId id="286" r:id="rId8"/>
    <p:sldId id="287" r:id="rId9"/>
    <p:sldId id="276" r:id="rId10"/>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A18BBA-E256-45CB-B3ED-AEBF3E3FB579}" v="91" dt="2025-03-12T07:29:40.55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60" autoAdjust="0"/>
    <p:restoredTop sz="82075" autoAdjust="0"/>
  </p:normalViewPr>
  <p:slideViewPr>
    <p:cSldViewPr>
      <p:cViewPr varScale="1">
        <p:scale>
          <a:sx n="95" d="100"/>
          <a:sy n="95" d="100"/>
        </p:scale>
        <p:origin x="390" y="4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notesMasters/notesMaster1.xml" Type="http://schemas.openxmlformats.org/officeDocument/2006/relationships/notesMaster"/><Relationship Id="rId12" Target="commentAuthors.xml" Type="http://schemas.openxmlformats.org/officeDocument/2006/relationships/commentAuthors"/><Relationship Id="rId13" Target="presProps.xml" Type="http://schemas.openxmlformats.org/officeDocument/2006/relationships/presProps"/><Relationship Id="rId14" Target="viewProps.xml" Type="http://schemas.openxmlformats.org/officeDocument/2006/relationships/viewProps"/><Relationship Id="rId15" Target="theme/theme1.xml" Type="http://schemas.openxmlformats.org/officeDocument/2006/relationships/theme"/><Relationship Id="rId16" Target="tableStyles.xml" Type="http://schemas.openxmlformats.org/officeDocument/2006/relationships/tableStyles"/><Relationship Id="rId17" Target="revisionInfo.xml" Type="http://schemas.microsoft.com/office/2015/10/relationships/revisionInfo"/><Relationship Id="rId18" Target="authors.xml" Type="http://schemas.microsoft.com/office/2018/10/relationships/author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2026/4/6</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3</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9</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353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556651" y="3836349"/>
            <a:ext cx="8466630" cy="1868956"/>
          </a:xfrm>
        </p:spPr>
        <p:txBody>
          <a:bodyPr>
            <a:normAutofit/>
          </a:bodyPr>
          <a:lstStyle/>
          <a:p>
            <a:pPr algn="l"/>
            <a:r>
              <a:rPr lang="ja-JP" altLang="en-US" sz="2400" dirty="0">
                <a:latin typeface="+mn-ea"/>
              </a:rPr>
              <a:t>提案機関　 ：〇〇〇〇、〇〇〇〇、〇〇〇〇・・・</a:t>
            </a:r>
            <a:endParaRPr lang="en-US" altLang="ja-JP" sz="2400" dirty="0">
              <a:latin typeface="+mn-ea"/>
            </a:endParaRPr>
          </a:p>
          <a:p>
            <a:pPr algn="l"/>
            <a:r>
              <a:rPr lang="ja-JP" altLang="en-US" sz="2400" dirty="0">
                <a:latin typeface="+mn-ea"/>
              </a:rPr>
              <a:t>実施期間 　：○年間（２０２６年８月～２０●●年●●月）</a:t>
            </a:r>
            <a:endParaRPr lang="en-US" altLang="ja-JP" sz="2400" dirty="0">
              <a:latin typeface="+mn-ea"/>
            </a:endParaRPr>
          </a:p>
          <a:p>
            <a:pPr algn="l"/>
            <a:r>
              <a:rPr lang="ja-JP" altLang="en-US" sz="2400" dirty="0">
                <a:latin typeface="+mn-ea"/>
              </a:rPr>
              <a:t>予算総額 　：○</a:t>
            </a:r>
            <a:r>
              <a:rPr lang="en-US" altLang="ja-JP" sz="2400" dirty="0">
                <a:latin typeface="+mn-ea"/>
              </a:rPr>
              <a:t> , </a:t>
            </a:r>
            <a:r>
              <a:rPr lang="ja-JP" altLang="en-US" sz="2400" dirty="0">
                <a:latin typeface="+mn-ea"/>
              </a:rPr>
              <a:t>○○○百万円</a:t>
            </a:r>
            <a:br>
              <a:rPr lang="en-US" altLang="ja-JP" sz="2400" dirty="0">
                <a:latin typeface="+mn-ea"/>
              </a:rPr>
            </a:br>
            <a:r>
              <a:rPr lang="ja-JP" altLang="en-US" sz="2400" dirty="0">
                <a:latin typeface="+mn-ea"/>
              </a:rPr>
              <a:t>　　　　　　　　うち、初年度予算額：〇百万円（</a:t>
            </a:r>
            <a:r>
              <a:rPr lang="en-US" altLang="ja-JP" sz="2400" dirty="0">
                <a:latin typeface="+mn-ea"/>
              </a:rPr>
              <a:t>NEDO</a:t>
            </a:r>
            <a:r>
              <a:rPr lang="ja-JP" altLang="en-US" sz="2400" dirty="0">
                <a:latin typeface="+mn-ea"/>
              </a:rPr>
              <a:t>負担分）</a:t>
            </a:r>
            <a:endParaRPr lang="en-US" altLang="ja-JP" sz="2400" dirty="0">
              <a:latin typeface="+mn-ea"/>
            </a:endParaRPr>
          </a:p>
          <a:p>
            <a:pPr algn="l"/>
            <a:endParaRPr lang="en-US" altLang="ja-JP" sz="2400" dirty="0">
              <a:latin typeface="+mn-ea"/>
            </a:endParaRPr>
          </a:p>
          <a:p>
            <a:pPr algn="l"/>
            <a:endParaRPr lang="ja-JP" altLang="en-US" sz="2400" dirty="0">
              <a:latin typeface="+mn-ea"/>
            </a:endParaRPr>
          </a:p>
        </p:txBody>
      </p:sp>
      <p:sp>
        <p:nvSpPr>
          <p:cNvPr id="5" name="テキスト ボックス 4"/>
          <p:cNvSpPr txBox="1"/>
          <p:nvPr/>
        </p:nvSpPr>
        <p:spPr>
          <a:xfrm>
            <a:off x="9246962" y="2699960"/>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8" name="テキスト ボックス 7"/>
          <p:cNvSpPr txBox="1"/>
          <p:nvPr/>
        </p:nvSpPr>
        <p:spPr>
          <a:xfrm>
            <a:off x="356336" y="477241"/>
            <a:ext cx="2473754" cy="307777"/>
          </a:xfrm>
          <a:prstGeom prst="rect">
            <a:avLst/>
          </a:prstGeom>
          <a:noFill/>
          <a:ln>
            <a:noFill/>
          </a:ln>
        </p:spPr>
        <p:txBody>
          <a:bodyPr wrap="none" rtlCol="0">
            <a:spAutoFit/>
          </a:bodyPr>
          <a:lstStyle/>
          <a:p>
            <a:r>
              <a:rPr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11323240"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1</a:t>
            </a:fld>
            <a:endParaRPr lang="en-US" altLang="ja-JP" dirty="0">
              <a:latin typeface="+mn-ea"/>
              <a:cs typeface="メイリオ" pitchFamily="50" charset="-128"/>
            </a:endParaRPr>
          </a:p>
        </p:txBody>
      </p:sp>
      <p:sp>
        <p:nvSpPr>
          <p:cNvPr id="13" name="テキスト ボックス 12"/>
          <p:cNvSpPr txBox="1"/>
          <p:nvPr/>
        </p:nvSpPr>
        <p:spPr>
          <a:xfrm>
            <a:off x="415227" y="2074381"/>
            <a:ext cx="3108543" cy="461665"/>
          </a:xfrm>
          <a:prstGeom prst="rect">
            <a:avLst/>
          </a:prstGeom>
          <a:noFill/>
          <a:ln>
            <a:noFill/>
          </a:ln>
        </p:spPr>
        <p:txBody>
          <a:bodyPr wrap="none" rtlCol="0">
            <a:spAutoFit/>
          </a:bodyPr>
          <a:lstStyle/>
          <a:p>
            <a:r>
              <a:rPr lang="ja-JP" altLang="en-US" sz="2400" u="sng" dirty="0">
                <a:latin typeface="+mn-ea"/>
              </a:rPr>
              <a:t>研究開発項目：</a:t>
            </a:r>
            <a:r>
              <a:rPr lang="ja-JP" altLang="en-US" sz="2400" u="sng" dirty="0">
                <a:latin typeface="+mn-ea"/>
                <a:sym typeface="Wingdings" panose="05000000000000000000" pitchFamily="2" charset="2"/>
              </a:rPr>
              <a:t>（●●</a:t>
            </a:r>
            <a:r>
              <a:rPr lang="ja-JP" altLang="en-US" sz="2400" u="sng" dirty="0">
                <a:latin typeface="+mn-ea"/>
              </a:rPr>
              <a:t>）</a:t>
            </a: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9246962" y="4653137"/>
            <a:ext cx="592204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実施期間は、２０２６年８月の事業開始を想定してください。</a:t>
            </a:r>
          </a:p>
        </p:txBody>
      </p:sp>
      <p:sp>
        <p:nvSpPr>
          <p:cNvPr id="4" name="テキスト ボックス 3">
            <a:extLst>
              <a:ext uri="{FF2B5EF4-FFF2-40B4-BE49-F238E27FC236}">
                <a16:creationId xmlns:a16="http://schemas.microsoft.com/office/drawing/2014/main" id="{E52A608F-0DAA-26D3-11C5-7AAA556EBF46}"/>
              </a:ext>
            </a:extLst>
          </p:cNvPr>
          <p:cNvSpPr txBox="1"/>
          <p:nvPr/>
        </p:nvSpPr>
        <p:spPr>
          <a:xfrm>
            <a:off x="9246962" y="-523290"/>
            <a:ext cx="5922046" cy="209288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様式中の項目や注意書きで指定する内容を参考にして作成ください。構成（順番）や体裁等は変更いただいて結構です。（例：スライドサイズは</a:t>
            </a:r>
            <a:r>
              <a:rPr lang="en-US" altLang="ja-JP" b="1" u="sng" dirty="0">
                <a:latin typeface="+mn-ea"/>
              </a:rPr>
              <a:t>4:3</a:t>
            </a:r>
            <a:r>
              <a:rPr lang="ja-JP" altLang="en-US" b="1" u="sng" dirty="0">
                <a:latin typeface="+mn-ea"/>
              </a:rPr>
              <a:t>、</a:t>
            </a:r>
            <a:r>
              <a:rPr lang="en-US" altLang="ja-JP" b="1" u="sng" dirty="0">
                <a:latin typeface="+mn-ea"/>
              </a:rPr>
              <a:t>16:9</a:t>
            </a:r>
            <a:r>
              <a:rPr lang="ja-JP" altLang="en-US" b="1" u="sng" dirty="0">
                <a:latin typeface="+mn-ea"/>
              </a:rPr>
              <a:t>のいずれも可）</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t>本資料のページ数の上限は設けませんが、別途設定する発表時間で説明が完了するようにしてください。</a:t>
            </a:r>
            <a:endParaRPr lang="ja-JP" altLang="en-US"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9" name="テキスト ボックス 8">
            <a:extLst>
              <a:ext uri="{FF2B5EF4-FFF2-40B4-BE49-F238E27FC236}">
                <a16:creationId xmlns:a16="http://schemas.microsoft.com/office/drawing/2014/main" id="{55521EAB-BACF-43AF-028A-FA7501AA3EA6}"/>
              </a:ext>
            </a:extLst>
          </p:cNvPr>
          <p:cNvSpPr txBox="1"/>
          <p:nvPr/>
        </p:nvSpPr>
        <p:spPr>
          <a:xfrm>
            <a:off x="9246962" y="2021412"/>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研究開発項目には応募する研究開発項目名を記載ください。（例：（</a:t>
            </a:r>
            <a:r>
              <a:rPr lang="en-US" altLang="ja-JP" dirty="0">
                <a:latin typeface="+mn-ea"/>
              </a:rPr>
              <a:t>g12-3</a:t>
            </a:r>
            <a:r>
              <a:rPr lang="ja-JP" altLang="en-US" dirty="0">
                <a:latin typeface="+mn-ea"/>
              </a:rPr>
              <a:t>等））</a:t>
            </a:r>
            <a:endParaRPr lang="en-US" altLang="ja-JP" dirty="0">
              <a:latin typeface="+mn-ea"/>
            </a:endParaRPr>
          </a:p>
          <a:p>
            <a:r>
              <a:rPr lang="ja-JP" altLang="en-US" dirty="0">
                <a:latin typeface="+mn-ea"/>
              </a:rPr>
              <a:t>複数該当する場合は複数記載ください</a:t>
            </a:r>
          </a:p>
        </p:txBody>
      </p:sp>
      <p:sp>
        <p:nvSpPr>
          <p:cNvPr id="10" name="テキスト ボックス 9">
            <a:extLst>
              <a:ext uri="{FF2B5EF4-FFF2-40B4-BE49-F238E27FC236}">
                <a16:creationId xmlns:a16="http://schemas.microsoft.com/office/drawing/2014/main" id="{C2348881-DAED-3AF1-2F77-46A28ADD1653}"/>
              </a:ext>
            </a:extLst>
          </p:cNvPr>
          <p:cNvSpPr txBox="1"/>
          <p:nvPr/>
        </p:nvSpPr>
        <p:spPr>
          <a:xfrm>
            <a:off x="9246996" y="3670940"/>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a:t>
            </a:r>
            <a:endParaRPr lang="en-US" altLang="ja-JP" dirty="0">
              <a:latin typeface="+mn-ea"/>
            </a:endParaRPr>
          </a:p>
        </p:txBody>
      </p:sp>
      <p:sp>
        <p:nvSpPr>
          <p:cNvPr id="6" name="テキスト ボックス 5">
            <a:extLst>
              <a:ext uri="{FF2B5EF4-FFF2-40B4-BE49-F238E27FC236}">
                <a16:creationId xmlns:a16="http://schemas.microsoft.com/office/drawing/2014/main" id="{0F80732B-FF26-D8E0-FDCA-8A7F6C3C19A7}"/>
              </a:ext>
            </a:extLst>
          </p:cNvPr>
          <p:cNvSpPr txBox="1"/>
          <p:nvPr/>
        </p:nvSpPr>
        <p:spPr>
          <a:xfrm>
            <a:off x="9246962" y="5212749"/>
            <a:ext cx="5921080"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事業期間全体で要する予算総額と、初年度の予算額を記載してください。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6551" y="59138"/>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１．提案の概要</a:t>
            </a:r>
          </a:p>
        </p:txBody>
      </p:sp>
      <p:sp>
        <p:nvSpPr>
          <p:cNvPr id="6" name="テキスト ボックス 5"/>
          <p:cNvSpPr txBox="1"/>
          <p:nvPr/>
        </p:nvSpPr>
        <p:spPr>
          <a:xfrm>
            <a:off x="1200647" y="2060849"/>
            <a:ext cx="7416824"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endParaRPr lang="en-US" altLang="ja-JP" dirty="0">
              <a:latin typeface="+mn-ea"/>
            </a:endParaRPr>
          </a:p>
          <a:p>
            <a:r>
              <a:rPr lang="ja-JP" altLang="en-US" dirty="0">
                <a:latin typeface="+mn-ea"/>
              </a:rPr>
              <a:t>・提案者が保有するコア技術の特徴、強み、新規性等について、併せて記載ください。</a:t>
            </a:r>
            <a:endParaRPr lang="en-US" altLang="ja-JP" dirty="0">
              <a:latin typeface="+mn-ea"/>
            </a:endParaRPr>
          </a:p>
          <a:p>
            <a:r>
              <a:rPr lang="ja-JP" altLang="en-US" dirty="0">
                <a:latin typeface="+mn-ea"/>
              </a:rPr>
              <a:t>・開発内容に関する知財化や国際標準化の戦略及びこれらに関する活動（調査含む）を記載してください。</a:t>
            </a:r>
            <a:endParaRPr lang="en-US" altLang="ja-JP" dirty="0">
              <a:latin typeface="+mn-ea"/>
            </a:endParaRPr>
          </a:p>
        </p:txBody>
      </p:sp>
      <p:sp>
        <p:nvSpPr>
          <p:cNvPr id="4"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2</a:t>
            </a:fld>
            <a:endParaRPr lang="en-US" altLang="ja-JP" dirty="0">
              <a:latin typeface="+mn-ea"/>
              <a:cs typeface="メイリオ" pitchFamily="50" charset="-128"/>
            </a:endParaRPr>
          </a:p>
        </p:txBody>
      </p:sp>
      <p:sp>
        <p:nvSpPr>
          <p:cNvPr id="9" name="正方形/長方形 8"/>
          <p:cNvSpPr/>
          <p:nvPr/>
        </p:nvSpPr>
        <p:spPr>
          <a:xfrm>
            <a:off x="336825" y="997816"/>
            <a:ext cx="11519815"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335360"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631504" y="1164253"/>
            <a:ext cx="8869510" cy="276999"/>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２．研究開発の目標</a:t>
            </a:r>
          </a:p>
        </p:txBody>
      </p:sp>
      <p:sp>
        <p:nvSpPr>
          <p:cNvPr id="6" name="テキスト ボックス 5"/>
          <p:cNvSpPr txBox="1"/>
          <p:nvPr/>
        </p:nvSpPr>
        <p:spPr>
          <a:xfrm>
            <a:off x="4525236" y="313186"/>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91344"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中間目標（２０２７年度末時点）</a:t>
            </a:r>
            <a:endParaRPr lang="en-US" altLang="ja-JP" sz="1600" dirty="0">
              <a:latin typeface="+mn-ea"/>
            </a:endParaRPr>
          </a:p>
        </p:txBody>
      </p:sp>
      <p:sp>
        <p:nvSpPr>
          <p:cNvPr id="5" name="テキスト ボックス 21"/>
          <p:cNvSpPr txBox="1">
            <a:spLocks noChangeArrowheads="1"/>
          </p:cNvSpPr>
          <p:nvPr/>
        </p:nvSpPr>
        <p:spPr bwMode="auto">
          <a:xfrm>
            <a:off x="191344" y="2963044"/>
            <a:ext cx="374441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②最終目標（２０２８年度末時点）</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2820274455"/>
              </p:ext>
            </p:extLst>
          </p:nvPr>
        </p:nvGraphicFramePr>
        <p:xfrm>
          <a:off x="290176" y="1809804"/>
          <a:ext cx="11566464" cy="582359"/>
        </p:xfrm>
        <a:graphic>
          <a:graphicData uri="http://schemas.openxmlformats.org/drawingml/2006/table">
            <a:tbl>
              <a:tblPr firstRow="1" firstCol="1" bandRow="1">
                <a:tableStyleId>{5940675A-B579-460E-94D1-54222C63F5DA}</a:tableStyleId>
              </a:tblPr>
              <a:tblGrid>
                <a:gridCol w="2028328">
                  <a:extLst>
                    <a:ext uri="{9D8B030D-6E8A-4147-A177-3AD203B41FA5}">
                      <a16:colId xmlns:a16="http://schemas.microsoft.com/office/drawing/2014/main" val="20000"/>
                    </a:ext>
                  </a:extLst>
                </a:gridCol>
                <a:gridCol w="953813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提案事業の</a:t>
                      </a:r>
                      <a:r>
                        <a:rPr lang="ja-JP" altLang="en-US" sz="1100" spc="10" dirty="0">
                          <a:effectLst/>
                          <a:latin typeface="+mn-ea"/>
                          <a:ea typeface="+mn-ea"/>
                        </a:rPr>
                        <a:t>中間目標</a:t>
                      </a:r>
                      <a:endParaRPr lang="ja-JP" altLang="ja-JP" sz="1100" spc="10" dirty="0">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a:t>
                      </a:r>
                      <a:r>
                        <a:rPr lang="ja-JP" altLang="ja-JP" sz="1100" spc="10" dirty="0">
                          <a:effectLst/>
                          <a:latin typeface="+mn-ea"/>
                          <a:ea typeface="+mn-ea"/>
                        </a:rPr>
                        <a:t>○○○○○○○○○○○○○○</a:t>
                      </a:r>
                      <a:r>
                        <a:rPr lang="ja-JP" sz="1100" spc="10" dirty="0">
                          <a:effectLst/>
                          <a:latin typeface="+mn-ea"/>
                          <a:ea typeface="+mn-ea"/>
                        </a:rPr>
                        <a:t>○○</a:t>
                      </a: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（客観的に評価ができるように定量的に記載ください。）</a:t>
                      </a:r>
                      <a:endParaRPr kumimoji="1" lang="en-US" altLang="ja-JP" sz="1100" i="1"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kumimoji="1" lang="ja-JP" altLang="ja-JP" sz="1100" kern="1200" dirty="0">
                        <a:solidFill>
                          <a:schemeClr val="tx1"/>
                        </a:solidFill>
                        <a:effectLst/>
                        <a:latin typeface="+mn-ea"/>
                        <a:ea typeface="+mn-ea"/>
                        <a:cs typeface="+mn-cs"/>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91344"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113559322"/>
              </p:ext>
            </p:extLst>
          </p:nvPr>
        </p:nvGraphicFramePr>
        <p:xfrm>
          <a:off x="290176" y="3369553"/>
          <a:ext cx="11566464" cy="1182194"/>
        </p:xfrm>
        <a:graphic>
          <a:graphicData uri="http://schemas.openxmlformats.org/drawingml/2006/table">
            <a:tbl>
              <a:tblPr firstRow="1" firstCol="1" bandRow="1">
                <a:tableStyleId>{5940675A-B579-460E-94D1-54222C63F5DA}</a:tableStyleId>
              </a:tblPr>
              <a:tblGrid>
                <a:gridCol w="2028328">
                  <a:extLst>
                    <a:ext uri="{9D8B030D-6E8A-4147-A177-3AD203B41FA5}">
                      <a16:colId xmlns:a16="http://schemas.microsoft.com/office/drawing/2014/main" val="20000"/>
                    </a:ext>
                  </a:extLst>
                </a:gridCol>
                <a:gridCol w="9538136">
                  <a:extLst>
                    <a:ext uri="{9D8B030D-6E8A-4147-A177-3AD203B41FA5}">
                      <a16:colId xmlns:a16="http://schemas.microsoft.com/office/drawing/2014/main" val="20001"/>
                    </a:ext>
                  </a:extLst>
                </a:gridCol>
              </a:tblGrid>
              <a:tr h="591097">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研究開発計画中の最終目標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（経済産業省研究開発計画中の最終目標との合致性を考慮した上で、客観的に評価ができるように定量的に記載ください。）</a:t>
                      </a:r>
                      <a:endParaRPr kumimoji="1" lang="ja-JP" altLang="ja-JP" sz="1100"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100" spc="10" dirty="0">
                        <a:effectLst/>
                        <a:latin typeface="+mn-ea"/>
                        <a:ea typeface="+mn-ea"/>
                      </a:endParaRPr>
                    </a:p>
                  </a:txBody>
                  <a:tcPr marL="68580" marR="68580" marT="0" marB="0"/>
                </a:tc>
                <a:extLst>
                  <a:ext uri="{0D108BD9-81ED-4DB2-BD59-A6C34878D82A}">
                    <a16:rowId xmlns:a16="http://schemas.microsoft.com/office/drawing/2014/main" val="1837149989"/>
                  </a:ext>
                </a:extLst>
              </a:tr>
              <a:tr h="591097">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（経済産業省研究開発計画中の最終目標との合致性を考慮した上で、客観的に評価ができるように定量的に記載ください。）</a:t>
                      </a:r>
                      <a:endParaRPr kumimoji="1" lang="en-US" altLang="ja-JP" sz="1100" i="1"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kumimoji="1" lang="ja-JP" altLang="ja-JP" sz="1100" kern="1200" dirty="0">
                        <a:solidFill>
                          <a:schemeClr val="tx1"/>
                        </a:solidFill>
                        <a:effectLst/>
                        <a:latin typeface="+mn-ea"/>
                        <a:ea typeface="+mn-ea"/>
                        <a:cs typeface="+mn-cs"/>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11323240"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3</a:t>
            </a:fld>
            <a:endParaRPr lang="en-US" altLang="ja-JP" dirty="0">
              <a:solidFill>
                <a:prstClr val="black"/>
              </a:solidFill>
              <a:latin typeface="ＭＳ Ｐゴシック" panose="020B0600070205080204" pitchFamily="50" charset="-128"/>
              <a:cs typeface="メイリオ"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113439"/>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３．研究開発の体制</a:t>
            </a:r>
          </a:p>
        </p:txBody>
      </p:sp>
      <p:sp>
        <p:nvSpPr>
          <p:cNvPr id="7" name="テキスト ボックス 6"/>
          <p:cNvSpPr txBox="1"/>
          <p:nvPr/>
        </p:nvSpPr>
        <p:spPr>
          <a:xfrm>
            <a:off x="4764269" y="108746"/>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49" name="スライド番号プレースホルダ 2"/>
          <p:cNvSpPr txBox="1">
            <a:spLocks noGrp="1"/>
          </p:cNvSpPr>
          <p:nvPr/>
        </p:nvSpPr>
        <p:spPr bwMode="auto">
          <a:xfrm>
            <a:off x="10017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4</a:t>
            </a:r>
          </a:p>
        </p:txBody>
      </p:sp>
      <p:sp>
        <p:nvSpPr>
          <p:cNvPr id="9" name="Line 2">
            <a:extLst>
              <a:ext uri="{FF2B5EF4-FFF2-40B4-BE49-F238E27FC236}">
                <a16:creationId xmlns:a16="http://schemas.microsoft.com/office/drawing/2014/main" id="{06B2A003-7109-7026-4FAF-91D4765A3C63}"/>
              </a:ext>
            </a:extLst>
          </p:cNvPr>
          <p:cNvSpPr>
            <a:spLocks noChangeShapeType="1"/>
          </p:cNvSpPr>
          <p:nvPr/>
        </p:nvSpPr>
        <p:spPr bwMode="auto">
          <a:xfrm>
            <a:off x="6849615"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0" name="Text Box 6">
            <a:extLst>
              <a:ext uri="{FF2B5EF4-FFF2-40B4-BE49-F238E27FC236}">
                <a16:creationId xmlns:a16="http://schemas.microsoft.com/office/drawing/2014/main" id="{6BC99C6B-53F8-EFFA-77DB-409CF7A2B450}"/>
              </a:ext>
            </a:extLst>
          </p:cNvPr>
          <p:cNvSpPr txBox="1">
            <a:spLocks noChangeArrowheads="1"/>
          </p:cNvSpPr>
          <p:nvPr/>
        </p:nvSpPr>
        <p:spPr bwMode="auto">
          <a:xfrm>
            <a:off x="4933210"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1" name="Text Box 8">
            <a:extLst>
              <a:ext uri="{FF2B5EF4-FFF2-40B4-BE49-F238E27FC236}">
                <a16:creationId xmlns:a16="http://schemas.microsoft.com/office/drawing/2014/main" id="{02B69851-AE11-CF12-9093-BBFB0B5E16F3}"/>
              </a:ext>
            </a:extLst>
          </p:cNvPr>
          <p:cNvSpPr txBox="1">
            <a:spLocks noChangeArrowheads="1"/>
          </p:cNvSpPr>
          <p:nvPr/>
        </p:nvSpPr>
        <p:spPr bwMode="auto">
          <a:xfrm>
            <a:off x="7518812"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業務管理統括責任者</a:t>
            </a:r>
          </a:p>
          <a:p>
            <a:pPr algn="just" eaLnBrk="0" fontAlgn="base" hangingPunct="0">
              <a:spcBef>
                <a:spcPct val="0"/>
              </a:spcBef>
              <a:spcAft>
                <a:spcPct val="0"/>
              </a:spcAft>
            </a:pPr>
            <a:r>
              <a:rPr kumimoji="0" lang="ja-JP" altLang="en-US" sz="900" dirty="0">
                <a:latin typeface="+mn-ea"/>
              </a:rPr>
              <a:t>・所属</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・役職名</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・氏名</a:t>
            </a:r>
            <a:r>
              <a:rPr kumimoji="0" lang="ja-JP" altLang="en-US" sz="900" u="sng" dirty="0">
                <a:latin typeface="+mn-ea"/>
              </a:rPr>
              <a:t>　　　　　　</a:t>
            </a:r>
            <a:endParaRPr kumimoji="0" lang="ja-JP" altLang="ja-JP" dirty="0">
              <a:latin typeface="+mn-ea"/>
            </a:endParaRPr>
          </a:p>
        </p:txBody>
      </p:sp>
      <p:sp>
        <p:nvSpPr>
          <p:cNvPr id="12" name="Line 9">
            <a:extLst>
              <a:ext uri="{FF2B5EF4-FFF2-40B4-BE49-F238E27FC236}">
                <a16:creationId xmlns:a16="http://schemas.microsoft.com/office/drawing/2014/main" id="{CB5DB14A-F6AC-28B3-2C46-A88479B55290}"/>
              </a:ext>
            </a:extLst>
          </p:cNvPr>
          <p:cNvSpPr>
            <a:spLocks noChangeShapeType="1"/>
          </p:cNvSpPr>
          <p:nvPr/>
        </p:nvSpPr>
        <p:spPr bwMode="auto">
          <a:xfrm>
            <a:off x="5881125"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4" name="Text Box 10">
            <a:extLst>
              <a:ext uri="{FF2B5EF4-FFF2-40B4-BE49-F238E27FC236}">
                <a16:creationId xmlns:a16="http://schemas.microsoft.com/office/drawing/2014/main" id="{54E027C6-9B67-4C6D-F9F1-7AF401095E63}"/>
              </a:ext>
            </a:extLst>
          </p:cNvPr>
          <p:cNvSpPr txBox="1">
            <a:spLocks noChangeArrowheads="1"/>
          </p:cNvSpPr>
          <p:nvPr/>
        </p:nvSpPr>
        <p:spPr bwMode="auto">
          <a:xfrm>
            <a:off x="6727531" y="1742410"/>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指示・協議</a:t>
            </a:r>
            <a:endParaRPr kumimoji="0" lang="ja-JP" altLang="ja-JP" sz="1050" dirty="0">
              <a:latin typeface="+mn-ea"/>
            </a:endParaRPr>
          </a:p>
        </p:txBody>
      </p:sp>
      <p:sp>
        <p:nvSpPr>
          <p:cNvPr id="24" name="Line 11">
            <a:extLst>
              <a:ext uri="{FF2B5EF4-FFF2-40B4-BE49-F238E27FC236}">
                <a16:creationId xmlns:a16="http://schemas.microsoft.com/office/drawing/2014/main" id="{3F675D83-DAD9-47D5-E7C1-E2D4A871A6FB}"/>
              </a:ext>
            </a:extLst>
          </p:cNvPr>
          <p:cNvSpPr>
            <a:spLocks noChangeShapeType="1"/>
          </p:cNvSpPr>
          <p:nvPr/>
        </p:nvSpPr>
        <p:spPr bwMode="auto">
          <a:xfrm flipH="1">
            <a:off x="5851158" y="1770249"/>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5" name="Line 12">
            <a:extLst>
              <a:ext uri="{FF2B5EF4-FFF2-40B4-BE49-F238E27FC236}">
                <a16:creationId xmlns:a16="http://schemas.microsoft.com/office/drawing/2014/main" id="{145164FB-125D-479E-4036-16FB6D3581D7}"/>
              </a:ext>
            </a:extLst>
          </p:cNvPr>
          <p:cNvSpPr>
            <a:spLocks noChangeShapeType="1"/>
          </p:cNvSpPr>
          <p:nvPr/>
        </p:nvSpPr>
        <p:spPr bwMode="auto">
          <a:xfrm flipH="1">
            <a:off x="3929036" y="2964049"/>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7" name="Line 12">
            <a:extLst>
              <a:ext uri="{FF2B5EF4-FFF2-40B4-BE49-F238E27FC236}">
                <a16:creationId xmlns:a16="http://schemas.microsoft.com/office/drawing/2014/main" id="{430A0E49-D60E-DF31-114E-B9B754F9B3B5}"/>
              </a:ext>
            </a:extLst>
          </p:cNvPr>
          <p:cNvSpPr>
            <a:spLocks noChangeShapeType="1"/>
          </p:cNvSpPr>
          <p:nvPr/>
        </p:nvSpPr>
        <p:spPr bwMode="auto">
          <a:xfrm flipH="1">
            <a:off x="7777495" y="2952482"/>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8" name="Line 13">
            <a:extLst>
              <a:ext uri="{FF2B5EF4-FFF2-40B4-BE49-F238E27FC236}">
                <a16:creationId xmlns:a16="http://schemas.microsoft.com/office/drawing/2014/main" id="{F0570885-C9E1-E5B8-B017-A058807FE28A}"/>
              </a:ext>
            </a:extLst>
          </p:cNvPr>
          <p:cNvSpPr>
            <a:spLocks noChangeShapeType="1"/>
          </p:cNvSpPr>
          <p:nvPr/>
        </p:nvSpPr>
        <p:spPr bwMode="auto">
          <a:xfrm>
            <a:off x="3927968"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9" name="Text Box 14">
            <a:extLst>
              <a:ext uri="{FF2B5EF4-FFF2-40B4-BE49-F238E27FC236}">
                <a16:creationId xmlns:a16="http://schemas.microsoft.com/office/drawing/2014/main" id="{438A700D-FDA4-C379-D2F1-B8707A0A2EB0}"/>
              </a:ext>
            </a:extLst>
          </p:cNvPr>
          <p:cNvSpPr txBox="1">
            <a:spLocks noChangeArrowheads="1"/>
          </p:cNvSpPr>
          <p:nvPr/>
        </p:nvSpPr>
        <p:spPr bwMode="auto">
          <a:xfrm>
            <a:off x="6912308"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研究所</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r>
              <a:rPr kumimoji="0" lang="ja-JP" altLang="en-US" sz="1000" dirty="0">
                <a:latin typeface="+mn-ea"/>
              </a:rPr>
              <a:t>・実施項目：</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○○のプログラム</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31" name="Text Box 15">
            <a:extLst>
              <a:ext uri="{FF2B5EF4-FFF2-40B4-BE49-F238E27FC236}">
                <a16:creationId xmlns:a16="http://schemas.microsoft.com/office/drawing/2014/main" id="{27C91E84-88B3-2216-4C78-E5583E34E364}"/>
              </a:ext>
            </a:extLst>
          </p:cNvPr>
          <p:cNvSpPr txBox="1">
            <a:spLocks noChangeArrowheads="1"/>
          </p:cNvSpPr>
          <p:nvPr/>
        </p:nvSpPr>
        <p:spPr bwMode="auto">
          <a:xfrm>
            <a:off x="3242853" y="3229311"/>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○○センター（大阪）</a:t>
            </a:r>
          </a:p>
          <a:p>
            <a:pPr algn="just" eaLnBrk="0" fontAlgn="base" hangingPunct="0">
              <a:spcBef>
                <a:spcPct val="0"/>
              </a:spcBef>
              <a:spcAft>
                <a:spcPct val="0"/>
              </a:spcAft>
            </a:pPr>
            <a:r>
              <a:rPr kumimoji="0" lang="ja-JP" altLang="en-US" sz="1000" dirty="0">
                <a:latin typeface="+mn-ea"/>
              </a:rPr>
              <a:t>・実施項目：</a:t>
            </a:r>
          </a:p>
          <a:p>
            <a:pPr algn="just" eaLnBrk="0" fontAlgn="base" hangingPunct="0">
              <a:spcBef>
                <a:spcPct val="0"/>
              </a:spcBef>
              <a:spcAft>
                <a:spcPct val="0"/>
              </a:spcAft>
            </a:pPr>
            <a:r>
              <a:rPr kumimoji="0" lang="ja-JP" altLang="en-US" sz="1000" dirty="0">
                <a:latin typeface="+mn-ea"/>
              </a:rPr>
              <a:t>○○のプログラム</a:t>
            </a:r>
          </a:p>
          <a:p>
            <a:pPr algn="just" eaLnBrk="0" fontAlgn="base" hangingPunct="0">
              <a:spcBef>
                <a:spcPct val="0"/>
              </a:spcBef>
              <a:spcAft>
                <a:spcPct val="0"/>
              </a:spcAft>
            </a:pPr>
            <a:endParaRPr kumimoji="0" lang="ja-JP" altLang="en-US" sz="1000" dirty="0">
              <a:latin typeface="+mn-ea"/>
            </a:endParaRPr>
          </a:p>
          <a:p>
            <a:pPr eaLnBrk="0" fontAlgn="base" hangingPunct="0">
              <a:spcBef>
                <a:spcPct val="0"/>
              </a:spcBef>
              <a:spcAft>
                <a:spcPct val="0"/>
              </a:spcAft>
            </a:pPr>
            <a:endParaRPr kumimoji="0" lang="ja-JP" altLang="ja-JP" dirty="0">
              <a:latin typeface="+mn-ea"/>
            </a:endParaRPr>
          </a:p>
        </p:txBody>
      </p:sp>
      <p:sp>
        <p:nvSpPr>
          <p:cNvPr id="32" name="Text Box 16">
            <a:extLst>
              <a:ext uri="{FF2B5EF4-FFF2-40B4-BE49-F238E27FC236}">
                <a16:creationId xmlns:a16="http://schemas.microsoft.com/office/drawing/2014/main" id="{D5205FFC-3BEF-7F8E-8690-001510F6F403}"/>
              </a:ext>
            </a:extLst>
          </p:cNvPr>
          <p:cNvSpPr txBox="1">
            <a:spLocks noChangeArrowheads="1"/>
          </p:cNvSpPr>
          <p:nvPr/>
        </p:nvSpPr>
        <p:spPr bwMode="auto">
          <a:xfrm>
            <a:off x="3044124"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（代表事業者）</a:t>
            </a:r>
            <a:endParaRPr kumimoji="0" lang="ja-JP" altLang="ja-JP" dirty="0">
              <a:latin typeface="+mn-ea"/>
            </a:endParaRPr>
          </a:p>
        </p:txBody>
      </p:sp>
      <p:sp>
        <p:nvSpPr>
          <p:cNvPr id="33" name="Text Box 17">
            <a:extLst>
              <a:ext uri="{FF2B5EF4-FFF2-40B4-BE49-F238E27FC236}">
                <a16:creationId xmlns:a16="http://schemas.microsoft.com/office/drawing/2014/main" id="{8128E062-ACC8-6013-E2E9-301FBE14D76E}"/>
              </a:ext>
            </a:extLst>
          </p:cNvPr>
          <p:cNvSpPr txBox="1">
            <a:spLocks noChangeArrowheads="1"/>
          </p:cNvSpPr>
          <p:nvPr/>
        </p:nvSpPr>
        <p:spPr bwMode="auto">
          <a:xfrm>
            <a:off x="5092711"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技術研究組合</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○○センター（つくば）</a:t>
            </a:r>
          </a:p>
          <a:p>
            <a:pPr algn="just" eaLnBrk="0" fontAlgn="base" hangingPunct="0">
              <a:spcBef>
                <a:spcPct val="0"/>
              </a:spcBef>
              <a:spcAft>
                <a:spcPct val="0"/>
              </a:spcAft>
            </a:pPr>
            <a:r>
              <a:rPr kumimoji="0" lang="ja-JP" altLang="en-US" sz="1000" dirty="0">
                <a:latin typeface="+mn-ea"/>
              </a:rPr>
              <a:t>・実施項目：</a:t>
            </a:r>
          </a:p>
          <a:p>
            <a:pPr algn="just" eaLnBrk="0" fontAlgn="base" hangingPunct="0">
              <a:spcBef>
                <a:spcPct val="0"/>
              </a:spcBef>
              <a:spcAft>
                <a:spcPct val="0"/>
              </a:spcAft>
            </a:pPr>
            <a:r>
              <a:rPr kumimoji="0" lang="ja-JP" altLang="en-US" sz="1000" dirty="0">
                <a:latin typeface="+mn-ea"/>
              </a:rPr>
              <a:t>○○のプログラム、企業６社（企業名記入）</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共同研究</a:t>
            </a:r>
            <a:r>
              <a:rPr kumimoji="0" lang="en-US" altLang="ja-JP" sz="1000" dirty="0">
                <a:latin typeface="+mn-ea"/>
              </a:rPr>
              <a:t>】</a:t>
            </a:r>
          </a:p>
          <a:p>
            <a:pPr algn="just" eaLnBrk="0" fontAlgn="base" hangingPunct="0">
              <a:spcBef>
                <a:spcPct val="0"/>
              </a:spcBef>
              <a:spcAft>
                <a:spcPct val="0"/>
              </a:spcAft>
            </a:pPr>
            <a:r>
              <a:rPr kumimoji="0" lang="ja-JP" altLang="en-US" sz="1000" dirty="0">
                <a:latin typeface="+mn-ea"/>
              </a:rPr>
              <a:t>〇〇大学</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○研究室（つくば）</a:t>
            </a:r>
          </a:p>
          <a:p>
            <a:pPr algn="just" eaLnBrk="0" fontAlgn="base" hangingPunct="0">
              <a:spcBef>
                <a:spcPct val="0"/>
              </a:spcBef>
              <a:spcAft>
                <a:spcPct val="0"/>
              </a:spcAft>
            </a:pPr>
            <a:r>
              <a:rPr kumimoji="0" lang="ja-JP" altLang="en-US" sz="1000" dirty="0">
                <a:latin typeface="+mn-ea"/>
              </a:rPr>
              <a:t>・実施項目：</a:t>
            </a:r>
          </a:p>
          <a:p>
            <a:pPr algn="just" eaLnBrk="0" fontAlgn="base" hangingPunct="0">
              <a:spcBef>
                <a:spcPct val="0"/>
              </a:spcBef>
              <a:spcAft>
                <a:spcPct val="0"/>
              </a:spcAft>
            </a:pPr>
            <a:r>
              <a:rPr kumimoji="0" lang="ja-JP" altLang="en-US" sz="1000" dirty="0">
                <a:latin typeface="+mn-ea"/>
              </a:rPr>
              <a:t>○○のプログラム</a:t>
            </a:r>
          </a:p>
          <a:p>
            <a:pPr eaLnBrk="0" fontAlgn="base" hangingPunct="0">
              <a:spcBef>
                <a:spcPct val="0"/>
              </a:spcBef>
              <a:spcAft>
                <a:spcPct val="0"/>
              </a:spcAft>
            </a:pPr>
            <a:endParaRPr kumimoji="0" lang="ja-JP" altLang="ja-JP" dirty="0">
              <a:latin typeface="+mn-ea"/>
            </a:endParaRPr>
          </a:p>
        </p:txBody>
      </p:sp>
      <p:sp>
        <p:nvSpPr>
          <p:cNvPr id="35" name="Line 9">
            <a:extLst>
              <a:ext uri="{FF2B5EF4-FFF2-40B4-BE49-F238E27FC236}">
                <a16:creationId xmlns:a16="http://schemas.microsoft.com/office/drawing/2014/main" id="{93157CFB-7B6E-59B3-AECF-2B8E52D6D84D}"/>
              </a:ext>
            </a:extLst>
          </p:cNvPr>
          <p:cNvSpPr>
            <a:spLocks noChangeShapeType="1"/>
          </p:cNvSpPr>
          <p:nvPr/>
        </p:nvSpPr>
        <p:spPr bwMode="auto">
          <a:xfrm>
            <a:off x="5092710" y="4263629"/>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6" name="Text Box 14">
            <a:extLst>
              <a:ext uri="{FF2B5EF4-FFF2-40B4-BE49-F238E27FC236}">
                <a16:creationId xmlns:a16="http://schemas.microsoft.com/office/drawing/2014/main" id="{F5F27E5F-A939-AB80-5CA1-7A69E5122E78}"/>
              </a:ext>
            </a:extLst>
          </p:cNvPr>
          <p:cNvSpPr txBox="1">
            <a:spLocks noChangeArrowheads="1"/>
          </p:cNvSpPr>
          <p:nvPr/>
        </p:nvSpPr>
        <p:spPr bwMode="auto">
          <a:xfrm>
            <a:off x="5079911"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大学</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○○センター（千葉）</a:t>
            </a:r>
          </a:p>
          <a:p>
            <a:pPr algn="just" eaLnBrk="0" fontAlgn="base" hangingPunct="0">
              <a:spcBef>
                <a:spcPct val="0"/>
              </a:spcBef>
              <a:spcAft>
                <a:spcPct val="0"/>
              </a:spcAft>
            </a:pPr>
            <a:r>
              <a:rPr kumimoji="0" lang="ja-JP" altLang="en-US" sz="1000" dirty="0">
                <a:latin typeface="+mn-ea"/>
              </a:rPr>
              <a:t>・実施項目：</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○○のプログラム</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37" name="Line 19">
            <a:extLst>
              <a:ext uri="{FF2B5EF4-FFF2-40B4-BE49-F238E27FC236}">
                <a16:creationId xmlns:a16="http://schemas.microsoft.com/office/drawing/2014/main" id="{72F3CA37-6C47-318F-4C87-E6557FE2BA45}"/>
              </a:ext>
            </a:extLst>
          </p:cNvPr>
          <p:cNvSpPr>
            <a:spLocks noChangeShapeType="1"/>
          </p:cNvSpPr>
          <p:nvPr/>
        </p:nvSpPr>
        <p:spPr bwMode="auto">
          <a:xfrm>
            <a:off x="5913347"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8" name="Text Box 10">
            <a:extLst>
              <a:ext uri="{FF2B5EF4-FFF2-40B4-BE49-F238E27FC236}">
                <a16:creationId xmlns:a16="http://schemas.microsoft.com/office/drawing/2014/main" id="{3F398E91-8CD6-C233-8519-AADB01A5AB5E}"/>
              </a:ext>
            </a:extLst>
          </p:cNvPr>
          <p:cNvSpPr txBox="1">
            <a:spLocks noChangeArrowheads="1"/>
          </p:cNvSpPr>
          <p:nvPr/>
        </p:nvSpPr>
        <p:spPr bwMode="auto">
          <a:xfrm>
            <a:off x="5380741" y="2234415"/>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委託</a:t>
            </a:r>
            <a:endParaRPr kumimoji="0" lang="ja-JP" altLang="ja-JP" sz="1050" dirty="0">
              <a:latin typeface="+mn-ea"/>
            </a:endParaRPr>
          </a:p>
        </p:txBody>
      </p:sp>
      <p:sp>
        <p:nvSpPr>
          <p:cNvPr id="39" name="Text Box 10">
            <a:extLst>
              <a:ext uri="{FF2B5EF4-FFF2-40B4-BE49-F238E27FC236}">
                <a16:creationId xmlns:a16="http://schemas.microsoft.com/office/drawing/2014/main" id="{F3560DFA-06CA-EA09-E0CD-C2405F75FE3F}"/>
              </a:ext>
            </a:extLst>
          </p:cNvPr>
          <p:cNvSpPr txBox="1">
            <a:spLocks noChangeArrowheads="1"/>
          </p:cNvSpPr>
          <p:nvPr/>
        </p:nvSpPr>
        <p:spPr bwMode="auto">
          <a:xfrm>
            <a:off x="4655843" y="5498272"/>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再委託、共同実施</a:t>
            </a:r>
            <a:endParaRPr kumimoji="0" lang="ja-JP" altLang="ja-JP" sz="1050" dirty="0">
              <a:latin typeface="+mn-ea"/>
            </a:endParaRPr>
          </a:p>
        </p:txBody>
      </p:sp>
      <p:sp>
        <p:nvSpPr>
          <p:cNvPr id="40" name="正方形/長方形 39">
            <a:extLst>
              <a:ext uri="{FF2B5EF4-FFF2-40B4-BE49-F238E27FC236}">
                <a16:creationId xmlns:a16="http://schemas.microsoft.com/office/drawing/2014/main" id="{B783938B-C033-665A-04BA-CD95CFFBC7DF}"/>
              </a:ext>
            </a:extLst>
          </p:cNvPr>
          <p:cNvSpPr/>
          <p:nvPr/>
        </p:nvSpPr>
        <p:spPr>
          <a:xfrm>
            <a:off x="3100403"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463970" y="1123246"/>
            <a:ext cx="872442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0794" y="814235"/>
            <a:ext cx="802101" cy="300082"/>
          </a:xfrm>
          <a:prstGeom prst="rect">
            <a:avLst/>
          </a:prstGeom>
          <a:noFill/>
        </p:spPr>
        <p:txBody>
          <a:bodyPr wrap="square" rtlCol="0">
            <a:spAutoFit/>
          </a:bodyPr>
          <a:lstStyle/>
          <a:p>
            <a:r>
              <a:rPr lang="en-US" altLang="ja-JP" sz="1350" dirty="0">
                <a:solidFill>
                  <a:prstClr val="black"/>
                </a:solidFill>
              </a:rPr>
              <a:t>2026/4</a:t>
            </a:r>
          </a:p>
        </p:txBody>
      </p:sp>
      <p:sp>
        <p:nvSpPr>
          <p:cNvPr id="45" name="右矢印 44"/>
          <p:cNvSpPr/>
          <p:nvPr/>
        </p:nvSpPr>
        <p:spPr>
          <a:xfrm>
            <a:off x="2270833" y="2085584"/>
            <a:ext cx="1778436" cy="5164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7" name="右矢印 46"/>
          <p:cNvSpPr/>
          <p:nvPr/>
        </p:nvSpPr>
        <p:spPr>
          <a:xfrm>
            <a:off x="2731037" y="3218229"/>
            <a:ext cx="1105741" cy="5164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9" name="右矢印 48"/>
          <p:cNvSpPr/>
          <p:nvPr/>
        </p:nvSpPr>
        <p:spPr>
          <a:xfrm>
            <a:off x="2587020" y="4341557"/>
            <a:ext cx="2182106" cy="492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1" name="テキスト ボックス 20"/>
          <p:cNvSpPr txBox="1"/>
          <p:nvPr/>
        </p:nvSpPr>
        <p:spPr>
          <a:xfrm>
            <a:off x="4143042" y="2176362"/>
            <a:ext cx="2200387" cy="338554"/>
          </a:xfrm>
          <a:prstGeom prst="rect">
            <a:avLst/>
          </a:prstGeom>
          <a:noFill/>
        </p:spPr>
        <p:txBody>
          <a:bodyPr wrap="square" rtlCol="0" anchor="ctr">
            <a:spAutoFit/>
          </a:bodyPr>
          <a:lstStyle/>
          <a:p>
            <a:r>
              <a:rPr lang="ja-JP" altLang="en-US" sz="1600" b="1" dirty="0"/>
              <a:t>目標：～～～～を達成</a:t>
            </a:r>
          </a:p>
        </p:txBody>
      </p:sp>
      <p:sp>
        <p:nvSpPr>
          <p:cNvPr id="22" name="テキスト ボックス 21"/>
          <p:cNvSpPr txBox="1"/>
          <p:nvPr/>
        </p:nvSpPr>
        <p:spPr>
          <a:xfrm>
            <a:off x="4143042" y="3331104"/>
            <a:ext cx="2200387" cy="338554"/>
          </a:xfrm>
          <a:prstGeom prst="rect">
            <a:avLst/>
          </a:prstGeom>
          <a:noFill/>
        </p:spPr>
        <p:txBody>
          <a:bodyPr wrap="square" rtlCol="0">
            <a:spAutoFit/>
          </a:bodyPr>
          <a:lstStyle/>
          <a:p>
            <a:r>
              <a:rPr lang="ja-JP" altLang="en-US" sz="1600" b="1" dirty="0"/>
              <a:t>目標：～～～～を達成</a:t>
            </a:r>
          </a:p>
        </p:txBody>
      </p:sp>
      <p:sp>
        <p:nvSpPr>
          <p:cNvPr id="23" name="テキスト ボックス 22"/>
          <p:cNvSpPr txBox="1"/>
          <p:nvPr/>
        </p:nvSpPr>
        <p:spPr>
          <a:xfrm>
            <a:off x="4863122" y="4437112"/>
            <a:ext cx="2200387" cy="338554"/>
          </a:xfrm>
          <a:prstGeom prst="rect">
            <a:avLst/>
          </a:prstGeom>
          <a:noFill/>
        </p:spPr>
        <p:txBody>
          <a:bodyPr wrap="square" rtlCol="0">
            <a:spAutoFit/>
          </a:bodyPr>
          <a:lstStyle/>
          <a:p>
            <a:r>
              <a:rPr lang="ja-JP" altLang="en-US" sz="1600" b="1" dirty="0"/>
              <a:t>目標：～～～～を達成</a:t>
            </a:r>
          </a:p>
        </p:txBody>
      </p:sp>
      <p:sp>
        <p:nvSpPr>
          <p:cNvPr id="54" name="右矢印 53"/>
          <p:cNvSpPr/>
          <p:nvPr/>
        </p:nvSpPr>
        <p:spPr>
          <a:xfrm>
            <a:off x="4279858" y="5431419"/>
            <a:ext cx="2377716" cy="492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7" name="テキスト ボックス 26"/>
          <p:cNvSpPr txBox="1"/>
          <p:nvPr/>
        </p:nvSpPr>
        <p:spPr>
          <a:xfrm>
            <a:off x="6318724" y="207570"/>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sp>
        <p:nvSpPr>
          <p:cNvPr id="43" name="テキスト ボックス 42"/>
          <p:cNvSpPr txBox="1"/>
          <p:nvPr/>
        </p:nvSpPr>
        <p:spPr>
          <a:xfrm>
            <a:off x="4070447" y="814235"/>
            <a:ext cx="803275" cy="300082"/>
          </a:xfrm>
          <a:prstGeom prst="rect">
            <a:avLst/>
          </a:prstGeom>
          <a:noFill/>
        </p:spPr>
        <p:txBody>
          <a:bodyPr wrap="square" rtlCol="0">
            <a:spAutoFit/>
          </a:bodyPr>
          <a:lstStyle/>
          <a:p>
            <a:r>
              <a:rPr lang="en-US" altLang="ja-JP" sz="1350" dirty="0">
                <a:solidFill>
                  <a:prstClr val="black"/>
                </a:solidFill>
              </a:rPr>
              <a:t>2027/4</a:t>
            </a:r>
            <a:endParaRPr lang="ja-JP" altLang="en-US" sz="1350" dirty="0">
              <a:solidFill>
                <a:prstClr val="black"/>
              </a:solidFill>
            </a:endParaRPr>
          </a:p>
        </p:txBody>
      </p:sp>
      <p:sp>
        <p:nvSpPr>
          <p:cNvPr id="46" name="テキスト ボックス 45"/>
          <p:cNvSpPr txBox="1"/>
          <p:nvPr/>
        </p:nvSpPr>
        <p:spPr>
          <a:xfrm>
            <a:off x="6231273" y="814235"/>
            <a:ext cx="919990" cy="300082"/>
          </a:xfrm>
          <a:prstGeom prst="rect">
            <a:avLst/>
          </a:prstGeom>
          <a:noFill/>
        </p:spPr>
        <p:txBody>
          <a:bodyPr wrap="square" rtlCol="0">
            <a:spAutoFit/>
          </a:bodyPr>
          <a:lstStyle/>
          <a:p>
            <a:r>
              <a:rPr lang="en-US" altLang="ja-JP" sz="1350" dirty="0">
                <a:solidFill>
                  <a:prstClr val="black"/>
                </a:solidFill>
              </a:rPr>
              <a:t>2028/4</a:t>
            </a:r>
            <a:endParaRPr lang="ja-JP" altLang="en-US" sz="1350" dirty="0">
              <a:solidFill>
                <a:prstClr val="black"/>
              </a:solidFill>
            </a:endParaRPr>
          </a:p>
        </p:txBody>
      </p:sp>
      <p:sp>
        <p:nvSpPr>
          <p:cNvPr id="51" name="テキスト ボックス 50"/>
          <p:cNvSpPr txBox="1"/>
          <p:nvPr/>
        </p:nvSpPr>
        <p:spPr>
          <a:xfrm>
            <a:off x="2470311" y="1244660"/>
            <a:ext cx="952651" cy="253916"/>
          </a:xfrm>
          <a:prstGeom prst="rect">
            <a:avLst/>
          </a:prstGeom>
          <a:noFill/>
        </p:spPr>
        <p:txBody>
          <a:bodyPr wrap="square" rtlCol="0">
            <a:spAutoFit/>
          </a:bodyPr>
          <a:lstStyle/>
          <a:p>
            <a:r>
              <a:rPr lang="ja-JP" altLang="en-US" sz="1050" dirty="0">
                <a:solidFill>
                  <a:srgbClr val="0000FF"/>
                </a:solidFill>
              </a:rPr>
              <a:t>◆開始</a:t>
            </a:r>
          </a:p>
        </p:txBody>
      </p:sp>
      <p:sp>
        <p:nvSpPr>
          <p:cNvPr id="52" name="テキスト ボックス 51"/>
          <p:cNvSpPr txBox="1"/>
          <p:nvPr/>
        </p:nvSpPr>
        <p:spPr>
          <a:xfrm>
            <a:off x="4937633" y="1244660"/>
            <a:ext cx="933601" cy="600164"/>
          </a:xfrm>
          <a:prstGeom prst="rect">
            <a:avLst/>
          </a:prstGeom>
          <a:noFill/>
        </p:spPr>
        <p:txBody>
          <a:bodyPr wrap="square" rtlCol="0">
            <a:spAutoFit/>
          </a:bodyPr>
          <a:lstStyle/>
          <a:p>
            <a:pPr algn="ctr"/>
            <a:r>
              <a:rPr lang="ja-JP" altLang="en-US" sz="1100" dirty="0">
                <a:solidFill>
                  <a:srgbClr val="0000FF"/>
                </a:solidFill>
              </a:rPr>
              <a:t>◆ステージ</a:t>
            </a:r>
            <a:endParaRPr lang="en-US" altLang="ja-JP" sz="1100" dirty="0">
              <a:solidFill>
                <a:srgbClr val="0000FF"/>
              </a:solidFill>
            </a:endParaRPr>
          </a:p>
          <a:p>
            <a:pPr algn="ctr"/>
            <a:r>
              <a:rPr lang="ja-JP" altLang="en-US" sz="1100" dirty="0">
                <a:solidFill>
                  <a:srgbClr val="0000FF"/>
                </a:solidFill>
              </a:rPr>
              <a:t>ゲート審査</a:t>
            </a:r>
            <a:endParaRPr lang="en-US" altLang="ja-JP" sz="1100" dirty="0">
              <a:solidFill>
                <a:srgbClr val="0000FF"/>
              </a:solidFill>
            </a:endParaRPr>
          </a:p>
          <a:p>
            <a:pPr algn="ctr"/>
            <a:r>
              <a:rPr lang="ja-JP" altLang="en-US" sz="1100" dirty="0">
                <a:solidFill>
                  <a:srgbClr val="0000FF"/>
                </a:solidFill>
              </a:rPr>
              <a:t>（</a:t>
            </a:r>
            <a:r>
              <a:rPr lang="en-US" altLang="ja-JP" sz="1100" dirty="0">
                <a:solidFill>
                  <a:srgbClr val="0000FF"/>
                </a:solidFill>
              </a:rPr>
              <a:t>1.5</a:t>
            </a:r>
            <a:r>
              <a:rPr lang="ja-JP" altLang="en-US" sz="1100" dirty="0">
                <a:solidFill>
                  <a:srgbClr val="0000FF"/>
                </a:solidFill>
              </a:rPr>
              <a:t>年後）</a:t>
            </a:r>
          </a:p>
        </p:txBody>
      </p:sp>
      <p:sp>
        <p:nvSpPr>
          <p:cNvPr id="53" name="テキスト ボックス 52"/>
          <p:cNvSpPr txBox="1"/>
          <p:nvPr/>
        </p:nvSpPr>
        <p:spPr>
          <a:xfrm>
            <a:off x="8071129" y="1244660"/>
            <a:ext cx="968457" cy="261610"/>
          </a:xfrm>
          <a:prstGeom prst="rect">
            <a:avLst/>
          </a:prstGeom>
          <a:noFill/>
        </p:spPr>
        <p:txBody>
          <a:bodyPr wrap="square" rtlCol="0">
            <a:spAutoFit/>
          </a:bodyPr>
          <a:lstStyle/>
          <a:p>
            <a:r>
              <a:rPr lang="ja-JP" altLang="en-US" sz="1100" dirty="0">
                <a:solidFill>
                  <a:srgbClr val="0000FF"/>
                </a:solidFill>
              </a:rPr>
              <a:t>◆事業終了</a:t>
            </a:r>
          </a:p>
        </p:txBody>
      </p:sp>
      <p:sp>
        <p:nvSpPr>
          <p:cNvPr id="57"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5</a:t>
            </a:r>
          </a:p>
        </p:txBody>
      </p:sp>
      <p:sp>
        <p:nvSpPr>
          <p:cNvPr id="40" name="タイトル 1"/>
          <p:cNvSpPr txBox="1">
            <a:spLocks/>
          </p:cNvSpPr>
          <p:nvPr/>
        </p:nvSpPr>
        <p:spPr>
          <a:xfrm>
            <a:off x="335360"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9" name="直線コネクタ 8"/>
          <p:cNvCxnSpPr/>
          <p:nvPr/>
        </p:nvCxnSpPr>
        <p:spPr>
          <a:xfrm>
            <a:off x="1910793" y="744420"/>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231273" y="751326"/>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4071033" y="767044"/>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D44669FA-6D45-F546-1BFC-8D35C2F799FF}"/>
              </a:ext>
            </a:extLst>
          </p:cNvPr>
          <p:cNvCxnSpPr/>
          <p:nvPr/>
        </p:nvCxnSpPr>
        <p:spPr>
          <a:xfrm>
            <a:off x="8391513" y="751326"/>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2B536F96-2F33-1EC6-B1A9-E3FC1A48DDA9}"/>
              </a:ext>
            </a:extLst>
          </p:cNvPr>
          <p:cNvSpPr txBox="1"/>
          <p:nvPr/>
        </p:nvSpPr>
        <p:spPr>
          <a:xfrm>
            <a:off x="6713594" y="5541587"/>
            <a:ext cx="2200387" cy="338554"/>
          </a:xfrm>
          <a:prstGeom prst="rect">
            <a:avLst/>
          </a:prstGeom>
          <a:noFill/>
        </p:spPr>
        <p:txBody>
          <a:bodyPr wrap="square" rtlCol="0">
            <a:spAutoFit/>
          </a:bodyPr>
          <a:lstStyle/>
          <a:p>
            <a:r>
              <a:rPr lang="ja-JP" altLang="en-US" sz="1600" b="1" dirty="0"/>
              <a:t>目標：～～～～を達成</a:t>
            </a:r>
          </a:p>
        </p:txBody>
      </p:sp>
      <p:sp>
        <p:nvSpPr>
          <p:cNvPr id="2" name="テキスト ボックス 1">
            <a:extLst>
              <a:ext uri="{FF2B5EF4-FFF2-40B4-BE49-F238E27FC236}">
                <a16:creationId xmlns:a16="http://schemas.microsoft.com/office/drawing/2014/main" id="{D166EE42-316F-34F6-2236-2B85A8538FAA}"/>
              </a:ext>
            </a:extLst>
          </p:cNvPr>
          <p:cNvSpPr txBox="1"/>
          <p:nvPr/>
        </p:nvSpPr>
        <p:spPr>
          <a:xfrm>
            <a:off x="451019" y="2033504"/>
            <a:ext cx="1459774" cy="584775"/>
          </a:xfrm>
          <a:prstGeom prst="rect">
            <a:avLst/>
          </a:prstGeom>
          <a:noFill/>
        </p:spPr>
        <p:txBody>
          <a:bodyPr wrap="square" rtlCol="0" anchor="ctr">
            <a:spAutoFit/>
          </a:bodyPr>
          <a:lstStyle/>
          <a:p>
            <a:r>
              <a:rPr lang="ja-JP" altLang="en-US" dirty="0"/>
              <a:t>開発項目１</a:t>
            </a:r>
            <a:endParaRPr lang="en-US" altLang="ja-JP" dirty="0"/>
          </a:p>
          <a:p>
            <a:r>
              <a:rPr lang="ja-JP" altLang="en-US" sz="1400" dirty="0"/>
              <a:t>（株式会社●●）</a:t>
            </a:r>
          </a:p>
        </p:txBody>
      </p:sp>
      <p:sp>
        <p:nvSpPr>
          <p:cNvPr id="5" name="テキスト ボックス 4">
            <a:extLst>
              <a:ext uri="{FF2B5EF4-FFF2-40B4-BE49-F238E27FC236}">
                <a16:creationId xmlns:a16="http://schemas.microsoft.com/office/drawing/2014/main" id="{541E3B1B-02A6-00B9-CE36-0A72CD6FED42}"/>
              </a:ext>
            </a:extLst>
          </p:cNvPr>
          <p:cNvSpPr txBox="1"/>
          <p:nvPr/>
        </p:nvSpPr>
        <p:spPr>
          <a:xfrm>
            <a:off x="451019" y="3285936"/>
            <a:ext cx="1459774" cy="584775"/>
          </a:xfrm>
          <a:prstGeom prst="rect">
            <a:avLst/>
          </a:prstGeom>
          <a:noFill/>
        </p:spPr>
        <p:txBody>
          <a:bodyPr wrap="square" rtlCol="0">
            <a:spAutoFit/>
          </a:bodyPr>
          <a:lstStyle/>
          <a:p>
            <a:r>
              <a:rPr lang="ja-JP" altLang="en-US" dirty="0"/>
              <a:t>開発項目２</a:t>
            </a:r>
            <a:endParaRPr lang="en-US" altLang="ja-JP" dirty="0"/>
          </a:p>
          <a:p>
            <a:r>
              <a:rPr lang="ja-JP" altLang="en-US" sz="1400" dirty="0"/>
              <a:t>（株式会社●●）</a:t>
            </a:r>
          </a:p>
        </p:txBody>
      </p:sp>
      <p:sp>
        <p:nvSpPr>
          <p:cNvPr id="8" name="テキスト ボックス 7">
            <a:extLst>
              <a:ext uri="{FF2B5EF4-FFF2-40B4-BE49-F238E27FC236}">
                <a16:creationId xmlns:a16="http://schemas.microsoft.com/office/drawing/2014/main" id="{701C804C-67F5-608D-838B-96924B8635AC}"/>
              </a:ext>
            </a:extLst>
          </p:cNvPr>
          <p:cNvSpPr txBox="1"/>
          <p:nvPr/>
        </p:nvSpPr>
        <p:spPr>
          <a:xfrm>
            <a:off x="451019" y="4415330"/>
            <a:ext cx="1459774" cy="584775"/>
          </a:xfrm>
          <a:prstGeom prst="rect">
            <a:avLst/>
          </a:prstGeom>
          <a:noFill/>
        </p:spPr>
        <p:txBody>
          <a:bodyPr wrap="square" rtlCol="0">
            <a:spAutoFit/>
          </a:bodyPr>
          <a:lstStyle/>
          <a:p>
            <a:r>
              <a:rPr lang="ja-JP" altLang="en-US" dirty="0"/>
              <a:t>開発項目３</a:t>
            </a:r>
            <a:endParaRPr lang="en-US" altLang="ja-JP" dirty="0"/>
          </a:p>
          <a:p>
            <a:r>
              <a:rPr lang="ja-JP" altLang="en-US" sz="1400" dirty="0"/>
              <a:t>（株式会社●●）</a:t>
            </a:r>
          </a:p>
        </p:txBody>
      </p:sp>
      <p:sp>
        <p:nvSpPr>
          <p:cNvPr id="10" name="テキスト ボックス 9">
            <a:extLst>
              <a:ext uri="{FF2B5EF4-FFF2-40B4-BE49-F238E27FC236}">
                <a16:creationId xmlns:a16="http://schemas.microsoft.com/office/drawing/2014/main" id="{3ED14785-3B7B-1CF9-08B4-CFE21A6E041E}"/>
              </a:ext>
            </a:extLst>
          </p:cNvPr>
          <p:cNvSpPr txBox="1"/>
          <p:nvPr/>
        </p:nvSpPr>
        <p:spPr>
          <a:xfrm>
            <a:off x="451019" y="5513709"/>
            <a:ext cx="1459774" cy="584775"/>
          </a:xfrm>
          <a:prstGeom prst="rect">
            <a:avLst/>
          </a:prstGeom>
          <a:noFill/>
        </p:spPr>
        <p:txBody>
          <a:bodyPr wrap="square" rtlCol="0">
            <a:spAutoFit/>
          </a:bodyPr>
          <a:lstStyle/>
          <a:p>
            <a:r>
              <a:rPr lang="ja-JP" altLang="en-US" dirty="0"/>
              <a:t>開発項目４</a:t>
            </a:r>
            <a:endParaRPr lang="en-US" altLang="ja-JP" dirty="0"/>
          </a:p>
          <a:p>
            <a:r>
              <a:rPr lang="ja-JP" altLang="en-US" sz="1400" dirty="0"/>
              <a:t>（株式会社●●）</a:t>
            </a:r>
          </a:p>
        </p:txBody>
      </p:sp>
    </p:spTree>
    <p:extLst>
      <p:ext uri="{BB962C8B-B14F-4D97-AF65-F5344CB8AC3E}">
        <p14:creationId xmlns:p14="http://schemas.microsoft.com/office/powerpoint/2010/main" val="1709194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 2"/>
          <p:cNvSpPr txBox="1">
            <a:spLocks noGrp="1"/>
          </p:cNvSpPr>
          <p:nvPr/>
        </p:nvSpPr>
        <p:spPr bwMode="auto">
          <a:xfrm>
            <a:off x="11323240"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6</a:t>
            </a:fld>
            <a:endParaRPr lang="en-US" altLang="ja-JP" dirty="0">
              <a:latin typeface="+mn-ea"/>
              <a:cs typeface="メイリオ" pitchFamily="50" charset="-128"/>
            </a:endParaRPr>
          </a:p>
        </p:txBody>
      </p:sp>
      <p:sp>
        <p:nvSpPr>
          <p:cNvPr id="8" name="正方形/長方形 7"/>
          <p:cNvSpPr/>
          <p:nvPr/>
        </p:nvSpPr>
        <p:spPr>
          <a:xfrm>
            <a:off x="335359" y="959497"/>
            <a:ext cx="11444653"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411987"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375353" y="105273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・「提案書＞事業化計画書＞１．研究開発を行う製品・サービス等の概要」より要約して簡潔に記載ください。</a:t>
            </a:r>
            <a:endParaRPr lang="en-US" altLang="ja-JP" sz="1200" i="1" dirty="0">
              <a:solidFill>
                <a:schemeClr val="bg1"/>
              </a:solidFill>
              <a:latin typeface="+mn-ea"/>
            </a:endParaRPr>
          </a:p>
        </p:txBody>
      </p:sp>
      <p:sp>
        <p:nvSpPr>
          <p:cNvPr id="13" name="テキスト ボックス 12"/>
          <p:cNvSpPr txBox="1"/>
          <p:nvPr/>
        </p:nvSpPr>
        <p:spPr>
          <a:xfrm>
            <a:off x="4398025" y="3015045"/>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 「提案書＞事業化計画書＞２．研究開発への取組」より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schemeClr val="bg1"/>
              </a:solidFill>
              <a:latin typeface="+mn-ea"/>
            </a:endParaRPr>
          </a:p>
        </p:txBody>
      </p:sp>
      <p:sp>
        <p:nvSpPr>
          <p:cNvPr id="14" name="正方形/長方形 252"/>
          <p:cNvSpPr>
            <a:spLocks noChangeArrowheads="1"/>
          </p:cNvSpPr>
          <p:nvPr/>
        </p:nvSpPr>
        <p:spPr bwMode="auto">
          <a:xfrm>
            <a:off x="551162" y="1556793"/>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551162" y="4115124"/>
            <a:ext cx="8318318" cy="184665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0000FF"/>
                </a:solidFill>
                <a:latin typeface="+mn-ea"/>
              </a:rPr>
              <a:t>※</a:t>
            </a:r>
            <a:r>
              <a:rPr lang="ja-JP" altLang="en-US" sz="1200" dirty="0">
                <a:solidFill>
                  <a:srgbClr val="0000FF"/>
                </a:solidFill>
                <a:latin typeface="+mn-ea"/>
              </a:rPr>
              <a:t>記載することが期待される内容の詳細は様式第</a:t>
            </a:r>
            <a:r>
              <a:rPr lang="en-US" altLang="ja-JP" sz="1200" dirty="0">
                <a:solidFill>
                  <a:srgbClr val="0000FF"/>
                </a:solidFill>
                <a:latin typeface="+mn-ea"/>
              </a:rPr>
              <a:t>1</a:t>
            </a:r>
            <a:r>
              <a:rPr lang="ja-JP" altLang="en-US" sz="1200" dirty="0">
                <a:solidFill>
                  <a:srgbClr val="0000FF"/>
                </a:solidFill>
                <a:latin typeface="+mn-ea"/>
              </a:rPr>
              <a:t>の添付資料２（事業化計画書）をご参照ください。</a:t>
            </a:r>
            <a:endParaRPr lang="en-US" altLang="ja-JP" sz="1200" dirty="0">
              <a:solidFill>
                <a:srgbClr val="0000FF"/>
              </a:solidFill>
              <a:latin typeface="+mn-ea"/>
            </a:endParaRPr>
          </a:p>
        </p:txBody>
      </p:sp>
      <p:sp>
        <p:nvSpPr>
          <p:cNvPr id="5" name="タイトル 1">
            <a:extLst>
              <a:ext uri="{FF2B5EF4-FFF2-40B4-BE49-F238E27FC236}">
                <a16:creationId xmlns:a16="http://schemas.microsoft.com/office/drawing/2014/main" id="{72881790-7B7D-E9D8-3A79-3221A864C62A}"/>
              </a:ext>
            </a:extLst>
          </p:cNvPr>
          <p:cNvSpPr txBox="1">
            <a:spLocks/>
          </p:cNvSpPr>
          <p:nvPr/>
        </p:nvSpPr>
        <p:spPr>
          <a:xfrm>
            <a:off x="372536" y="116632"/>
            <a:ext cx="417646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５．事業化計画の概要①</a:t>
            </a:r>
          </a:p>
        </p:txBody>
      </p:sp>
      <p:sp>
        <p:nvSpPr>
          <p:cNvPr id="2" name="テキスト ボックス 1">
            <a:extLst>
              <a:ext uri="{FF2B5EF4-FFF2-40B4-BE49-F238E27FC236}">
                <a16:creationId xmlns:a16="http://schemas.microsoft.com/office/drawing/2014/main" id="{D05C92C5-D75C-1D59-2D8D-BECED4F3E9F8}"/>
              </a:ext>
            </a:extLst>
          </p:cNvPr>
          <p:cNvSpPr txBox="1"/>
          <p:nvPr/>
        </p:nvSpPr>
        <p:spPr>
          <a:xfrm>
            <a:off x="4549230" y="494040"/>
            <a:ext cx="2808312" cy="338554"/>
          </a:xfrm>
          <a:prstGeom prst="rect">
            <a:avLst/>
          </a:prstGeom>
          <a:noFill/>
        </p:spPr>
        <p:txBody>
          <a:bodyPr wrap="square" rtlCol="0">
            <a:spAutoFit/>
          </a:bodyPr>
          <a:lstStyle/>
          <a:p>
            <a:r>
              <a:rPr lang="en-US" altLang="ja-JP" sz="1600" dirty="0">
                <a:solidFill>
                  <a:srgbClr val="3333CC"/>
                </a:solidFill>
                <a:latin typeface="+mn-ea"/>
              </a:rPr>
              <a:t>(</a:t>
            </a:r>
            <a:r>
              <a:rPr lang="ja-JP" altLang="en-US" sz="1600" dirty="0">
                <a:solidFill>
                  <a:srgbClr val="3333CC"/>
                </a:solidFill>
                <a:latin typeface="+mn-ea"/>
              </a:rPr>
              <a:t>株式会社〇〇）</a:t>
            </a:r>
            <a:endParaRPr lang="ja-JP" alt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６．事業化計画の概要②</a:t>
            </a:r>
          </a:p>
        </p:txBody>
      </p:sp>
      <p:sp>
        <p:nvSpPr>
          <p:cNvPr id="35" name="スライド番号プレースホルダ 2"/>
          <p:cNvSpPr txBox="1">
            <a:spLocks noGrp="1"/>
          </p:cNvSpPr>
          <p:nvPr/>
        </p:nvSpPr>
        <p:spPr bwMode="auto">
          <a:xfrm>
            <a:off x="11323240"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7</a:t>
            </a:fld>
            <a:endParaRPr lang="en-US" altLang="ja-JP" dirty="0">
              <a:latin typeface="+mn-ea"/>
              <a:cs typeface="メイリオ" pitchFamily="50" charset="-128"/>
            </a:endParaRPr>
          </a:p>
        </p:txBody>
      </p:sp>
      <p:sp>
        <p:nvSpPr>
          <p:cNvPr id="5" name="正方形/長方形 4"/>
          <p:cNvSpPr/>
          <p:nvPr/>
        </p:nvSpPr>
        <p:spPr>
          <a:xfrm>
            <a:off x="298184" y="959497"/>
            <a:ext cx="11583016"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310800" y="1196753"/>
            <a:ext cx="8318318" cy="180049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テキスト ボックス 2">
            <a:extLst>
              <a:ext uri="{FF2B5EF4-FFF2-40B4-BE49-F238E27FC236}">
                <a16:creationId xmlns:a16="http://schemas.microsoft.com/office/drawing/2014/main" id="{CE8A0226-47B6-FD47-D329-7D5924A189FE}"/>
              </a:ext>
            </a:extLst>
          </p:cNvPr>
          <p:cNvSpPr txBox="1"/>
          <p:nvPr/>
        </p:nvSpPr>
        <p:spPr>
          <a:xfrm>
            <a:off x="4512054" y="494040"/>
            <a:ext cx="2808312" cy="338554"/>
          </a:xfrm>
          <a:prstGeom prst="rect">
            <a:avLst/>
          </a:prstGeom>
          <a:noFill/>
        </p:spPr>
        <p:txBody>
          <a:bodyPr wrap="square" rtlCol="0">
            <a:spAutoFit/>
          </a:bodyPr>
          <a:lstStyle/>
          <a:p>
            <a:r>
              <a:rPr lang="en-US" altLang="ja-JP" sz="1600" dirty="0">
                <a:solidFill>
                  <a:srgbClr val="3333CC"/>
                </a:solidFill>
                <a:latin typeface="+mn-ea"/>
              </a:rPr>
              <a:t>(</a:t>
            </a:r>
            <a:r>
              <a:rPr lang="ja-JP" altLang="en-US" sz="1600" dirty="0">
                <a:solidFill>
                  <a:srgbClr val="3333CC"/>
                </a:solidFill>
                <a:latin typeface="+mn-ea"/>
              </a:rPr>
              <a:t>株式会社〇〇）</a:t>
            </a:r>
            <a:endParaRPr lang="ja-JP" altLang="en-US" sz="1600" dirty="0"/>
          </a:p>
        </p:txBody>
      </p:sp>
      <p:sp>
        <p:nvSpPr>
          <p:cNvPr id="7" name="テキスト ボックス 6"/>
          <p:cNvSpPr txBox="1"/>
          <p:nvPr/>
        </p:nvSpPr>
        <p:spPr>
          <a:xfrm>
            <a:off x="5447928" y="188641"/>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本紙「</a:t>
            </a:r>
            <a:r>
              <a:rPr lang="en-US" altLang="ja-JP" dirty="0">
                <a:solidFill>
                  <a:prstClr val="white"/>
                </a:solidFill>
                <a:latin typeface="+mn-ea"/>
              </a:rPr>
              <a:t>3.</a:t>
            </a:r>
            <a:r>
              <a:rPr lang="ja-JP" altLang="en-US" dirty="0">
                <a:solidFill>
                  <a:prstClr val="white"/>
                </a:solidFill>
                <a:latin typeface="+mn-ea"/>
              </a:rPr>
              <a:t>研究開発の体制」と同様な枠と線で体制を記載ください。</a:t>
            </a:r>
            <a:endParaRPr lang="en-US" altLang="ja-JP" strike="sngStrike" dirty="0">
              <a:solidFill>
                <a:srgbClr val="FF0000"/>
              </a:solidFill>
              <a:latin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432183" y="817179"/>
            <a:ext cx="3096344" cy="369332"/>
          </a:xfrm>
          <a:prstGeom prst="rect">
            <a:avLst/>
          </a:prstGeom>
          <a:noFill/>
        </p:spPr>
        <p:txBody>
          <a:bodyPr wrap="square" rtlCol="0">
            <a:spAutoFit/>
          </a:bodyPr>
          <a:lstStyle/>
          <a:p>
            <a:r>
              <a:rPr lang="ja-JP" altLang="en-US" dirty="0"/>
              <a:t>予算総額：　〇</a:t>
            </a:r>
            <a:r>
              <a:rPr lang="en-US" altLang="ja-JP" dirty="0"/>
              <a:t>,</a:t>
            </a:r>
            <a:r>
              <a:rPr lang="ja-JP" altLang="en-US" dirty="0"/>
              <a:t>〇〇〇百万円</a:t>
            </a:r>
          </a:p>
        </p:txBody>
      </p:sp>
      <p:sp>
        <p:nvSpPr>
          <p:cNvPr id="7" name="テキスト ボックス 6"/>
          <p:cNvSpPr txBox="1"/>
          <p:nvPr/>
        </p:nvSpPr>
        <p:spPr>
          <a:xfrm>
            <a:off x="7571655" y="993236"/>
            <a:ext cx="1800200" cy="369332"/>
          </a:xfrm>
          <a:prstGeom prst="rect">
            <a:avLst/>
          </a:prstGeom>
          <a:noFill/>
        </p:spPr>
        <p:txBody>
          <a:bodyPr wrap="square" rtlCol="0">
            <a:spAutoFit/>
          </a:bodyPr>
          <a:lstStyle/>
          <a:p>
            <a:r>
              <a:rPr lang="ja-JP" altLang="en-US" dirty="0"/>
              <a:t>（単位）百万円</a:t>
            </a:r>
          </a:p>
        </p:txBody>
      </p:sp>
      <p:sp>
        <p:nvSpPr>
          <p:cNvPr id="8" name="テキスト ボックス 7"/>
          <p:cNvSpPr txBox="1"/>
          <p:nvPr/>
        </p:nvSpPr>
        <p:spPr>
          <a:xfrm>
            <a:off x="6095999" y="116633"/>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8</a:t>
            </a:r>
          </a:p>
        </p:txBody>
      </p:sp>
      <p:sp>
        <p:nvSpPr>
          <p:cNvPr id="10" name="タイトル 1"/>
          <p:cNvSpPr txBox="1">
            <a:spLocks/>
          </p:cNvSpPr>
          <p:nvPr/>
        </p:nvSpPr>
        <p:spPr>
          <a:xfrm>
            <a:off x="335360"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７．予算額と内訳（全期間総括表）　</a:t>
            </a:r>
          </a:p>
        </p:txBody>
      </p:sp>
      <p:graphicFrame>
        <p:nvGraphicFramePr>
          <p:cNvPr id="3" name="表 2">
            <a:extLst>
              <a:ext uri="{FF2B5EF4-FFF2-40B4-BE49-F238E27FC236}">
                <a16:creationId xmlns:a16="http://schemas.microsoft.com/office/drawing/2014/main" id="{A4CD0081-EE5D-8DBB-8BD2-D747AD08AA68}"/>
              </a:ext>
            </a:extLst>
          </p:cNvPr>
          <p:cNvGraphicFramePr>
            <a:graphicFrameLocks noGrp="1"/>
          </p:cNvGraphicFramePr>
          <p:nvPr>
            <p:extLst>
              <p:ext uri="{D42A27DB-BD31-4B8C-83A1-F6EECF244321}">
                <p14:modId xmlns:p14="http://schemas.microsoft.com/office/powerpoint/2010/main" val="3285985079"/>
              </p:ext>
            </p:extLst>
          </p:nvPr>
        </p:nvGraphicFramePr>
        <p:xfrm>
          <a:off x="443372" y="1464238"/>
          <a:ext cx="8460941" cy="4099443"/>
        </p:xfrm>
        <a:graphic>
          <a:graphicData uri="http://schemas.openxmlformats.org/drawingml/2006/table">
            <a:tbl>
              <a:tblPr firstRow="1" bandRow="1">
                <a:tableStyleId>{5C22544A-7EE6-4342-B048-85BDC9FD1C3A}</a:tableStyleId>
              </a:tblPr>
              <a:tblGrid>
                <a:gridCol w="2356209">
                  <a:extLst>
                    <a:ext uri="{9D8B030D-6E8A-4147-A177-3AD203B41FA5}">
                      <a16:colId xmlns:a16="http://schemas.microsoft.com/office/drawing/2014/main" val="20000"/>
                    </a:ext>
                  </a:extLst>
                </a:gridCol>
                <a:gridCol w="1606508">
                  <a:extLst>
                    <a:ext uri="{9D8B030D-6E8A-4147-A177-3AD203B41FA5}">
                      <a16:colId xmlns:a16="http://schemas.microsoft.com/office/drawing/2014/main" val="20003"/>
                    </a:ext>
                  </a:extLst>
                </a:gridCol>
                <a:gridCol w="1499408">
                  <a:extLst>
                    <a:ext uri="{9D8B030D-6E8A-4147-A177-3AD203B41FA5}">
                      <a16:colId xmlns:a16="http://schemas.microsoft.com/office/drawing/2014/main" val="932572701"/>
                    </a:ext>
                  </a:extLst>
                </a:gridCol>
                <a:gridCol w="1499408">
                  <a:extLst>
                    <a:ext uri="{9D8B030D-6E8A-4147-A177-3AD203B41FA5}">
                      <a16:colId xmlns:a16="http://schemas.microsoft.com/office/drawing/2014/main" val="20002"/>
                    </a:ext>
                  </a:extLst>
                </a:gridCol>
                <a:gridCol w="1499408">
                  <a:extLst>
                    <a:ext uri="{9D8B030D-6E8A-4147-A177-3AD203B41FA5}">
                      <a16:colId xmlns:a16="http://schemas.microsoft.com/office/drawing/2014/main" val="20006"/>
                    </a:ext>
                  </a:extLst>
                </a:gridCol>
              </a:tblGrid>
              <a:tr h="384092">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kumimoji="1" lang="ja-JP" altLang="en-US" sz="1800" dirty="0">
                          <a:solidFill>
                            <a:schemeClr val="tx1"/>
                          </a:solidFill>
                          <a:latin typeface="+mn-ea"/>
                          <a:ea typeface="+mn-ea"/>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kumimoji="1" lang="en-US" altLang="ja-JP" sz="1800" dirty="0">
                          <a:solidFill>
                            <a:schemeClr val="tx1"/>
                          </a:solidFill>
                          <a:latin typeface="+mn-ea"/>
                          <a:ea typeface="+mn-ea"/>
                        </a:rPr>
                        <a:t>2026</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kumimoji="1" lang="en-US" altLang="ja-JP" sz="1800" dirty="0">
                          <a:solidFill>
                            <a:schemeClr val="tx1"/>
                          </a:solidFill>
                          <a:latin typeface="+mn-ea"/>
                          <a:ea typeface="+mn-ea"/>
                        </a:rPr>
                        <a:t>2027</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kumimoji="1" lang="en-US" altLang="ja-JP" sz="1800" dirty="0">
                          <a:solidFill>
                            <a:schemeClr val="tx1"/>
                          </a:solidFill>
                          <a:latin typeface="+mn-ea"/>
                          <a:ea typeface="+mn-ea"/>
                        </a:rPr>
                        <a:t>2028</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678759">
                <a:tc>
                  <a:txBody>
                    <a:bodyPr/>
                    <a:lstStyle/>
                    <a:p>
                      <a:r>
                        <a:rPr kumimoji="1" lang="ja-JP" altLang="en-US" dirty="0">
                          <a:solidFill>
                            <a:schemeClr val="tx1"/>
                          </a:solidFill>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678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うち再委託：</a:t>
                      </a:r>
                      <a:endParaRPr kumimoji="1" lang="en-US" altLang="ja-JP"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〇〇〇</a:t>
                      </a:r>
                      <a:endParaRPr kumimoji="1" lang="en-US" altLang="ja-JP"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うち共同実施：</a:t>
                      </a:r>
                      <a:endParaRPr kumimoji="1" lang="en-US" altLang="ja-JP"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〇〇〇</a:t>
                      </a:r>
                      <a:endParaRPr kumimoji="1" lang="en-US" altLang="ja-JP"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2056463"/>
                  </a:ext>
                </a:extLst>
              </a:tr>
              <a:tr h="678759">
                <a:tc>
                  <a:txBody>
                    <a:bodyPr/>
                    <a:lstStyle/>
                    <a:p>
                      <a:r>
                        <a:rPr kumimoji="1" lang="ja-JP" altLang="en-US" dirty="0">
                          <a:solidFill>
                            <a:schemeClr val="tx1"/>
                          </a:solidFill>
                        </a:rPr>
                        <a:t>総額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67105279"/>
                  </a:ext>
                </a:extLst>
              </a:tr>
            </a:tbl>
          </a:graphicData>
        </a:graphic>
      </p:graphicFrame>
    </p:spTree>
    <p:extLst>
      <p:ext uri="{BB962C8B-B14F-4D97-AF65-F5344CB8AC3E}">
        <p14:creationId xmlns:p14="http://schemas.microsoft.com/office/powerpoint/2010/main" val="2486190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274638"/>
            <a:ext cx="4248472"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参考．技術のベンチマーク</a:t>
            </a:r>
          </a:p>
        </p:txBody>
      </p:sp>
      <p:sp>
        <p:nvSpPr>
          <p:cNvPr id="6" name="テキスト ボックス 5"/>
          <p:cNvSpPr txBox="1"/>
          <p:nvPr/>
        </p:nvSpPr>
        <p:spPr>
          <a:xfrm>
            <a:off x="4501853" y="262390"/>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11323240"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9</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35361"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nvGraphicFramePr>
        <p:xfrm>
          <a:off x="429916"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en-US" sz="1000" kern="100" spc="60" dirty="0">
                          <a:effectLst/>
                        </a:rPr>
                        <a:t>時期</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2026</a:t>
                      </a:r>
                      <a:r>
                        <a:rPr lang="en-US" altLang="ja-JP" sz="900" kern="100" spc="60" dirty="0">
                          <a:solidFill>
                            <a:schemeClr val="tx1"/>
                          </a:solidFill>
                          <a:effectLst/>
                        </a:rPr>
                        <a:t>/3</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en-US" altLang="ja-JP" sz="900" kern="100" spc="60" dirty="0">
                        <a:effectLst/>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2026/3</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2026/3</a:t>
                      </a:r>
                      <a:endParaRPr lang="ja-JP" alt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1981</Words>
  <PresentationFormat>ワイド画面</PresentationFormat>
  <Paragraphs>302</Paragraphs>
  <Slides>9</Slides>
  <Notes>4</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9</vt:i4>
      </vt:variant>
    </vt:vector>
  </HeadingPairs>
  <TitlesOfParts>
    <vt:vector size="14" baseType="lpstr">
      <vt:lpstr>ＭＳ Ｐゴシック</vt:lpstr>
      <vt:lpstr>TmsRmn</vt:lpstr>
      <vt:lpstr>Arial</vt:lpstr>
      <vt:lpstr>Calibri</vt:lpstr>
      <vt:lpstr>Office ​​テーマ</vt:lpstr>
      <vt:lpstr>  ○○○○○○の研究開発</vt:lpstr>
      <vt:lpstr>１．提案の概要</vt:lpstr>
      <vt:lpstr>２．研究開発の目標</vt:lpstr>
      <vt:lpstr>３．研究開発の体制</vt:lpstr>
      <vt:lpstr>PowerPoint プレゼンテーション</vt:lpstr>
      <vt:lpstr>PowerPoint プレゼンテーション</vt:lpstr>
      <vt:lpstr>６．事業化計画の概要②</vt:lpstr>
      <vt:lpstr>PowerPoint プレゼンテーション</vt:lpstr>
      <vt:lpstr>参考．技術のベンチマーク</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