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4"/>
  </p:notesMasterIdLst>
  <p:handoutMasterIdLst>
    <p:handoutMasterId r:id="rId25"/>
  </p:handoutMasterIdLst>
  <p:sldIdLst>
    <p:sldId id="258" r:id="rId2"/>
    <p:sldId id="260" r:id="rId3"/>
    <p:sldId id="261" r:id="rId4"/>
    <p:sldId id="282" r:id="rId5"/>
    <p:sldId id="280" r:id="rId6"/>
    <p:sldId id="283" r:id="rId7"/>
    <p:sldId id="266" r:id="rId8"/>
    <p:sldId id="274" r:id="rId9"/>
    <p:sldId id="275" r:id="rId10"/>
    <p:sldId id="276" r:id="rId11"/>
    <p:sldId id="277" r:id="rId12"/>
    <p:sldId id="278" r:id="rId13"/>
    <p:sldId id="269" r:id="rId14"/>
    <p:sldId id="264" r:id="rId15"/>
    <p:sldId id="265" r:id="rId16"/>
    <p:sldId id="279" r:id="rId17"/>
    <p:sldId id="267" r:id="rId18"/>
    <p:sldId id="281" r:id="rId19"/>
    <p:sldId id="268" r:id="rId20"/>
    <p:sldId id="272" r:id="rId21"/>
    <p:sldId id="270" r:id="rId22"/>
    <p:sldId id="271" r:id="rId23"/>
  </p:sldIdLst>
  <p:sldSz cx="9906000" cy="6858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0C3F2B-344F-4903-A9AF-06F80DC1E897}" v="101" dt="2026-03-24T03:22:48.45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p:scale>
          <a:sx n="90" d="100"/>
          <a:sy n="90" d="100"/>
        </p:scale>
        <p:origin x="168" y="444"/>
      </p:cViewPr>
      <p:guideLst/>
    </p:cSldViewPr>
  </p:slideViewPr>
  <p:notesTextViewPr>
    <p:cViewPr>
      <p:scale>
        <a:sx n="1" d="1"/>
        <a:sy n="1" d="1"/>
      </p:scale>
      <p:origin x="0" y="0"/>
    </p:cViewPr>
  </p:notesTextViewPr>
  <p:notesViewPr>
    <p:cSldViewPr snapToGrid="0">
      <p:cViewPr varScale="1">
        <p:scale>
          <a:sx n="82" d="100"/>
          <a:sy n="82" d="100"/>
        </p:scale>
        <p:origin x="2646"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6C50B2B8-527E-4CC4-9CC6-C8CF95BA9A34}"/>
              </a:ext>
            </a:extLst>
          </p:cNvPr>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3821D5E3-E8EC-4DB1-A56A-81E3789F1841}"/>
              </a:ext>
            </a:extLst>
          </p:cNvPr>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1F2D798D-6D2A-4B58-BBDB-9314A684AE07}" type="datetimeFigureOut">
              <a:rPr kumimoji="1" lang="ja-JP" altLang="en-US" smtClean="0"/>
              <a:t>2026/3/24</a:t>
            </a:fld>
            <a:endParaRPr kumimoji="1" lang="ja-JP" altLang="en-US"/>
          </a:p>
        </p:txBody>
      </p:sp>
      <p:sp>
        <p:nvSpPr>
          <p:cNvPr id="4" name="フッター プレースホルダー 3">
            <a:extLst>
              <a:ext uri="{FF2B5EF4-FFF2-40B4-BE49-F238E27FC236}">
                <a16:creationId xmlns:a16="http://schemas.microsoft.com/office/drawing/2014/main" id="{09A8A8AB-33BB-4042-9434-2DDF99592E72}"/>
              </a:ext>
            </a:extLst>
          </p:cNvPr>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F5223E40-B9FB-4952-B88A-4D9C3654223E}"/>
              </a:ext>
            </a:extLst>
          </p:cNvPr>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0B752ABD-1D4F-44F1-B1DA-D59CDE57BE59}" type="slidenum">
              <a:rPr kumimoji="1" lang="ja-JP" altLang="en-US" smtClean="0"/>
              <a:t>‹#›</a:t>
            </a:fld>
            <a:endParaRPr kumimoji="1" lang="ja-JP" altLang="en-US"/>
          </a:p>
        </p:txBody>
      </p:sp>
    </p:spTree>
    <p:extLst>
      <p:ext uri="{BB962C8B-B14F-4D97-AF65-F5344CB8AC3E}">
        <p14:creationId xmlns:p14="http://schemas.microsoft.com/office/powerpoint/2010/main" val="1064316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35D0A4E-8F26-4730-89B2-CE0658009740}" type="datetimeFigureOut">
              <a:rPr kumimoji="1" lang="ja-JP" altLang="en-US" smtClean="0"/>
              <a:t>2026/3/24</a:t>
            </a:fld>
            <a:endParaRPr kumimoji="1" lang="ja-JP" altLang="en-US"/>
          </a:p>
        </p:txBody>
      </p:sp>
      <p:sp>
        <p:nvSpPr>
          <p:cNvPr id="4" name="スライド イメージ プレースホルダー 3"/>
          <p:cNvSpPr>
            <a:spLocks noGrp="1" noRot="1" noChangeAspect="1"/>
          </p:cNvSpPr>
          <p:nvPr>
            <p:ph type="sldImg" idx="2"/>
          </p:nvPr>
        </p:nvSpPr>
        <p:spPr>
          <a:xfrm>
            <a:off x="963613" y="1233488"/>
            <a:ext cx="4808537"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EB0DFDCF-E5D4-4068-8A8A-9D6CAB5F1F3B}" type="slidenum">
              <a:rPr kumimoji="1" lang="ja-JP" altLang="en-US" smtClean="0"/>
              <a:t>‹#›</a:t>
            </a:fld>
            <a:endParaRPr kumimoji="1" lang="ja-JP" altLang="en-US"/>
          </a:p>
        </p:txBody>
      </p:sp>
    </p:spTree>
    <p:extLst>
      <p:ext uri="{BB962C8B-B14F-4D97-AF65-F5344CB8AC3E}">
        <p14:creationId xmlns:p14="http://schemas.microsoft.com/office/powerpoint/2010/main" val="427753834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タイトル 氏名あり">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FAAF40E-7526-4F8B-AE17-EC800C3BE74B}"/>
              </a:ext>
            </a:extLst>
          </p:cNvPr>
          <p:cNvSpPr>
            <a:spLocks noGrp="1"/>
          </p:cNvSpPr>
          <p:nvPr>
            <p:ph type="ctrTitle"/>
          </p:nvPr>
        </p:nvSpPr>
        <p:spPr>
          <a:xfrm>
            <a:off x="367436" y="1508999"/>
            <a:ext cx="8163968" cy="1655762"/>
          </a:xfrm>
        </p:spPr>
        <p:txBody>
          <a:bodyPr anchor="b">
            <a:normAutofit/>
          </a:bodyPr>
          <a:lstStyle>
            <a:lvl1pPr algn="l">
              <a:defRPr sz="3000" b="1"/>
            </a:lvl1pPr>
          </a:lstStyle>
          <a:p>
            <a:r>
              <a:rPr kumimoji="1" lang="ja-JP" altLang="en-US" dirty="0"/>
              <a:t>マスター タイトルの書式設定</a:t>
            </a:r>
          </a:p>
        </p:txBody>
      </p:sp>
      <p:sp>
        <p:nvSpPr>
          <p:cNvPr id="3" name="字幕 2">
            <a:extLst>
              <a:ext uri="{FF2B5EF4-FFF2-40B4-BE49-F238E27FC236}">
                <a16:creationId xmlns:a16="http://schemas.microsoft.com/office/drawing/2014/main" id="{3838027A-8484-4F5E-8AFA-4793D694398C}"/>
              </a:ext>
            </a:extLst>
          </p:cNvPr>
          <p:cNvSpPr>
            <a:spLocks noGrp="1"/>
          </p:cNvSpPr>
          <p:nvPr>
            <p:ph type="subTitle" idx="1" hasCustomPrompt="1"/>
          </p:nvPr>
        </p:nvSpPr>
        <p:spPr>
          <a:xfrm>
            <a:off x="474110" y="6095161"/>
            <a:ext cx="8039553" cy="436221"/>
          </a:xfrm>
        </p:spPr>
        <p:txBody>
          <a:bodyPr/>
          <a:lstStyle>
            <a:lvl1pPr marL="0" indent="0" algn="l">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dirty="0"/>
              <a:t>担当氏名の書式設定</a:t>
            </a:r>
          </a:p>
        </p:txBody>
      </p:sp>
      <p:sp>
        <p:nvSpPr>
          <p:cNvPr id="22" name="テキスト プレースホルダー 3">
            <a:extLst>
              <a:ext uri="{FF2B5EF4-FFF2-40B4-BE49-F238E27FC236}">
                <a16:creationId xmlns:a16="http://schemas.microsoft.com/office/drawing/2014/main" id="{E15C6A7A-21FF-4171-81E2-D98579EB7649}"/>
              </a:ext>
            </a:extLst>
          </p:cNvPr>
          <p:cNvSpPr>
            <a:spLocks noGrp="1"/>
          </p:cNvSpPr>
          <p:nvPr>
            <p:ph type="body" sz="half" idx="2" hasCustomPrompt="1"/>
          </p:nvPr>
        </p:nvSpPr>
        <p:spPr>
          <a:xfrm>
            <a:off x="500399" y="5841011"/>
            <a:ext cx="7993857" cy="31588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dirty="0"/>
              <a:t>肩書きの書式設定</a:t>
            </a:r>
          </a:p>
        </p:txBody>
      </p:sp>
      <p:sp>
        <p:nvSpPr>
          <p:cNvPr id="23" name="テキスト プレースホルダー 3">
            <a:extLst>
              <a:ext uri="{FF2B5EF4-FFF2-40B4-BE49-F238E27FC236}">
                <a16:creationId xmlns:a16="http://schemas.microsoft.com/office/drawing/2014/main" id="{B1AAF0D4-8877-4577-A56A-2986D59F97C4}"/>
              </a:ext>
            </a:extLst>
          </p:cNvPr>
          <p:cNvSpPr>
            <a:spLocks noGrp="1"/>
          </p:cNvSpPr>
          <p:nvPr>
            <p:ph type="body" sz="half" idx="13" hasCustomPrompt="1"/>
          </p:nvPr>
        </p:nvSpPr>
        <p:spPr>
          <a:xfrm>
            <a:off x="500399" y="5585339"/>
            <a:ext cx="7993857" cy="34865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dirty="0"/>
              <a:t>部署名の書式設定</a:t>
            </a:r>
          </a:p>
        </p:txBody>
      </p:sp>
      <p:sp>
        <p:nvSpPr>
          <p:cNvPr id="24" name="テキスト プレースホルダー 3">
            <a:extLst>
              <a:ext uri="{FF2B5EF4-FFF2-40B4-BE49-F238E27FC236}">
                <a16:creationId xmlns:a16="http://schemas.microsoft.com/office/drawing/2014/main" id="{79D91572-B6A8-403E-B991-2E29C356EA60}"/>
              </a:ext>
            </a:extLst>
          </p:cNvPr>
          <p:cNvSpPr>
            <a:spLocks noGrp="1"/>
          </p:cNvSpPr>
          <p:nvPr>
            <p:ph type="body" sz="half" idx="14" hasCustomPrompt="1"/>
          </p:nvPr>
        </p:nvSpPr>
        <p:spPr>
          <a:xfrm>
            <a:off x="397967" y="3345984"/>
            <a:ext cx="2263751" cy="366221"/>
          </a:xfrm>
        </p:spPr>
        <p:txBody>
          <a:bodyPr>
            <a:noAutofit/>
          </a:bodyPr>
          <a:lstStyle>
            <a:lvl1pPr marL="0" indent="0">
              <a:buNone/>
              <a:defRPr sz="1800" b="1" i="0" baseline="0">
                <a:latin typeface="+mn-lt"/>
                <a:ea typeface="+mn-ea"/>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dirty="0"/>
              <a:t>日時の書式設定</a:t>
            </a:r>
          </a:p>
        </p:txBody>
      </p:sp>
      <p:sp>
        <p:nvSpPr>
          <p:cNvPr id="9" name="正方形/長方形 8">
            <a:extLst>
              <a:ext uri="{FF2B5EF4-FFF2-40B4-BE49-F238E27FC236}">
                <a16:creationId xmlns:a16="http://schemas.microsoft.com/office/drawing/2014/main" id="{99616F60-FD02-4282-8C62-6235A8801BD7}"/>
              </a:ext>
            </a:extLst>
          </p:cNvPr>
          <p:cNvSpPr/>
          <p:nvPr userDrawn="1"/>
        </p:nvSpPr>
        <p:spPr>
          <a:xfrm>
            <a:off x="436964" y="5324701"/>
            <a:ext cx="37146" cy="10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dirty="0"/>
          </a:p>
        </p:txBody>
      </p:sp>
      <p:sp>
        <p:nvSpPr>
          <p:cNvPr id="11" name="テキスト プレースホルダー 3">
            <a:extLst>
              <a:ext uri="{FF2B5EF4-FFF2-40B4-BE49-F238E27FC236}">
                <a16:creationId xmlns:a16="http://schemas.microsoft.com/office/drawing/2014/main" id="{F60EFCA5-BC2A-4213-A9FC-B8565910DEB9}"/>
              </a:ext>
            </a:extLst>
          </p:cNvPr>
          <p:cNvSpPr>
            <a:spLocks noGrp="1"/>
          </p:cNvSpPr>
          <p:nvPr>
            <p:ph type="body" sz="half" idx="15" hasCustomPrompt="1"/>
          </p:nvPr>
        </p:nvSpPr>
        <p:spPr>
          <a:xfrm>
            <a:off x="367436" y="221199"/>
            <a:ext cx="1042264" cy="261788"/>
          </a:xfrm>
          <a:ln>
            <a:solidFill>
              <a:schemeClr val="accent1"/>
            </a:solidFill>
          </a:ln>
        </p:spPr>
        <p:txBody>
          <a:bodyPr>
            <a:noAutofit/>
          </a:bodyPr>
          <a:lstStyle>
            <a:lvl1pPr marL="0" indent="0" algn="ctr">
              <a:lnSpc>
                <a:spcPct val="100000"/>
              </a:lnSpc>
              <a:buNone/>
              <a:defRPr sz="1050" b="1" i="0" baseline="0">
                <a:latin typeface="Arial" panose="020B0604020202020204" pitchFamily="34" charset="0"/>
                <a:ea typeface="+mn-ea"/>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en-US" altLang="ja-JP" dirty="0"/>
              <a:t>Confidential</a:t>
            </a:r>
            <a:endParaRPr kumimoji="1" lang="ja-JP" altLang="en-US" dirty="0"/>
          </a:p>
        </p:txBody>
      </p:sp>
      <p:pic>
        <p:nvPicPr>
          <p:cNvPr id="14" name="図 13">
            <a:extLst>
              <a:ext uri="{FF2B5EF4-FFF2-40B4-BE49-F238E27FC236}">
                <a16:creationId xmlns:a16="http://schemas.microsoft.com/office/drawing/2014/main" id="{B4BC263F-A53E-47B3-80C0-1CD8C628452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3866" y="5324869"/>
            <a:ext cx="4899687" cy="191530"/>
          </a:xfrm>
          <a:prstGeom prst="rect">
            <a:avLst/>
          </a:prstGeom>
        </p:spPr>
      </p:pic>
      <p:sp>
        <p:nvSpPr>
          <p:cNvPr id="12" name="スライド番号プレースホルダー 5">
            <a:extLst>
              <a:ext uri="{FF2B5EF4-FFF2-40B4-BE49-F238E27FC236}">
                <a16:creationId xmlns:a16="http://schemas.microsoft.com/office/drawing/2014/main" id="{C0812218-A65A-46E8-B407-3DAF0C98FF9D}"/>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3343303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タイトル付きのコンテンツ">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1BC27760-FF63-4519-AD0A-42BD76197F9C}"/>
              </a:ext>
            </a:extLst>
          </p:cNvPr>
          <p:cNvSpPr>
            <a:spLocks noGrp="1"/>
          </p:cNvSpPr>
          <p:nvPr>
            <p:ph idx="1"/>
          </p:nvPr>
        </p:nvSpPr>
        <p:spPr>
          <a:xfrm>
            <a:off x="4211340" y="1397287"/>
            <a:ext cx="5405270" cy="47569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タイトル 1">
            <a:extLst>
              <a:ext uri="{FF2B5EF4-FFF2-40B4-BE49-F238E27FC236}">
                <a16:creationId xmlns:a16="http://schemas.microsoft.com/office/drawing/2014/main" id="{57B14F88-CA3C-4A92-A36F-2F537386A219}"/>
              </a:ext>
            </a:extLst>
          </p:cNvPr>
          <p:cNvSpPr>
            <a:spLocks noGrp="1"/>
          </p:cNvSpPr>
          <p:nvPr>
            <p:ph type="title"/>
          </p:nvPr>
        </p:nvSpPr>
        <p:spPr>
          <a:xfrm>
            <a:off x="363824" y="457200"/>
            <a:ext cx="3634750" cy="1515438"/>
          </a:xfrm>
        </p:spPr>
        <p:txBody>
          <a:bodyPr anchor="b"/>
          <a:lstStyle>
            <a:lvl1pPr>
              <a:defRPr sz="2400"/>
            </a:lvl1pPr>
          </a:lstStyle>
          <a:p>
            <a:r>
              <a:rPr kumimoji="1" lang="ja-JP" altLang="en-US"/>
              <a:t>マスター タイトルの書式設定</a:t>
            </a:r>
          </a:p>
        </p:txBody>
      </p:sp>
      <p:sp>
        <p:nvSpPr>
          <p:cNvPr id="9" name="テキスト プレースホルダー 3">
            <a:extLst>
              <a:ext uri="{FF2B5EF4-FFF2-40B4-BE49-F238E27FC236}">
                <a16:creationId xmlns:a16="http://schemas.microsoft.com/office/drawing/2014/main" id="{BFF77AF4-5C89-4572-948F-891A8F345932}"/>
              </a:ext>
            </a:extLst>
          </p:cNvPr>
          <p:cNvSpPr>
            <a:spLocks noGrp="1"/>
          </p:cNvSpPr>
          <p:nvPr>
            <p:ph type="body" sz="half" idx="2"/>
          </p:nvPr>
        </p:nvSpPr>
        <p:spPr>
          <a:xfrm>
            <a:off x="363824" y="2339392"/>
            <a:ext cx="3634750" cy="3814829"/>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cxnSp>
        <p:nvCxnSpPr>
          <p:cNvPr id="7" name="直線コネクタ 6">
            <a:extLst>
              <a:ext uri="{FF2B5EF4-FFF2-40B4-BE49-F238E27FC236}">
                <a16:creationId xmlns:a16="http://schemas.microsoft.com/office/drawing/2014/main" id="{3A9A5744-616F-4C2F-801F-0302F9CC320E}"/>
              </a:ext>
            </a:extLst>
          </p:cNvPr>
          <p:cNvCxnSpPr>
            <a:cxnSpLocks/>
          </p:cNvCxnSpPr>
          <p:nvPr userDrawn="1"/>
        </p:nvCxnSpPr>
        <p:spPr>
          <a:xfrm>
            <a:off x="2508857" y="6533383"/>
            <a:ext cx="6592282" cy="0"/>
          </a:xfrm>
          <a:prstGeom prst="line">
            <a:avLst/>
          </a:prstGeom>
          <a:ln>
            <a:solidFill>
              <a:schemeClr val="bg1">
                <a:lumMod val="75000"/>
              </a:schemeClr>
            </a:solidFill>
          </a:ln>
        </p:spPr>
        <p:style>
          <a:lnRef idx="1">
            <a:schemeClr val="accent5"/>
          </a:lnRef>
          <a:fillRef idx="0">
            <a:schemeClr val="accent5"/>
          </a:fillRef>
          <a:effectRef idx="0">
            <a:schemeClr val="accent5"/>
          </a:effectRef>
          <a:fontRef idx="minor">
            <a:schemeClr val="tx1"/>
          </a:fontRef>
        </p:style>
      </p:cxnSp>
      <p:grpSp>
        <p:nvGrpSpPr>
          <p:cNvPr id="12" name="グループ化 11">
            <a:extLst>
              <a:ext uri="{FF2B5EF4-FFF2-40B4-BE49-F238E27FC236}">
                <a16:creationId xmlns:a16="http://schemas.microsoft.com/office/drawing/2014/main" id="{FA58AE65-40EE-46D5-98A5-1153BA032CC1}"/>
              </a:ext>
            </a:extLst>
          </p:cNvPr>
          <p:cNvGrpSpPr/>
          <p:nvPr userDrawn="1"/>
        </p:nvGrpSpPr>
        <p:grpSpPr>
          <a:xfrm>
            <a:off x="0" y="2132636"/>
            <a:ext cx="3998574" cy="108587"/>
            <a:chOff x="0" y="2132634"/>
            <a:chExt cx="4921321" cy="108587"/>
          </a:xfrm>
        </p:grpSpPr>
        <p:sp>
          <p:nvSpPr>
            <p:cNvPr id="13" name="正方形/長方形 12">
              <a:extLst>
                <a:ext uri="{FF2B5EF4-FFF2-40B4-BE49-F238E27FC236}">
                  <a16:creationId xmlns:a16="http://schemas.microsoft.com/office/drawing/2014/main" id="{D6BCA6C9-BD83-4301-9E98-96130CA628FD}"/>
                </a:ext>
              </a:extLst>
            </p:cNvPr>
            <p:cNvSpPr/>
            <p:nvPr userDrawn="1"/>
          </p:nvSpPr>
          <p:spPr>
            <a:xfrm>
              <a:off x="0" y="2132634"/>
              <a:ext cx="1149178" cy="108587"/>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4" name="正方形/長方形 13">
              <a:extLst>
                <a:ext uri="{FF2B5EF4-FFF2-40B4-BE49-F238E27FC236}">
                  <a16:creationId xmlns:a16="http://schemas.microsoft.com/office/drawing/2014/main" id="{4E1E9722-B8A9-401A-8406-6EF8D3E95670}"/>
                </a:ext>
              </a:extLst>
            </p:cNvPr>
            <p:cNvSpPr/>
            <p:nvPr userDrawn="1"/>
          </p:nvSpPr>
          <p:spPr>
            <a:xfrm>
              <a:off x="1149178" y="2132634"/>
              <a:ext cx="1149178" cy="108587"/>
            </a:xfrm>
            <a:prstGeom prst="rect">
              <a:avLst/>
            </a:prstGeom>
            <a:solidFill>
              <a:srgbClr val="C9E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5" name="正方形/長方形 14">
              <a:extLst>
                <a:ext uri="{FF2B5EF4-FFF2-40B4-BE49-F238E27FC236}">
                  <a16:creationId xmlns:a16="http://schemas.microsoft.com/office/drawing/2014/main" id="{EF9C18E8-0F6B-408A-A118-60CC5E20F6A3}"/>
                </a:ext>
              </a:extLst>
            </p:cNvPr>
            <p:cNvSpPr/>
            <p:nvPr userDrawn="1"/>
          </p:nvSpPr>
          <p:spPr>
            <a:xfrm>
              <a:off x="2298356" y="2132634"/>
              <a:ext cx="2622965" cy="108587"/>
            </a:xfrm>
            <a:prstGeom prst="rect">
              <a:avLst/>
            </a:prstGeom>
            <a:solidFill>
              <a:srgbClr val="E7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pic>
        <p:nvPicPr>
          <p:cNvPr id="18" name="図 17">
            <a:extLst>
              <a:ext uri="{FF2B5EF4-FFF2-40B4-BE49-F238E27FC236}">
                <a16:creationId xmlns:a16="http://schemas.microsoft.com/office/drawing/2014/main" id="{08AD8144-EC29-4BB8-A322-8931B7C2C51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24" y="6492873"/>
            <a:ext cx="2040498" cy="79764"/>
          </a:xfrm>
          <a:prstGeom prst="rect">
            <a:avLst/>
          </a:prstGeom>
        </p:spPr>
      </p:pic>
      <p:sp>
        <p:nvSpPr>
          <p:cNvPr id="17" name="スライド番号プレースホルダー 5">
            <a:extLst>
              <a:ext uri="{FF2B5EF4-FFF2-40B4-BE49-F238E27FC236}">
                <a16:creationId xmlns:a16="http://schemas.microsoft.com/office/drawing/2014/main" id="{330374C8-F86F-4CE9-AB81-11CFB93EC681}"/>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5884476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タイトル付きの図">
    <p:spTree>
      <p:nvGrpSpPr>
        <p:cNvPr id="1" name=""/>
        <p:cNvGrpSpPr/>
        <p:nvPr/>
      </p:nvGrpSpPr>
      <p:grpSpPr>
        <a:xfrm>
          <a:off x="0" y="0"/>
          <a:ext cx="0" cy="0"/>
          <a:chOff x="0" y="0"/>
          <a:chExt cx="0" cy="0"/>
        </a:xfrm>
      </p:grpSpPr>
      <p:sp>
        <p:nvSpPr>
          <p:cNvPr id="3" name="図プレースホルダー 2">
            <a:extLst>
              <a:ext uri="{FF2B5EF4-FFF2-40B4-BE49-F238E27FC236}">
                <a16:creationId xmlns:a16="http://schemas.microsoft.com/office/drawing/2014/main" id="{9CA8DF20-3855-4FE4-871B-6C1F13244B7F}"/>
              </a:ext>
            </a:extLst>
          </p:cNvPr>
          <p:cNvSpPr>
            <a:spLocks noGrp="1"/>
          </p:cNvSpPr>
          <p:nvPr>
            <p:ph type="pic" idx="1"/>
          </p:nvPr>
        </p:nvSpPr>
        <p:spPr>
          <a:xfrm>
            <a:off x="4211340" y="1376739"/>
            <a:ext cx="5405270" cy="4777483"/>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kumimoji="1" lang="ja-JP" altLang="en-US"/>
              <a:t>アイコンをクリックして図を追加</a:t>
            </a:r>
          </a:p>
        </p:txBody>
      </p:sp>
      <p:cxnSp>
        <p:nvCxnSpPr>
          <p:cNvPr id="7" name="直線コネクタ 6">
            <a:extLst>
              <a:ext uri="{FF2B5EF4-FFF2-40B4-BE49-F238E27FC236}">
                <a16:creationId xmlns:a16="http://schemas.microsoft.com/office/drawing/2014/main" id="{54046DA6-B94E-4FDF-A718-CF05E52E498F}"/>
              </a:ext>
            </a:extLst>
          </p:cNvPr>
          <p:cNvCxnSpPr>
            <a:cxnSpLocks/>
          </p:cNvCxnSpPr>
          <p:nvPr userDrawn="1"/>
        </p:nvCxnSpPr>
        <p:spPr>
          <a:xfrm>
            <a:off x="2508857" y="6533383"/>
            <a:ext cx="6592282" cy="0"/>
          </a:xfrm>
          <a:prstGeom prst="line">
            <a:avLst/>
          </a:prstGeom>
          <a:ln>
            <a:solidFill>
              <a:schemeClr val="bg1">
                <a:lumMod val="75000"/>
              </a:schemeClr>
            </a:solidFill>
          </a:ln>
        </p:spPr>
        <p:style>
          <a:lnRef idx="1">
            <a:schemeClr val="accent5"/>
          </a:lnRef>
          <a:fillRef idx="0">
            <a:schemeClr val="accent5"/>
          </a:fillRef>
          <a:effectRef idx="0">
            <a:schemeClr val="accent5"/>
          </a:effectRef>
          <a:fontRef idx="minor">
            <a:schemeClr val="tx1"/>
          </a:fontRef>
        </p:style>
      </p:cxnSp>
      <p:grpSp>
        <p:nvGrpSpPr>
          <p:cNvPr id="9" name="グループ化 8">
            <a:extLst>
              <a:ext uri="{FF2B5EF4-FFF2-40B4-BE49-F238E27FC236}">
                <a16:creationId xmlns:a16="http://schemas.microsoft.com/office/drawing/2014/main" id="{D00B4758-A8A4-44FB-81EA-065FAD7F3059}"/>
              </a:ext>
            </a:extLst>
          </p:cNvPr>
          <p:cNvGrpSpPr/>
          <p:nvPr userDrawn="1"/>
        </p:nvGrpSpPr>
        <p:grpSpPr>
          <a:xfrm>
            <a:off x="0" y="2132636"/>
            <a:ext cx="3998574" cy="108587"/>
            <a:chOff x="0" y="2132634"/>
            <a:chExt cx="4921321" cy="108587"/>
          </a:xfrm>
        </p:grpSpPr>
        <p:sp>
          <p:nvSpPr>
            <p:cNvPr id="10" name="正方形/長方形 9">
              <a:extLst>
                <a:ext uri="{FF2B5EF4-FFF2-40B4-BE49-F238E27FC236}">
                  <a16:creationId xmlns:a16="http://schemas.microsoft.com/office/drawing/2014/main" id="{65BD971B-E74F-473D-A707-74402193C0F3}"/>
                </a:ext>
              </a:extLst>
            </p:cNvPr>
            <p:cNvSpPr/>
            <p:nvPr userDrawn="1"/>
          </p:nvSpPr>
          <p:spPr>
            <a:xfrm>
              <a:off x="0" y="2132634"/>
              <a:ext cx="1149178" cy="108587"/>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1" name="正方形/長方形 10">
              <a:extLst>
                <a:ext uri="{FF2B5EF4-FFF2-40B4-BE49-F238E27FC236}">
                  <a16:creationId xmlns:a16="http://schemas.microsoft.com/office/drawing/2014/main" id="{C6F07540-C3FF-4028-A22E-34944EADAC56}"/>
                </a:ext>
              </a:extLst>
            </p:cNvPr>
            <p:cNvSpPr/>
            <p:nvPr userDrawn="1"/>
          </p:nvSpPr>
          <p:spPr>
            <a:xfrm>
              <a:off x="1149178" y="2132634"/>
              <a:ext cx="1149178" cy="108587"/>
            </a:xfrm>
            <a:prstGeom prst="rect">
              <a:avLst/>
            </a:prstGeom>
            <a:solidFill>
              <a:srgbClr val="C9E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2" name="正方形/長方形 11">
              <a:extLst>
                <a:ext uri="{FF2B5EF4-FFF2-40B4-BE49-F238E27FC236}">
                  <a16:creationId xmlns:a16="http://schemas.microsoft.com/office/drawing/2014/main" id="{110F2029-7C8D-40B5-A936-DE06ADA9A67D}"/>
                </a:ext>
              </a:extLst>
            </p:cNvPr>
            <p:cNvSpPr/>
            <p:nvPr userDrawn="1"/>
          </p:nvSpPr>
          <p:spPr>
            <a:xfrm>
              <a:off x="2298356" y="2132634"/>
              <a:ext cx="2622965" cy="108587"/>
            </a:xfrm>
            <a:prstGeom prst="rect">
              <a:avLst/>
            </a:prstGeom>
            <a:solidFill>
              <a:srgbClr val="E7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sp>
        <p:nvSpPr>
          <p:cNvPr id="13" name="タイトル 1">
            <a:extLst>
              <a:ext uri="{FF2B5EF4-FFF2-40B4-BE49-F238E27FC236}">
                <a16:creationId xmlns:a16="http://schemas.microsoft.com/office/drawing/2014/main" id="{3963F06C-7FA8-4D63-A654-F500575BB03D}"/>
              </a:ext>
            </a:extLst>
          </p:cNvPr>
          <p:cNvSpPr>
            <a:spLocks noGrp="1"/>
          </p:cNvSpPr>
          <p:nvPr>
            <p:ph type="title"/>
          </p:nvPr>
        </p:nvSpPr>
        <p:spPr>
          <a:xfrm>
            <a:off x="363824" y="457200"/>
            <a:ext cx="3634750" cy="1515438"/>
          </a:xfrm>
        </p:spPr>
        <p:txBody>
          <a:bodyPr anchor="b"/>
          <a:lstStyle>
            <a:lvl1pPr>
              <a:defRPr sz="2400"/>
            </a:lvl1pPr>
          </a:lstStyle>
          <a:p>
            <a:r>
              <a:rPr kumimoji="1" lang="ja-JP" altLang="en-US"/>
              <a:t>マスター タイトルの書式設定</a:t>
            </a:r>
          </a:p>
        </p:txBody>
      </p:sp>
      <p:sp>
        <p:nvSpPr>
          <p:cNvPr id="14" name="テキスト プレースホルダー 3">
            <a:extLst>
              <a:ext uri="{FF2B5EF4-FFF2-40B4-BE49-F238E27FC236}">
                <a16:creationId xmlns:a16="http://schemas.microsoft.com/office/drawing/2014/main" id="{8F2CB95E-D401-4768-B23E-320DF7D8FBC3}"/>
              </a:ext>
            </a:extLst>
          </p:cNvPr>
          <p:cNvSpPr>
            <a:spLocks noGrp="1"/>
          </p:cNvSpPr>
          <p:nvPr>
            <p:ph type="body" sz="half" idx="2"/>
          </p:nvPr>
        </p:nvSpPr>
        <p:spPr>
          <a:xfrm>
            <a:off x="363824" y="2339392"/>
            <a:ext cx="3634750" cy="3814829"/>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pic>
        <p:nvPicPr>
          <p:cNvPr id="17" name="図 16">
            <a:extLst>
              <a:ext uri="{FF2B5EF4-FFF2-40B4-BE49-F238E27FC236}">
                <a16:creationId xmlns:a16="http://schemas.microsoft.com/office/drawing/2014/main" id="{96203EC7-473C-4E9C-B160-4D91EFB672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24" y="6492873"/>
            <a:ext cx="2040498" cy="79764"/>
          </a:xfrm>
          <a:prstGeom prst="rect">
            <a:avLst/>
          </a:prstGeom>
        </p:spPr>
      </p:pic>
      <p:sp>
        <p:nvSpPr>
          <p:cNvPr id="16" name="スライド番号プレースホルダー 5">
            <a:extLst>
              <a:ext uri="{FF2B5EF4-FFF2-40B4-BE49-F238E27FC236}">
                <a16:creationId xmlns:a16="http://schemas.microsoft.com/office/drawing/2014/main" id="{4F09E17A-2E7B-498C-8194-29598DC1256A}"/>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7056309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タイトルと縦書きテキスト">
    <p:spTree>
      <p:nvGrpSpPr>
        <p:cNvPr id="1" name=""/>
        <p:cNvGrpSpPr/>
        <p:nvPr/>
      </p:nvGrpSpPr>
      <p:grpSpPr>
        <a:xfrm>
          <a:off x="0" y="0"/>
          <a:ext cx="0" cy="0"/>
          <a:chOff x="0" y="0"/>
          <a:chExt cx="0" cy="0"/>
        </a:xfrm>
      </p:grpSpPr>
      <p:sp>
        <p:nvSpPr>
          <p:cNvPr id="3" name="縦書きテキスト プレースホルダー 2">
            <a:extLst>
              <a:ext uri="{FF2B5EF4-FFF2-40B4-BE49-F238E27FC236}">
                <a16:creationId xmlns:a16="http://schemas.microsoft.com/office/drawing/2014/main" id="{D5A9F40E-93A1-4BF3-9497-3079152EDF5A}"/>
              </a:ext>
            </a:extLst>
          </p:cNvPr>
          <p:cNvSpPr>
            <a:spLocks noGrp="1"/>
          </p:cNvSpPr>
          <p:nvPr>
            <p:ph type="body" orient="vert" idx="1"/>
          </p:nvPr>
        </p:nvSpPr>
        <p:spPr>
          <a:xfrm>
            <a:off x="363823" y="1344201"/>
            <a:ext cx="9252788" cy="4832762"/>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cxnSp>
        <p:nvCxnSpPr>
          <p:cNvPr id="6" name="直線コネクタ 5">
            <a:extLst>
              <a:ext uri="{FF2B5EF4-FFF2-40B4-BE49-F238E27FC236}">
                <a16:creationId xmlns:a16="http://schemas.microsoft.com/office/drawing/2014/main" id="{604A37F7-FFFA-433A-8AC8-96A6EF255032}"/>
              </a:ext>
            </a:extLst>
          </p:cNvPr>
          <p:cNvCxnSpPr>
            <a:cxnSpLocks/>
          </p:cNvCxnSpPr>
          <p:nvPr userDrawn="1"/>
        </p:nvCxnSpPr>
        <p:spPr>
          <a:xfrm>
            <a:off x="2508857" y="6533383"/>
            <a:ext cx="6592282" cy="0"/>
          </a:xfrm>
          <a:prstGeom prst="line">
            <a:avLst/>
          </a:prstGeom>
          <a:ln>
            <a:solidFill>
              <a:schemeClr val="bg1">
                <a:lumMod val="75000"/>
              </a:schemeClr>
            </a:solidFill>
          </a:ln>
        </p:spPr>
        <p:style>
          <a:lnRef idx="1">
            <a:schemeClr val="accent5"/>
          </a:lnRef>
          <a:fillRef idx="0">
            <a:schemeClr val="accent5"/>
          </a:fillRef>
          <a:effectRef idx="0">
            <a:schemeClr val="accent5"/>
          </a:effectRef>
          <a:fontRef idx="minor">
            <a:schemeClr val="tx1"/>
          </a:fontRef>
        </p:style>
      </p:cxnSp>
      <p:sp>
        <p:nvSpPr>
          <p:cNvPr id="11" name="タイトル プレースホルダー 1">
            <a:extLst>
              <a:ext uri="{FF2B5EF4-FFF2-40B4-BE49-F238E27FC236}">
                <a16:creationId xmlns:a16="http://schemas.microsoft.com/office/drawing/2014/main" id="{55D506B8-19F6-4AF4-BE1F-A79D3FE87834}"/>
              </a:ext>
            </a:extLst>
          </p:cNvPr>
          <p:cNvSpPr>
            <a:spLocks noGrp="1"/>
          </p:cNvSpPr>
          <p:nvPr>
            <p:ph type="title"/>
          </p:nvPr>
        </p:nvSpPr>
        <p:spPr>
          <a:xfrm>
            <a:off x="363823" y="365128"/>
            <a:ext cx="7140807" cy="691120"/>
          </a:xfrm>
          <a:prstGeom prst="rect">
            <a:avLst/>
          </a:prstGeom>
        </p:spPr>
        <p:txBody>
          <a:bodyPr vert="horz" lIns="91440" tIns="45720" rIns="91440" bIns="45720" rtlCol="0" anchor="ctr">
            <a:normAutofit/>
          </a:bodyPr>
          <a:lstStyle>
            <a:lvl1pPr>
              <a:defRPr b="1">
                <a:latin typeface="+mn-ea"/>
                <a:ea typeface="+mn-ea"/>
              </a:defRPr>
            </a:lvl1pPr>
          </a:lstStyle>
          <a:p>
            <a:r>
              <a:rPr kumimoji="1" lang="ja-JP" altLang="en-US" dirty="0"/>
              <a:t>マスター タイトルの書式設定</a:t>
            </a:r>
          </a:p>
        </p:txBody>
      </p:sp>
      <p:pic>
        <p:nvPicPr>
          <p:cNvPr id="15" name="図 14">
            <a:extLst>
              <a:ext uri="{FF2B5EF4-FFF2-40B4-BE49-F238E27FC236}">
                <a16:creationId xmlns:a16="http://schemas.microsoft.com/office/drawing/2014/main" id="{9F6E8A5C-A057-4C56-9B46-8B397BC102C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24" y="6492873"/>
            <a:ext cx="2040498" cy="79764"/>
          </a:xfrm>
          <a:prstGeom prst="rect">
            <a:avLst/>
          </a:prstGeom>
        </p:spPr>
      </p:pic>
      <p:grpSp>
        <p:nvGrpSpPr>
          <p:cNvPr id="14" name="グループ化 13">
            <a:extLst>
              <a:ext uri="{FF2B5EF4-FFF2-40B4-BE49-F238E27FC236}">
                <a16:creationId xmlns:a16="http://schemas.microsoft.com/office/drawing/2014/main" id="{722359B8-11F5-4E74-BC7B-BA9A94D9C2EE}"/>
              </a:ext>
            </a:extLst>
          </p:cNvPr>
          <p:cNvGrpSpPr/>
          <p:nvPr userDrawn="1"/>
        </p:nvGrpSpPr>
        <p:grpSpPr>
          <a:xfrm>
            <a:off x="0" y="1152232"/>
            <a:ext cx="9906000" cy="95985"/>
            <a:chOff x="0" y="1633655"/>
            <a:chExt cx="12192000" cy="95985"/>
          </a:xfrm>
        </p:grpSpPr>
        <p:sp>
          <p:nvSpPr>
            <p:cNvPr id="16" name="正方形/長方形 15">
              <a:extLst>
                <a:ext uri="{FF2B5EF4-FFF2-40B4-BE49-F238E27FC236}">
                  <a16:creationId xmlns:a16="http://schemas.microsoft.com/office/drawing/2014/main" id="{93A6EAB1-ECA4-45CD-BB68-80BA8467F551}"/>
                </a:ext>
              </a:extLst>
            </p:cNvPr>
            <p:cNvSpPr/>
            <p:nvPr userDrawn="1"/>
          </p:nvSpPr>
          <p:spPr>
            <a:xfrm>
              <a:off x="0" y="1633655"/>
              <a:ext cx="1149178" cy="95985"/>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7" name="正方形/長方形 16">
              <a:extLst>
                <a:ext uri="{FF2B5EF4-FFF2-40B4-BE49-F238E27FC236}">
                  <a16:creationId xmlns:a16="http://schemas.microsoft.com/office/drawing/2014/main" id="{52A5E132-2C58-4A3D-84CA-289BCE84DBFC}"/>
                </a:ext>
              </a:extLst>
            </p:cNvPr>
            <p:cNvSpPr/>
            <p:nvPr userDrawn="1"/>
          </p:nvSpPr>
          <p:spPr>
            <a:xfrm>
              <a:off x="1149178" y="1633655"/>
              <a:ext cx="1149178" cy="95985"/>
            </a:xfrm>
            <a:prstGeom prst="rect">
              <a:avLst/>
            </a:prstGeom>
            <a:solidFill>
              <a:srgbClr val="C9E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21" name="正方形/長方形 20">
              <a:extLst>
                <a:ext uri="{FF2B5EF4-FFF2-40B4-BE49-F238E27FC236}">
                  <a16:creationId xmlns:a16="http://schemas.microsoft.com/office/drawing/2014/main" id="{A9E9D15B-5516-488F-91A5-EA6318F0C157}"/>
                </a:ext>
              </a:extLst>
            </p:cNvPr>
            <p:cNvSpPr/>
            <p:nvPr userDrawn="1"/>
          </p:nvSpPr>
          <p:spPr>
            <a:xfrm>
              <a:off x="2298356" y="1633655"/>
              <a:ext cx="9893644" cy="95985"/>
            </a:xfrm>
            <a:prstGeom prst="rect">
              <a:avLst/>
            </a:prstGeom>
            <a:solidFill>
              <a:srgbClr val="E7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sp>
        <p:nvSpPr>
          <p:cNvPr id="22" name="スライド番号プレースホルダー 5">
            <a:extLst>
              <a:ext uri="{FF2B5EF4-FFF2-40B4-BE49-F238E27FC236}">
                <a16:creationId xmlns:a16="http://schemas.microsoft.com/office/drawing/2014/main" id="{83ABBF3A-986A-4D84-A478-C6ED031835FE}"/>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31452349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5C6D6090-F046-4090-BD11-FFD95FF5D6A1}"/>
              </a:ext>
            </a:extLst>
          </p:cNvPr>
          <p:cNvSpPr>
            <a:spLocks noGrp="1"/>
          </p:cNvSpPr>
          <p:nvPr>
            <p:ph type="title" orient="vert"/>
          </p:nvPr>
        </p:nvSpPr>
        <p:spPr>
          <a:xfrm>
            <a:off x="6836810" y="365125"/>
            <a:ext cx="1352336" cy="5811838"/>
          </a:xfrm>
        </p:spPr>
        <p:txBody>
          <a:bodyPr vert="eaVert">
            <a:normAutofit/>
          </a:bodyPr>
          <a:lstStyle>
            <a:lvl1pPr>
              <a:defRPr sz="2700"/>
            </a:lvl1pPr>
          </a:lstStyle>
          <a:p>
            <a:r>
              <a:rPr kumimoji="1" lang="ja-JP" altLang="en-US"/>
              <a:t>マスター タイトルの書式設定</a:t>
            </a:r>
            <a:endParaRPr kumimoji="1" lang="ja-JP" altLang="en-US" dirty="0"/>
          </a:p>
        </p:txBody>
      </p:sp>
      <p:sp>
        <p:nvSpPr>
          <p:cNvPr id="3" name="縦書きテキスト プレースホルダー 2">
            <a:extLst>
              <a:ext uri="{FF2B5EF4-FFF2-40B4-BE49-F238E27FC236}">
                <a16:creationId xmlns:a16="http://schemas.microsoft.com/office/drawing/2014/main" id="{1F59B434-557C-4BC8-98A1-0A720F4DE35A}"/>
              </a:ext>
            </a:extLst>
          </p:cNvPr>
          <p:cNvSpPr>
            <a:spLocks noGrp="1"/>
          </p:cNvSpPr>
          <p:nvPr>
            <p:ph type="body" orient="vert" idx="1"/>
          </p:nvPr>
        </p:nvSpPr>
        <p:spPr>
          <a:xfrm>
            <a:off x="367303" y="365125"/>
            <a:ext cx="627751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cxnSp>
        <p:nvCxnSpPr>
          <p:cNvPr id="6" name="直線コネクタ 5">
            <a:extLst>
              <a:ext uri="{FF2B5EF4-FFF2-40B4-BE49-F238E27FC236}">
                <a16:creationId xmlns:a16="http://schemas.microsoft.com/office/drawing/2014/main" id="{147B9D00-7479-4723-85B0-E6F6E3613256}"/>
              </a:ext>
            </a:extLst>
          </p:cNvPr>
          <p:cNvCxnSpPr>
            <a:cxnSpLocks/>
          </p:cNvCxnSpPr>
          <p:nvPr userDrawn="1"/>
        </p:nvCxnSpPr>
        <p:spPr>
          <a:xfrm>
            <a:off x="2508857" y="6533383"/>
            <a:ext cx="6592282" cy="0"/>
          </a:xfrm>
          <a:prstGeom prst="line">
            <a:avLst/>
          </a:prstGeom>
          <a:ln>
            <a:solidFill>
              <a:schemeClr val="bg1">
                <a:lumMod val="75000"/>
              </a:schemeClr>
            </a:solidFill>
          </a:ln>
        </p:spPr>
        <p:style>
          <a:lnRef idx="1">
            <a:schemeClr val="accent5"/>
          </a:lnRef>
          <a:fillRef idx="0">
            <a:schemeClr val="accent5"/>
          </a:fillRef>
          <a:effectRef idx="0">
            <a:schemeClr val="accent5"/>
          </a:effectRef>
          <a:fontRef idx="minor">
            <a:schemeClr val="tx1"/>
          </a:fontRef>
        </p:style>
      </p:cxnSp>
      <p:pic>
        <p:nvPicPr>
          <p:cNvPr id="7" name="図 6">
            <a:extLst>
              <a:ext uri="{FF2B5EF4-FFF2-40B4-BE49-F238E27FC236}">
                <a16:creationId xmlns:a16="http://schemas.microsoft.com/office/drawing/2014/main" id="{D8B48F63-4923-4BE0-895E-3D209F366F2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24" y="6492873"/>
            <a:ext cx="2040498" cy="79764"/>
          </a:xfrm>
          <a:prstGeom prst="rect">
            <a:avLst/>
          </a:prstGeom>
        </p:spPr>
      </p:pic>
      <p:sp>
        <p:nvSpPr>
          <p:cNvPr id="9" name="スライド番号プレースホルダー 5">
            <a:extLst>
              <a:ext uri="{FF2B5EF4-FFF2-40B4-BE49-F238E27FC236}">
                <a16:creationId xmlns:a16="http://schemas.microsoft.com/office/drawing/2014/main" id="{874675F8-FAC4-4508-A9F2-7FBFF4249AF3}"/>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3537212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 部署名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FAAF40E-7526-4F8B-AE17-EC800C3BE74B}"/>
              </a:ext>
            </a:extLst>
          </p:cNvPr>
          <p:cNvSpPr>
            <a:spLocks noGrp="1"/>
          </p:cNvSpPr>
          <p:nvPr>
            <p:ph type="ctrTitle"/>
          </p:nvPr>
        </p:nvSpPr>
        <p:spPr>
          <a:xfrm>
            <a:off x="367436" y="1508999"/>
            <a:ext cx="8163968" cy="1655762"/>
          </a:xfrm>
        </p:spPr>
        <p:txBody>
          <a:bodyPr anchor="b">
            <a:normAutofit/>
          </a:bodyPr>
          <a:lstStyle>
            <a:lvl1pPr algn="l">
              <a:defRPr sz="3000" b="1"/>
            </a:lvl1pPr>
          </a:lstStyle>
          <a:p>
            <a:r>
              <a:rPr kumimoji="1" lang="ja-JP" altLang="en-US" dirty="0"/>
              <a:t>マスター タイトルの書式設定</a:t>
            </a:r>
          </a:p>
        </p:txBody>
      </p:sp>
      <p:sp>
        <p:nvSpPr>
          <p:cNvPr id="23" name="テキスト プレースホルダー 3">
            <a:extLst>
              <a:ext uri="{FF2B5EF4-FFF2-40B4-BE49-F238E27FC236}">
                <a16:creationId xmlns:a16="http://schemas.microsoft.com/office/drawing/2014/main" id="{B1AAF0D4-8877-4577-A56A-2986D59F97C4}"/>
              </a:ext>
            </a:extLst>
          </p:cNvPr>
          <p:cNvSpPr>
            <a:spLocks noGrp="1"/>
          </p:cNvSpPr>
          <p:nvPr>
            <p:ph type="body" sz="half" idx="13" hasCustomPrompt="1"/>
          </p:nvPr>
        </p:nvSpPr>
        <p:spPr>
          <a:xfrm>
            <a:off x="500399" y="6149510"/>
            <a:ext cx="7993857" cy="348652"/>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dirty="0"/>
              <a:t>部署名の書式設定</a:t>
            </a:r>
          </a:p>
        </p:txBody>
      </p:sp>
      <p:sp>
        <p:nvSpPr>
          <p:cNvPr id="24" name="テキスト プレースホルダー 3">
            <a:extLst>
              <a:ext uri="{FF2B5EF4-FFF2-40B4-BE49-F238E27FC236}">
                <a16:creationId xmlns:a16="http://schemas.microsoft.com/office/drawing/2014/main" id="{79D91572-B6A8-403E-B991-2E29C356EA60}"/>
              </a:ext>
            </a:extLst>
          </p:cNvPr>
          <p:cNvSpPr>
            <a:spLocks noGrp="1"/>
          </p:cNvSpPr>
          <p:nvPr>
            <p:ph type="body" sz="half" idx="14" hasCustomPrompt="1"/>
          </p:nvPr>
        </p:nvSpPr>
        <p:spPr>
          <a:xfrm>
            <a:off x="397967" y="3345984"/>
            <a:ext cx="2263751" cy="366221"/>
          </a:xfrm>
        </p:spPr>
        <p:txBody>
          <a:bodyPr>
            <a:noAutofit/>
          </a:bodyPr>
          <a:lstStyle>
            <a:lvl1pPr marL="0" indent="0">
              <a:buNone/>
              <a:defRPr sz="1800" b="1" i="0" baseline="0">
                <a:latin typeface="+mn-lt"/>
                <a:ea typeface="+mn-ea"/>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dirty="0"/>
              <a:t>日時の書式設定</a:t>
            </a:r>
          </a:p>
        </p:txBody>
      </p:sp>
      <p:sp>
        <p:nvSpPr>
          <p:cNvPr id="9" name="正方形/長方形 8">
            <a:extLst>
              <a:ext uri="{FF2B5EF4-FFF2-40B4-BE49-F238E27FC236}">
                <a16:creationId xmlns:a16="http://schemas.microsoft.com/office/drawing/2014/main" id="{99616F60-FD02-4282-8C62-6235A8801BD7}"/>
              </a:ext>
            </a:extLst>
          </p:cNvPr>
          <p:cNvSpPr/>
          <p:nvPr userDrawn="1"/>
        </p:nvSpPr>
        <p:spPr>
          <a:xfrm>
            <a:off x="436964" y="5892485"/>
            <a:ext cx="37146" cy="50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dirty="0"/>
          </a:p>
        </p:txBody>
      </p:sp>
      <p:sp>
        <p:nvSpPr>
          <p:cNvPr id="11" name="テキスト プレースホルダー 3">
            <a:extLst>
              <a:ext uri="{FF2B5EF4-FFF2-40B4-BE49-F238E27FC236}">
                <a16:creationId xmlns:a16="http://schemas.microsoft.com/office/drawing/2014/main" id="{F60EFCA5-BC2A-4213-A9FC-B8565910DEB9}"/>
              </a:ext>
            </a:extLst>
          </p:cNvPr>
          <p:cNvSpPr>
            <a:spLocks noGrp="1"/>
          </p:cNvSpPr>
          <p:nvPr>
            <p:ph type="body" sz="half" idx="15" hasCustomPrompt="1"/>
          </p:nvPr>
        </p:nvSpPr>
        <p:spPr>
          <a:xfrm>
            <a:off x="367436" y="221199"/>
            <a:ext cx="1042264" cy="261788"/>
          </a:xfrm>
          <a:ln>
            <a:solidFill>
              <a:schemeClr val="accent1"/>
            </a:solidFill>
          </a:ln>
        </p:spPr>
        <p:txBody>
          <a:bodyPr>
            <a:noAutofit/>
          </a:bodyPr>
          <a:lstStyle>
            <a:lvl1pPr marL="0" indent="0" algn="ctr">
              <a:lnSpc>
                <a:spcPct val="100000"/>
              </a:lnSpc>
              <a:buNone/>
              <a:defRPr sz="1050" b="1" i="0" baseline="0">
                <a:latin typeface="Arial" panose="020B0604020202020204" pitchFamily="34" charset="0"/>
                <a:ea typeface="+mn-ea"/>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en-US" altLang="ja-JP" dirty="0"/>
              <a:t>Confidential</a:t>
            </a:r>
            <a:endParaRPr kumimoji="1" lang="ja-JP" altLang="en-US" dirty="0"/>
          </a:p>
        </p:txBody>
      </p:sp>
      <p:pic>
        <p:nvPicPr>
          <p:cNvPr id="14" name="図 13">
            <a:extLst>
              <a:ext uri="{FF2B5EF4-FFF2-40B4-BE49-F238E27FC236}">
                <a16:creationId xmlns:a16="http://schemas.microsoft.com/office/drawing/2014/main" id="{B4BC263F-A53E-47B3-80C0-1CD8C628452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3866" y="5898095"/>
            <a:ext cx="4899687" cy="191530"/>
          </a:xfrm>
          <a:prstGeom prst="rect">
            <a:avLst/>
          </a:prstGeom>
        </p:spPr>
      </p:pic>
      <p:sp>
        <p:nvSpPr>
          <p:cNvPr id="12" name="スライド番号プレースホルダー 5">
            <a:extLst>
              <a:ext uri="{FF2B5EF4-FFF2-40B4-BE49-F238E27FC236}">
                <a16:creationId xmlns:a16="http://schemas.microsoft.com/office/drawing/2014/main" id="{C0812218-A65A-46E8-B407-3DAF0C98FF9D}"/>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1004719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 機構名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FAAF40E-7526-4F8B-AE17-EC800C3BE74B}"/>
              </a:ext>
            </a:extLst>
          </p:cNvPr>
          <p:cNvSpPr>
            <a:spLocks noGrp="1"/>
          </p:cNvSpPr>
          <p:nvPr>
            <p:ph type="ctrTitle"/>
          </p:nvPr>
        </p:nvSpPr>
        <p:spPr>
          <a:xfrm>
            <a:off x="367436" y="1508999"/>
            <a:ext cx="8163968" cy="1655762"/>
          </a:xfrm>
        </p:spPr>
        <p:txBody>
          <a:bodyPr anchor="b">
            <a:normAutofit/>
          </a:bodyPr>
          <a:lstStyle>
            <a:lvl1pPr algn="l">
              <a:defRPr sz="3000" b="1"/>
            </a:lvl1pPr>
          </a:lstStyle>
          <a:p>
            <a:r>
              <a:rPr kumimoji="1" lang="ja-JP" altLang="en-US" dirty="0"/>
              <a:t>マスター タイトルの書式設定</a:t>
            </a:r>
          </a:p>
        </p:txBody>
      </p:sp>
      <p:sp>
        <p:nvSpPr>
          <p:cNvPr id="24" name="テキスト プレースホルダー 3">
            <a:extLst>
              <a:ext uri="{FF2B5EF4-FFF2-40B4-BE49-F238E27FC236}">
                <a16:creationId xmlns:a16="http://schemas.microsoft.com/office/drawing/2014/main" id="{79D91572-B6A8-403E-B991-2E29C356EA60}"/>
              </a:ext>
            </a:extLst>
          </p:cNvPr>
          <p:cNvSpPr>
            <a:spLocks noGrp="1"/>
          </p:cNvSpPr>
          <p:nvPr>
            <p:ph type="body" sz="half" idx="14" hasCustomPrompt="1"/>
          </p:nvPr>
        </p:nvSpPr>
        <p:spPr>
          <a:xfrm>
            <a:off x="397967" y="3345984"/>
            <a:ext cx="2263751" cy="366221"/>
          </a:xfrm>
        </p:spPr>
        <p:txBody>
          <a:bodyPr>
            <a:noAutofit/>
          </a:bodyPr>
          <a:lstStyle>
            <a:lvl1pPr marL="0" indent="0">
              <a:buNone/>
              <a:defRPr sz="1800" b="1" i="0" baseline="0">
                <a:latin typeface="+mn-lt"/>
                <a:ea typeface="+mn-ea"/>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dirty="0"/>
              <a:t>日時の書式設定</a:t>
            </a:r>
          </a:p>
        </p:txBody>
      </p:sp>
      <p:sp>
        <p:nvSpPr>
          <p:cNvPr id="11" name="テキスト プレースホルダー 3">
            <a:extLst>
              <a:ext uri="{FF2B5EF4-FFF2-40B4-BE49-F238E27FC236}">
                <a16:creationId xmlns:a16="http://schemas.microsoft.com/office/drawing/2014/main" id="{F60EFCA5-BC2A-4213-A9FC-B8565910DEB9}"/>
              </a:ext>
            </a:extLst>
          </p:cNvPr>
          <p:cNvSpPr>
            <a:spLocks noGrp="1"/>
          </p:cNvSpPr>
          <p:nvPr>
            <p:ph type="body" sz="half" idx="15" hasCustomPrompt="1"/>
          </p:nvPr>
        </p:nvSpPr>
        <p:spPr>
          <a:xfrm>
            <a:off x="367436" y="221199"/>
            <a:ext cx="1042264" cy="261788"/>
          </a:xfrm>
          <a:ln>
            <a:solidFill>
              <a:schemeClr val="accent1"/>
            </a:solidFill>
          </a:ln>
        </p:spPr>
        <p:txBody>
          <a:bodyPr>
            <a:noAutofit/>
          </a:bodyPr>
          <a:lstStyle>
            <a:lvl1pPr marL="0" indent="0" algn="ctr">
              <a:lnSpc>
                <a:spcPct val="100000"/>
              </a:lnSpc>
              <a:buNone/>
              <a:defRPr sz="1050" b="1" i="0" baseline="0">
                <a:latin typeface="Arial" panose="020B0604020202020204" pitchFamily="34" charset="0"/>
                <a:ea typeface="+mn-ea"/>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en-US" altLang="ja-JP" dirty="0"/>
              <a:t>Confidential</a:t>
            </a:r>
            <a:endParaRPr kumimoji="1" lang="ja-JP" altLang="en-US" dirty="0"/>
          </a:p>
        </p:txBody>
      </p:sp>
      <p:pic>
        <p:nvPicPr>
          <p:cNvPr id="14" name="図 13">
            <a:extLst>
              <a:ext uri="{FF2B5EF4-FFF2-40B4-BE49-F238E27FC236}">
                <a16:creationId xmlns:a16="http://schemas.microsoft.com/office/drawing/2014/main" id="{B4BC263F-A53E-47B3-80C0-1CD8C628452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4770" y="6167995"/>
            <a:ext cx="4899687" cy="191530"/>
          </a:xfrm>
          <a:prstGeom prst="rect">
            <a:avLst/>
          </a:prstGeom>
        </p:spPr>
      </p:pic>
      <p:sp>
        <p:nvSpPr>
          <p:cNvPr id="12" name="スライド番号プレースホルダー 5">
            <a:extLst>
              <a:ext uri="{FF2B5EF4-FFF2-40B4-BE49-F238E27FC236}">
                <a16:creationId xmlns:a16="http://schemas.microsoft.com/office/drawing/2014/main" id="{C0812218-A65A-46E8-B407-3DAF0C98FF9D}"/>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4257153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10" name="タイトル プレースホルダー 1">
            <a:extLst>
              <a:ext uri="{FF2B5EF4-FFF2-40B4-BE49-F238E27FC236}">
                <a16:creationId xmlns:a16="http://schemas.microsoft.com/office/drawing/2014/main" id="{C0CB3E06-502B-41BD-8F32-E721FA4F337C}"/>
              </a:ext>
            </a:extLst>
          </p:cNvPr>
          <p:cNvSpPr>
            <a:spLocks noGrp="1"/>
          </p:cNvSpPr>
          <p:nvPr>
            <p:ph type="title"/>
          </p:nvPr>
        </p:nvSpPr>
        <p:spPr>
          <a:xfrm>
            <a:off x="206805" y="62294"/>
            <a:ext cx="7140807" cy="691120"/>
          </a:xfrm>
          <a:prstGeom prst="rect">
            <a:avLst/>
          </a:prstGeom>
        </p:spPr>
        <p:txBody>
          <a:bodyPr vert="horz" lIns="91440" tIns="45720" rIns="91440" bIns="45720" rtlCol="0" anchor="ctr">
            <a:normAutofit/>
          </a:bodyPr>
          <a:lstStyle>
            <a:lvl1pPr>
              <a:defRPr b="1">
                <a:latin typeface="メイリオ" panose="020B0604030504040204" pitchFamily="50" charset="-128"/>
                <a:ea typeface="メイリオ" panose="020B0604030504040204" pitchFamily="50" charset="-128"/>
              </a:defRPr>
            </a:lvl1pPr>
          </a:lstStyle>
          <a:p>
            <a:r>
              <a:rPr kumimoji="1" lang="ja-JP" altLang="en-US" dirty="0"/>
              <a:t>マスター タイトルの書式設定</a:t>
            </a:r>
          </a:p>
        </p:txBody>
      </p:sp>
      <p:grpSp>
        <p:nvGrpSpPr>
          <p:cNvPr id="14" name="グループ化 13">
            <a:extLst>
              <a:ext uri="{FF2B5EF4-FFF2-40B4-BE49-F238E27FC236}">
                <a16:creationId xmlns:a16="http://schemas.microsoft.com/office/drawing/2014/main" id="{08F00BED-263C-4A9F-8F96-648C48A57D57}"/>
              </a:ext>
            </a:extLst>
          </p:cNvPr>
          <p:cNvGrpSpPr/>
          <p:nvPr userDrawn="1"/>
        </p:nvGrpSpPr>
        <p:grpSpPr>
          <a:xfrm>
            <a:off x="0" y="828965"/>
            <a:ext cx="9906000" cy="95985"/>
            <a:chOff x="0" y="1633655"/>
            <a:chExt cx="12192000" cy="95985"/>
          </a:xfrm>
        </p:grpSpPr>
        <p:sp>
          <p:nvSpPr>
            <p:cNvPr id="15" name="正方形/長方形 14">
              <a:extLst>
                <a:ext uri="{FF2B5EF4-FFF2-40B4-BE49-F238E27FC236}">
                  <a16:creationId xmlns:a16="http://schemas.microsoft.com/office/drawing/2014/main" id="{8ABDC729-8A44-4EF3-A80F-04CEE484900F}"/>
                </a:ext>
              </a:extLst>
            </p:cNvPr>
            <p:cNvSpPr/>
            <p:nvPr userDrawn="1"/>
          </p:nvSpPr>
          <p:spPr>
            <a:xfrm>
              <a:off x="0" y="1633655"/>
              <a:ext cx="1149178" cy="95985"/>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7" name="正方形/長方形 16">
              <a:extLst>
                <a:ext uri="{FF2B5EF4-FFF2-40B4-BE49-F238E27FC236}">
                  <a16:creationId xmlns:a16="http://schemas.microsoft.com/office/drawing/2014/main" id="{1839F230-B275-447B-B067-9ED3678FB27B}"/>
                </a:ext>
              </a:extLst>
            </p:cNvPr>
            <p:cNvSpPr/>
            <p:nvPr userDrawn="1"/>
          </p:nvSpPr>
          <p:spPr>
            <a:xfrm>
              <a:off x="1149178" y="1633655"/>
              <a:ext cx="1149178" cy="95985"/>
            </a:xfrm>
            <a:prstGeom prst="rect">
              <a:avLst/>
            </a:prstGeom>
            <a:solidFill>
              <a:srgbClr val="C9E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8" name="正方形/長方形 17">
              <a:extLst>
                <a:ext uri="{FF2B5EF4-FFF2-40B4-BE49-F238E27FC236}">
                  <a16:creationId xmlns:a16="http://schemas.microsoft.com/office/drawing/2014/main" id="{08428735-0B86-49FE-8AF8-0BFABA1B29F6}"/>
                </a:ext>
              </a:extLst>
            </p:cNvPr>
            <p:cNvSpPr/>
            <p:nvPr userDrawn="1"/>
          </p:nvSpPr>
          <p:spPr>
            <a:xfrm>
              <a:off x="2298356" y="1633655"/>
              <a:ext cx="9893644" cy="95985"/>
            </a:xfrm>
            <a:prstGeom prst="rect">
              <a:avLst/>
            </a:prstGeom>
            <a:solidFill>
              <a:srgbClr val="E7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sp>
        <p:nvSpPr>
          <p:cNvPr id="19" name="スライド番号プレースホルダー 5">
            <a:extLst>
              <a:ext uri="{FF2B5EF4-FFF2-40B4-BE49-F238E27FC236}">
                <a16:creationId xmlns:a16="http://schemas.microsoft.com/office/drawing/2014/main" id="{ABDF4ECD-48AE-47C5-B67D-2490A35F33CD}"/>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71720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29C61C4-7CDA-419F-8F1D-40D96DB2637C}"/>
              </a:ext>
            </a:extLst>
          </p:cNvPr>
          <p:cNvSpPr>
            <a:spLocks noGrp="1"/>
          </p:cNvSpPr>
          <p:nvPr>
            <p:ph type="title"/>
          </p:nvPr>
        </p:nvSpPr>
        <p:spPr>
          <a:xfrm>
            <a:off x="363824" y="1664415"/>
            <a:ext cx="9252788" cy="2579563"/>
          </a:xfrm>
        </p:spPr>
        <p:txBody>
          <a:bodyPr anchor="b">
            <a:normAutofit/>
          </a:bodyPr>
          <a:lstStyle>
            <a:lvl1pPr>
              <a:defRPr sz="3600"/>
            </a:lvl1pPr>
          </a:lstStyle>
          <a:p>
            <a:r>
              <a:rPr kumimoji="1" lang="ja-JP" altLang="en-US"/>
              <a:t>マスター タイトルの書式設定</a:t>
            </a:r>
            <a:endParaRPr kumimoji="1" lang="ja-JP" altLang="en-US" dirty="0"/>
          </a:p>
        </p:txBody>
      </p:sp>
      <p:sp>
        <p:nvSpPr>
          <p:cNvPr id="3" name="テキスト プレースホルダー 2">
            <a:extLst>
              <a:ext uri="{FF2B5EF4-FFF2-40B4-BE49-F238E27FC236}">
                <a16:creationId xmlns:a16="http://schemas.microsoft.com/office/drawing/2014/main" id="{5BF5655E-5610-48A1-BEEA-09BA8337AC9B}"/>
              </a:ext>
            </a:extLst>
          </p:cNvPr>
          <p:cNvSpPr>
            <a:spLocks noGrp="1"/>
          </p:cNvSpPr>
          <p:nvPr>
            <p:ph type="body" idx="1"/>
          </p:nvPr>
        </p:nvSpPr>
        <p:spPr>
          <a:xfrm>
            <a:off x="363823" y="4589465"/>
            <a:ext cx="9252788"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a:t>マスター テキストの書式設定</a:t>
            </a:r>
          </a:p>
        </p:txBody>
      </p:sp>
      <p:cxnSp>
        <p:nvCxnSpPr>
          <p:cNvPr id="6" name="直線コネクタ 5">
            <a:extLst>
              <a:ext uri="{FF2B5EF4-FFF2-40B4-BE49-F238E27FC236}">
                <a16:creationId xmlns:a16="http://schemas.microsoft.com/office/drawing/2014/main" id="{BBA2AF1D-1C57-4F27-9F5C-63EED1F8B357}"/>
              </a:ext>
            </a:extLst>
          </p:cNvPr>
          <p:cNvCxnSpPr>
            <a:cxnSpLocks/>
          </p:cNvCxnSpPr>
          <p:nvPr userDrawn="1"/>
        </p:nvCxnSpPr>
        <p:spPr>
          <a:xfrm>
            <a:off x="2508857" y="6533383"/>
            <a:ext cx="6592282" cy="0"/>
          </a:xfrm>
          <a:prstGeom prst="line">
            <a:avLst/>
          </a:prstGeom>
          <a:ln>
            <a:solidFill>
              <a:schemeClr val="bg1">
                <a:lumMod val="75000"/>
              </a:schemeClr>
            </a:solidFill>
          </a:ln>
        </p:spPr>
        <p:style>
          <a:lnRef idx="1">
            <a:schemeClr val="accent5"/>
          </a:lnRef>
          <a:fillRef idx="0">
            <a:schemeClr val="accent5"/>
          </a:fillRef>
          <a:effectRef idx="0">
            <a:schemeClr val="accent5"/>
          </a:effectRef>
          <a:fontRef idx="minor">
            <a:schemeClr val="tx1"/>
          </a:fontRef>
        </p:style>
      </p:cxnSp>
      <p:grpSp>
        <p:nvGrpSpPr>
          <p:cNvPr id="9" name="グループ化 8">
            <a:extLst>
              <a:ext uri="{FF2B5EF4-FFF2-40B4-BE49-F238E27FC236}">
                <a16:creationId xmlns:a16="http://schemas.microsoft.com/office/drawing/2014/main" id="{6900B54C-CFDC-4D97-BA7E-74E7A646AFCC}"/>
              </a:ext>
            </a:extLst>
          </p:cNvPr>
          <p:cNvGrpSpPr/>
          <p:nvPr userDrawn="1"/>
        </p:nvGrpSpPr>
        <p:grpSpPr>
          <a:xfrm>
            <a:off x="0" y="4388956"/>
            <a:ext cx="9906000" cy="95985"/>
            <a:chOff x="0" y="1633655"/>
            <a:chExt cx="12192000" cy="95985"/>
          </a:xfrm>
        </p:grpSpPr>
        <p:sp>
          <p:nvSpPr>
            <p:cNvPr id="10" name="正方形/長方形 9">
              <a:extLst>
                <a:ext uri="{FF2B5EF4-FFF2-40B4-BE49-F238E27FC236}">
                  <a16:creationId xmlns:a16="http://schemas.microsoft.com/office/drawing/2014/main" id="{6F840603-3A30-4EC6-B1E7-36B17AE29075}"/>
                </a:ext>
              </a:extLst>
            </p:cNvPr>
            <p:cNvSpPr/>
            <p:nvPr userDrawn="1"/>
          </p:nvSpPr>
          <p:spPr>
            <a:xfrm>
              <a:off x="0" y="1633655"/>
              <a:ext cx="1149178" cy="95985"/>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1" name="正方形/長方形 10">
              <a:extLst>
                <a:ext uri="{FF2B5EF4-FFF2-40B4-BE49-F238E27FC236}">
                  <a16:creationId xmlns:a16="http://schemas.microsoft.com/office/drawing/2014/main" id="{E8DC0E0D-7730-4345-936F-A363E8E2E05F}"/>
                </a:ext>
              </a:extLst>
            </p:cNvPr>
            <p:cNvSpPr/>
            <p:nvPr userDrawn="1"/>
          </p:nvSpPr>
          <p:spPr>
            <a:xfrm>
              <a:off x="1149178" y="1633655"/>
              <a:ext cx="1149178" cy="95985"/>
            </a:xfrm>
            <a:prstGeom prst="rect">
              <a:avLst/>
            </a:prstGeom>
            <a:solidFill>
              <a:srgbClr val="C9E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2" name="正方形/長方形 11">
              <a:extLst>
                <a:ext uri="{FF2B5EF4-FFF2-40B4-BE49-F238E27FC236}">
                  <a16:creationId xmlns:a16="http://schemas.microsoft.com/office/drawing/2014/main" id="{F3C5175F-89EC-4F89-84FE-CFD704718C87}"/>
                </a:ext>
              </a:extLst>
            </p:cNvPr>
            <p:cNvSpPr/>
            <p:nvPr userDrawn="1"/>
          </p:nvSpPr>
          <p:spPr>
            <a:xfrm>
              <a:off x="2298356" y="1633655"/>
              <a:ext cx="9893644" cy="95985"/>
            </a:xfrm>
            <a:prstGeom prst="rect">
              <a:avLst/>
            </a:prstGeom>
            <a:solidFill>
              <a:srgbClr val="E7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pic>
        <p:nvPicPr>
          <p:cNvPr id="15" name="図 14">
            <a:extLst>
              <a:ext uri="{FF2B5EF4-FFF2-40B4-BE49-F238E27FC236}">
                <a16:creationId xmlns:a16="http://schemas.microsoft.com/office/drawing/2014/main" id="{C2943D3B-D5E7-4701-8416-74224CE79A0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24" y="6492873"/>
            <a:ext cx="2040498" cy="79764"/>
          </a:xfrm>
          <a:prstGeom prst="rect">
            <a:avLst/>
          </a:prstGeom>
        </p:spPr>
      </p:pic>
      <p:sp>
        <p:nvSpPr>
          <p:cNvPr id="14" name="スライド番号プレースホルダー 5">
            <a:extLst>
              <a:ext uri="{FF2B5EF4-FFF2-40B4-BE49-F238E27FC236}">
                <a16:creationId xmlns:a16="http://schemas.microsoft.com/office/drawing/2014/main" id="{954FA7B6-C3BE-45D0-9F13-5A3D2CBAF5FB}"/>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1477929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つのコンテンツ">
    <p:spTree>
      <p:nvGrpSpPr>
        <p:cNvPr id="1" name=""/>
        <p:cNvGrpSpPr/>
        <p:nvPr/>
      </p:nvGrpSpPr>
      <p:grpSpPr>
        <a:xfrm>
          <a:off x="0" y="0"/>
          <a:ext cx="0" cy="0"/>
          <a:chOff x="0" y="0"/>
          <a:chExt cx="0" cy="0"/>
        </a:xfrm>
      </p:grpSpPr>
      <p:sp>
        <p:nvSpPr>
          <p:cNvPr id="10" name="コンテンツ プレースホルダー 3">
            <a:extLst>
              <a:ext uri="{FF2B5EF4-FFF2-40B4-BE49-F238E27FC236}">
                <a16:creationId xmlns:a16="http://schemas.microsoft.com/office/drawing/2014/main" id="{292F7800-AAB4-4801-85AC-95F164BE662F}"/>
              </a:ext>
            </a:extLst>
          </p:cNvPr>
          <p:cNvSpPr>
            <a:spLocks noGrp="1"/>
          </p:cNvSpPr>
          <p:nvPr>
            <p:ph sz="half" idx="2"/>
          </p:nvPr>
        </p:nvSpPr>
        <p:spPr>
          <a:xfrm>
            <a:off x="363823" y="1323088"/>
            <a:ext cx="4513977" cy="486657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1" name="コンテンツ プレースホルダー 5">
            <a:extLst>
              <a:ext uri="{FF2B5EF4-FFF2-40B4-BE49-F238E27FC236}">
                <a16:creationId xmlns:a16="http://schemas.microsoft.com/office/drawing/2014/main" id="{EA0F60A0-20FC-4642-AD57-4034754A6C76}"/>
              </a:ext>
            </a:extLst>
          </p:cNvPr>
          <p:cNvSpPr>
            <a:spLocks noGrp="1"/>
          </p:cNvSpPr>
          <p:nvPr>
            <p:ph sz="quarter" idx="4"/>
          </p:nvPr>
        </p:nvSpPr>
        <p:spPr>
          <a:xfrm>
            <a:off x="5080403" y="1323088"/>
            <a:ext cx="4536207" cy="486657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cxnSp>
        <p:nvCxnSpPr>
          <p:cNvPr id="7" name="直線コネクタ 6">
            <a:extLst>
              <a:ext uri="{FF2B5EF4-FFF2-40B4-BE49-F238E27FC236}">
                <a16:creationId xmlns:a16="http://schemas.microsoft.com/office/drawing/2014/main" id="{5F542677-B10F-465A-9FEC-CB01B8601E2C}"/>
              </a:ext>
            </a:extLst>
          </p:cNvPr>
          <p:cNvCxnSpPr>
            <a:cxnSpLocks/>
          </p:cNvCxnSpPr>
          <p:nvPr userDrawn="1"/>
        </p:nvCxnSpPr>
        <p:spPr>
          <a:xfrm>
            <a:off x="2508857" y="6533383"/>
            <a:ext cx="6592282" cy="0"/>
          </a:xfrm>
          <a:prstGeom prst="line">
            <a:avLst/>
          </a:prstGeom>
          <a:ln>
            <a:solidFill>
              <a:schemeClr val="bg1">
                <a:lumMod val="75000"/>
              </a:schemeClr>
            </a:solidFill>
          </a:ln>
        </p:spPr>
        <p:style>
          <a:lnRef idx="1">
            <a:schemeClr val="accent5"/>
          </a:lnRef>
          <a:fillRef idx="0">
            <a:schemeClr val="accent5"/>
          </a:fillRef>
          <a:effectRef idx="0">
            <a:schemeClr val="accent5"/>
          </a:effectRef>
          <a:fontRef idx="minor">
            <a:schemeClr val="tx1"/>
          </a:fontRef>
        </p:style>
      </p:cxnSp>
      <p:sp>
        <p:nvSpPr>
          <p:cNvPr id="12" name="タイトル プレースホルダー 1">
            <a:extLst>
              <a:ext uri="{FF2B5EF4-FFF2-40B4-BE49-F238E27FC236}">
                <a16:creationId xmlns:a16="http://schemas.microsoft.com/office/drawing/2014/main" id="{9D9C3F2D-29A7-4005-85B4-A05C582C5A83}"/>
              </a:ext>
            </a:extLst>
          </p:cNvPr>
          <p:cNvSpPr>
            <a:spLocks noGrp="1"/>
          </p:cNvSpPr>
          <p:nvPr>
            <p:ph type="title"/>
          </p:nvPr>
        </p:nvSpPr>
        <p:spPr>
          <a:xfrm>
            <a:off x="363823" y="365127"/>
            <a:ext cx="7140807" cy="712235"/>
          </a:xfrm>
          <a:prstGeom prst="rect">
            <a:avLst/>
          </a:prstGeom>
        </p:spPr>
        <p:txBody>
          <a:bodyPr vert="horz" lIns="91440" tIns="45720" rIns="91440" bIns="45720" rtlCol="0" anchor="ctr">
            <a:normAutofit/>
          </a:bodyPr>
          <a:lstStyle>
            <a:lvl1pPr>
              <a:defRPr b="1">
                <a:latin typeface="+mn-ea"/>
                <a:ea typeface="+mn-ea"/>
              </a:defRPr>
            </a:lvl1pPr>
          </a:lstStyle>
          <a:p>
            <a:r>
              <a:rPr kumimoji="1" lang="ja-JP" altLang="en-US" dirty="0"/>
              <a:t>マスター タイトルの書式設定</a:t>
            </a:r>
          </a:p>
        </p:txBody>
      </p:sp>
      <p:pic>
        <p:nvPicPr>
          <p:cNvPr id="16" name="図 15">
            <a:extLst>
              <a:ext uri="{FF2B5EF4-FFF2-40B4-BE49-F238E27FC236}">
                <a16:creationId xmlns:a16="http://schemas.microsoft.com/office/drawing/2014/main" id="{7F1809A9-28D2-4ADA-A487-03EC49CDC7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24" y="6492873"/>
            <a:ext cx="2040498" cy="79764"/>
          </a:xfrm>
          <a:prstGeom prst="rect">
            <a:avLst/>
          </a:prstGeom>
        </p:spPr>
      </p:pic>
      <p:grpSp>
        <p:nvGrpSpPr>
          <p:cNvPr id="13" name="グループ化 12">
            <a:extLst>
              <a:ext uri="{FF2B5EF4-FFF2-40B4-BE49-F238E27FC236}">
                <a16:creationId xmlns:a16="http://schemas.microsoft.com/office/drawing/2014/main" id="{DCCFB8FF-C45C-4B13-9011-F32201E63C8C}"/>
              </a:ext>
            </a:extLst>
          </p:cNvPr>
          <p:cNvGrpSpPr/>
          <p:nvPr userDrawn="1"/>
        </p:nvGrpSpPr>
        <p:grpSpPr>
          <a:xfrm>
            <a:off x="0" y="1152232"/>
            <a:ext cx="9906000" cy="95985"/>
            <a:chOff x="0" y="1633655"/>
            <a:chExt cx="12192000" cy="95985"/>
          </a:xfrm>
        </p:grpSpPr>
        <p:sp>
          <p:nvSpPr>
            <p:cNvPr id="17" name="正方形/長方形 16">
              <a:extLst>
                <a:ext uri="{FF2B5EF4-FFF2-40B4-BE49-F238E27FC236}">
                  <a16:creationId xmlns:a16="http://schemas.microsoft.com/office/drawing/2014/main" id="{829A7AD7-ABD6-4BF1-809C-3CDD6D9B6232}"/>
                </a:ext>
              </a:extLst>
            </p:cNvPr>
            <p:cNvSpPr/>
            <p:nvPr userDrawn="1"/>
          </p:nvSpPr>
          <p:spPr>
            <a:xfrm>
              <a:off x="0" y="1633655"/>
              <a:ext cx="1149178" cy="95985"/>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8" name="正方形/長方形 17">
              <a:extLst>
                <a:ext uri="{FF2B5EF4-FFF2-40B4-BE49-F238E27FC236}">
                  <a16:creationId xmlns:a16="http://schemas.microsoft.com/office/drawing/2014/main" id="{A24FB5A6-27B6-404B-B1D6-1DD20C55D4A4}"/>
                </a:ext>
              </a:extLst>
            </p:cNvPr>
            <p:cNvSpPr/>
            <p:nvPr userDrawn="1"/>
          </p:nvSpPr>
          <p:spPr>
            <a:xfrm>
              <a:off x="1149178" y="1633655"/>
              <a:ext cx="1149178" cy="95985"/>
            </a:xfrm>
            <a:prstGeom prst="rect">
              <a:avLst/>
            </a:prstGeom>
            <a:solidFill>
              <a:srgbClr val="C9E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9" name="正方形/長方形 18">
              <a:extLst>
                <a:ext uri="{FF2B5EF4-FFF2-40B4-BE49-F238E27FC236}">
                  <a16:creationId xmlns:a16="http://schemas.microsoft.com/office/drawing/2014/main" id="{42FAD9C0-D2EA-4B7B-BCEB-389433708AD5}"/>
                </a:ext>
              </a:extLst>
            </p:cNvPr>
            <p:cNvSpPr/>
            <p:nvPr userDrawn="1"/>
          </p:nvSpPr>
          <p:spPr>
            <a:xfrm>
              <a:off x="2298356" y="1633655"/>
              <a:ext cx="9893644" cy="95985"/>
            </a:xfrm>
            <a:prstGeom prst="rect">
              <a:avLst/>
            </a:prstGeom>
            <a:solidFill>
              <a:srgbClr val="E7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sp>
        <p:nvSpPr>
          <p:cNvPr id="23" name="スライド番号プレースホルダー 5">
            <a:extLst>
              <a:ext uri="{FF2B5EF4-FFF2-40B4-BE49-F238E27FC236}">
                <a16:creationId xmlns:a16="http://schemas.microsoft.com/office/drawing/2014/main" id="{CD20E888-670F-4B36-BB93-AD2E8A71222F}"/>
              </a:ext>
            </a:extLst>
          </p:cNvPr>
          <p:cNvSpPr>
            <a:spLocks noGrp="1"/>
          </p:cNvSpPr>
          <p:nvPr>
            <p:ph type="sldNum" sz="quarter" idx="10"/>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3918458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比較">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9ABAA52-3386-4D4E-971E-E1737D5F001E}"/>
              </a:ext>
            </a:extLst>
          </p:cNvPr>
          <p:cNvSpPr>
            <a:spLocks noGrp="1"/>
          </p:cNvSpPr>
          <p:nvPr>
            <p:ph type="body" idx="1"/>
          </p:nvPr>
        </p:nvSpPr>
        <p:spPr>
          <a:xfrm>
            <a:off x="363823" y="1344201"/>
            <a:ext cx="4513977" cy="64545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E644E088-A4D7-4F94-9E33-DEF63E5E95FC}"/>
              </a:ext>
            </a:extLst>
          </p:cNvPr>
          <p:cNvSpPr>
            <a:spLocks noGrp="1"/>
          </p:cNvSpPr>
          <p:nvPr>
            <p:ph sz="half" idx="2"/>
          </p:nvPr>
        </p:nvSpPr>
        <p:spPr>
          <a:xfrm>
            <a:off x="363823" y="2085638"/>
            <a:ext cx="4513977" cy="408262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1B5A3CC3-0FA3-4264-B9CC-CCC6603CCCFA}"/>
              </a:ext>
            </a:extLst>
          </p:cNvPr>
          <p:cNvSpPr>
            <a:spLocks noGrp="1"/>
          </p:cNvSpPr>
          <p:nvPr>
            <p:ph type="body" sz="quarter" idx="3"/>
          </p:nvPr>
        </p:nvSpPr>
        <p:spPr>
          <a:xfrm>
            <a:off x="5080403" y="1344201"/>
            <a:ext cx="4536207" cy="64545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F09603E4-C4E6-40CD-976C-B4E630B48120}"/>
              </a:ext>
            </a:extLst>
          </p:cNvPr>
          <p:cNvSpPr>
            <a:spLocks noGrp="1"/>
          </p:cNvSpPr>
          <p:nvPr>
            <p:ph sz="quarter" idx="4"/>
          </p:nvPr>
        </p:nvSpPr>
        <p:spPr>
          <a:xfrm>
            <a:off x="5080403" y="2085638"/>
            <a:ext cx="4536207" cy="408262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cxnSp>
        <p:nvCxnSpPr>
          <p:cNvPr id="9" name="直線コネクタ 8">
            <a:extLst>
              <a:ext uri="{FF2B5EF4-FFF2-40B4-BE49-F238E27FC236}">
                <a16:creationId xmlns:a16="http://schemas.microsoft.com/office/drawing/2014/main" id="{F7E31975-D24C-4B58-83EB-226A646EFED2}"/>
              </a:ext>
            </a:extLst>
          </p:cNvPr>
          <p:cNvCxnSpPr>
            <a:cxnSpLocks/>
          </p:cNvCxnSpPr>
          <p:nvPr userDrawn="1"/>
        </p:nvCxnSpPr>
        <p:spPr>
          <a:xfrm>
            <a:off x="2508857" y="6533383"/>
            <a:ext cx="6592282" cy="0"/>
          </a:xfrm>
          <a:prstGeom prst="line">
            <a:avLst/>
          </a:prstGeom>
          <a:ln>
            <a:solidFill>
              <a:schemeClr val="bg1">
                <a:lumMod val="75000"/>
              </a:schemeClr>
            </a:solidFill>
          </a:ln>
        </p:spPr>
        <p:style>
          <a:lnRef idx="1">
            <a:schemeClr val="accent5"/>
          </a:lnRef>
          <a:fillRef idx="0">
            <a:schemeClr val="accent5"/>
          </a:fillRef>
          <a:effectRef idx="0">
            <a:schemeClr val="accent5"/>
          </a:effectRef>
          <a:fontRef idx="minor">
            <a:schemeClr val="tx1"/>
          </a:fontRef>
        </p:style>
      </p:cxnSp>
      <p:sp>
        <p:nvSpPr>
          <p:cNvPr id="14" name="タイトル プレースホルダー 1">
            <a:extLst>
              <a:ext uri="{FF2B5EF4-FFF2-40B4-BE49-F238E27FC236}">
                <a16:creationId xmlns:a16="http://schemas.microsoft.com/office/drawing/2014/main" id="{7308AD34-F2A1-47C0-9C5D-36A21DEFE29E}"/>
              </a:ext>
            </a:extLst>
          </p:cNvPr>
          <p:cNvSpPr>
            <a:spLocks noGrp="1"/>
          </p:cNvSpPr>
          <p:nvPr>
            <p:ph type="title"/>
          </p:nvPr>
        </p:nvSpPr>
        <p:spPr>
          <a:xfrm>
            <a:off x="363823" y="365128"/>
            <a:ext cx="7140807" cy="691120"/>
          </a:xfrm>
          <a:prstGeom prst="rect">
            <a:avLst/>
          </a:prstGeom>
        </p:spPr>
        <p:txBody>
          <a:bodyPr vert="horz" lIns="91440" tIns="45720" rIns="91440" bIns="45720" rtlCol="0" anchor="ctr">
            <a:normAutofit/>
          </a:bodyPr>
          <a:lstStyle>
            <a:lvl1pPr>
              <a:defRPr b="1">
                <a:latin typeface="+mn-ea"/>
                <a:ea typeface="+mn-ea"/>
              </a:defRPr>
            </a:lvl1pPr>
          </a:lstStyle>
          <a:p>
            <a:r>
              <a:rPr kumimoji="1" lang="ja-JP" altLang="en-US" dirty="0"/>
              <a:t>マスター タイトルの書式設定</a:t>
            </a:r>
          </a:p>
        </p:txBody>
      </p:sp>
      <p:pic>
        <p:nvPicPr>
          <p:cNvPr id="17" name="図 16">
            <a:extLst>
              <a:ext uri="{FF2B5EF4-FFF2-40B4-BE49-F238E27FC236}">
                <a16:creationId xmlns:a16="http://schemas.microsoft.com/office/drawing/2014/main" id="{A8D0488E-3FA8-4CB0-A7A1-E217FCBA9B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24" y="6492873"/>
            <a:ext cx="2040498" cy="79764"/>
          </a:xfrm>
          <a:prstGeom prst="rect">
            <a:avLst/>
          </a:prstGeom>
        </p:spPr>
      </p:pic>
      <p:grpSp>
        <p:nvGrpSpPr>
          <p:cNvPr id="16" name="グループ化 15">
            <a:extLst>
              <a:ext uri="{FF2B5EF4-FFF2-40B4-BE49-F238E27FC236}">
                <a16:creationId xmlns:a16="http://schemas.microsoft.com/office/drawing/2014/main" id="{5DEFE4F5-287D-41EC-99C6-B55E4DBC65C5}"/>
              </a:ext>
            </a:extLst>
          </p:cNvPr>
          <p:cNvGrpSpPr/>
          <p:nvPr userDrawn="1"/>
        </p:nvGrpSpPr>
        <p:grpSpPr>
          <a:xfrm>
            <a:off x="0" y="1152232"/>
            <a:ext cx="9906000" cy="95985"/>
            <a:chOff x="0" y="1633655"/>
            <a:chExt cx="12192000" cy="95985"/>
          </a:xfrm>
        </p:grpSpPr>
        <p:sp>
          <p:nvSpPr>
            <p:cNvPr id="18" name="正方形/長方形 17">
              <a:extLst>
                <a:ext uri="{FF2B5EF4-FFF2-40B4-BE49-F238E27FC236}">
                  <a16:creationId xmlns:a16="http://schemas.microsoft.com/office/drawing/2014/main" id="{12E84CE3-02F9-4F95-BCC7-9214AB0EE881}"/>
                </a:ext>
              </a:extLst>
            </p:cNvPr>
            <p:cNvSpPr/>
            <p:nvPr userDrawn="1"/>
          </p:nvSpPr>
          <p:spPr>
            <a:xfrm>
              <a:off x="0" y="1633655"/>
              <a:ext cx="1149178" cy="95985"/>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9" name="正方形/長方形 18">
              <a:extLst>
                <a:ext uri="{FF2B5EF4-FFF2-40B4-BE49-F238E27FC236}">
                  <a16:creationId xmlns:a16="http://schemas.microsoft.com/office/drawing/2014/main" id="{917D63D8-A435-4529-943B-301843AB7D6F}"/>
                </a:ext>
              </a:extLst>
            </p:cNvPr>
            <p:cNvSpPr/>
            <p:nvPr userDrawn="1"/>
          </p:nvSpPr>
          <p:spPr>
            <a:xfrm>
              <a:off x="1149178" y="1633655"/>
              <a:ext cx="1149178" cy="95985"/>
            </a:xfrm>
            <a:prstGeom prst="rect">
              <a:avLst/>
            </a:prstGeom>
            <a:solidFill>
              <a:srgbClr val="C9E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24" name="正方形/長方形 23">
              <a:extLst>
                <a:ext uri="{FF2B5EF4-FFF2-40B4-BE49-F238E27FC236}">
                  <a16:creationId xmlns:a16="http://schemas.microsoft.com/office/drawing/2014/main" id="{D08D646D-A372-4F3F-B652-D58EE37B1406}"/>
                </a:ext>
              </a:extLst>
            </p:cNvPr>
            <p:cNvSpPr/>
            <p:nvPr userDrawn="1"/>
          </p:nvSpPr>
          <p:spPr>
            <a:xfrm>
              <a:off x="2298356" y="1633655"/>
              <a:ext cx="9893644" cy="95985"/>
            </a:xfrm>
            <a:prstGeom prst="rect">
              <a:avLst/>
            </a:prstGeom>
            <a:solidFill>
              <a:srgbClr val="E7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sp>
        <p:nvSpPr>
          <p:cNvPr id="25" name="スライド番号プレースホルダー 5">
            <a:extLst>
              <a:ext uri="{FF2B5EF4-FFF2-40B4-BE49-F238E27FC236}">
                <a16:creationId xmlns:a16="http://schemas.microsoft.com/office/drawing/2014/main" id="{24381AEA-0461-43F9-8460-32A8D10FE103}"/>
              </a:ext>
            </a:extLst>
          </p:cNvPr>
          <p:cNvSpPr>
            <a:spLocks noGrp="1"/>
          </p:cNvSpPr>
          <p:nvPr>
            <p:ph type="sldNum" sz="quarter" idx="10"/>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1765036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10" name="タイトル プレースホルダー 1">
            <a:extLst>
              <a:ext uri="{FF2B5EF4-FFF2-40B4-BE49-F238E27FC236}">
                <a16:creationId xmlns:a16="http://schemas.microsoft.com/office/drawing/2014/main" id="{A20CC62D-8F6A-4653-9FB5-1246AD0C88F2}"/>
              </a:ext>
            </a:extLst>
          </p:cNvPr>
          <p:cNvSpPr>
            <a:spLocks noGrp="1"/>
          </p:cNvSpPr>
          <p:nvPr>
            <p:ph type="title"/>
          </p:nvPr>
        </p:nvSpPr>
        <p:spPr>
          <a:xfrm>
            <a:off x="363823" y="365128"/>
            <a:ext cx="7140807" cy="691120"/>
          </a:xfrm>
          <a:prstGeom prst="rect">
            <a:avLst/>
          </a:prstGeom>
        </p:spPr>
        <p:txBody>
          <a:bodyPr vert="horz" lIns="91440" tIns="45720" rIns="91440" bIns="45720" rtlCol="0" anchor="ctr">
            <a:normAutofit/>
          </a:bodyPr>
          <a:lstStyle>
            <a:lvl1pPr>
              <a:defRPr b="1">
                <a:latin typeface="+mn-ea"/>
                <a:ea typeface="+mn-ea"/>
              </a:defRPr>
            </a:lvl1pPr>
          </a:lstStyle>
          <a:p>
            <a:r>
              <a:rPr kumimoji="1" lang="ja-JP" altLang="en-US" dirty="0"/>
              <a:t>マスター タイトルの書式設定</a:t>
            </a:r>
          </a:p>
        </p:txBody>
      </p:sp>
      <p:grpSp>
        <p:nvGrpSpPr>
          <p:cNvPr id="12" name="グループ化 11">
            <a:extLst>
              <a:ext uri="{FF2B5EF4-FFF2-40B4-BE49-F238E27FC236}">
                <a16:creationId xmlns:a16="http://schemas.microsoft.com/office/drawing/2014/main" id="{ED9EF6F4-1E5F-4253-A9E8-DD5D104DD99F}"/>
              </a:ext>
            </a:extLst>
          </p:cNvPr>
          <p:cNvGrpSpPr/>
          <p:nvPr userDrawn="1"/>
        </p:nvGrpSpPr>
        <p:grpSpPr>
          <a:xfrm>
            <a:off x="0" y="1152232"/>
            <a:ext cx="9906000" cy="95985"/>
            <a:chOff x="0" y="1633655"/>
            <a:chExt cx="12192000" cy="95985"/>
          </a:xfrm>
        </p:grpSpPr>
        <p:sp>
          <p:nvSpPr>
            <p:cNvPr id="14" name="正方形/長方形 13">
              <a:extLst>
                <a:ext uri="{FF2B5EF4-FFF2-40B4-BE49-F238E27FC236}">
                  <a16:creationId xmlns:a16="http://schemas.microsoft.com/office/drawing/2014/main" id="{39FE272E-A015-4017-81F8-02B5C665C356}"/>
                </a:ext>
              </a:extLst>
            </p:cNvPr>
            <p:cNvSpPr/>
            <p:nvPr userDrawn="1"/>
          </p:nvSpPr>
          <p:spPr>
            <a:xfrm>
              <a:off x="0" y="1633655"/>
              <a:ext cx="1149178" cy="95985"/>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5" name="正方形/長方形 14">
              <a:extLst>
                <a:ext uri="{FF2B5EF4-FFF2-40B4-BE49-F238E27FC236}">
                  <a16:creationId xmlns:a16="http://schemas.microsoft.com/office/drawing/2014/main" id="{7D6F32E3-BB6A-4993-B98E-0C96DE0B2DC7}"/>
                </a:ext>
              </a:extLst>
            </p:cNvPr>
            <p:cNvSpPr/>
            <p:nvPr userDrawn="1"/>
          </p:nvSpPr>
          <p:spPr>
            <a:xfrm>
              <a:off x="1149178" y="1633655"/>
              <a:ext cx="1149178" cy="95985"/>
            </a:xfrm>
            <a:prstGeom prst="rect">
              <a:avLst/>
            </a:prstGeom>
            <a:solidFill>
              <a:srgbClr val="C9E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20" name="正方形/長方形 19">
              <a:extLst>
                <a:ext uri="{FF2B5EF4-FFF2-40B4-BE49-F238E27FC236}">
                  <a16:creationId xmlns:a16="http://schemas.microsoft.com/office/drawing/2014/main" id="{A011ED55-2850-4FEF-8081-E95AF8306D9A}"/>
                </a:ext>
              </a:extLst>
            </p:cNvPr>
            <p:cNvSpPr/>
            <p:nvPr userDrawn="1"/>
          </p:nvSpPr>
          <p:spPr>
            <a:xfrm>
              <a:off x="2298356" y="1633655"/>
              <a:ext cx="9893644" cy="95985"/>
            </a:xfrm>
            <a:prstGeom prst="rect">
              <a:avLst/>
            </a:prstGeom>
            <a:solidFill>
              <a:srgbClr val="E7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sp>
        <p:nvSpPr>
          <p:cNvPr id="21" name="スライド番号プレースホルダー 5">
            <a:extLst>
              <a:ext uri="{FF2B5EF4-FFF2-40B4-BE49-F238E27FC236}">
                <a16:creationId xmlns:a16="http://schemas.microsoft.com/office/drawing/2014/main" id="{D1D3E5C9-461A-46C3-91A7-5F458066C545}"/>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2518586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cxnSp>
        <p:nvCxnSpPr>
          <p:cNvPr id="6" name="直線コネクタ 5">
            <a:extLst>
              <a:ext uri="{FF2B5EF4-FFF2-40B4-BE49-F238E27FC236}">
                <a16:creationId xmlns:a16="http://schemas.microsoft.com/office/drawing/2014/main" id="{3A26408B-1AF6-42A9-81FE-1F33CC4F1179}"/>
              </a:ext>
            </a:extLst>
          </p:cNvPr>
          <p:cNvCxnSpPr>
            <a:cxnSpLocks/>
          </p:cNvCxnSpPr>
          <p:nvPr userDrawn="1"/>
        </p:nvCxnSpPr>
        <p:spPr>
          <a:xfrm>
            <a:off x="2508857" y="6533383"/>
            <a:ext cx="6592282" cy="0"/>
          </a:xfrm>
          <a:prstGeom prst="line">
            <a:avLst/>
          </a:prstGeom>
          <a:ln>
            <a:solidFill>
              <a:schemeClr val="bg1">
                <a:lumMod val="75000"/>
              </a:schemeClr>
            </a:solidFill>
          </a:ln>
        </p:spPr>
        <p:style>
          <a:lnRef idx="1">
            <a:schemeClr val="accent5"/>
          </a:lnRef>
          <a:fillRef idx="0">
            <a:schemeClr val="accent5"/>
          </a:fillRef>
          <a:effectRef idx="0">
            <a:schemeClr val="accent5"/>
          </a:effectRef>
          <a:fontRef idx="minor">
            <a:schemeClr val="tx1"/>
          </a:fontRef>
        </p:style>
      </p:cxnSp>
      <p:pic>
        <p:nvPicPr>
          <p:cNvPr id="7" name="図 6">
            <a:extLst>
              <a:ext uri="{FF2B5EF4-FFF2-40B4-BE49-F238E27FC236}">
                <a16:creationId xmlns:a16="http://schemas.microsoft.com/office/drawing/2014/main" id="{2C046AFA-384F-4495-A8E8-C7403053DE8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24" y="6492873"/>
            <a:ext cx="2040498" cy="79764"/>
          </a:xfrm>
          <a:prstGeom prst="rect">
            <a:avLst/>
          </a:prstGeom>
        </p:spPr>
      </p:pic>
      <p:sp>
        <p:nvSpPr>
          <p:cNvPr id="8" name="スライド番号プレースホルダー 5">
            <a:extLst>
              <a:ext uri="{FF2B5EF4-FFF2-40B4-BE49-F238E27FC236}">
                <a16:creationId xmlns:a16="http://schemas.microsoft.com/office/drawing/2014/main" id="{8B5864F1-C7EC-47A9-A20C-E9634EEE20C3}"/>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1183195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24FC72CD-5CBE-404F-9752-A86ABDAF7586}"/>
              </a:ext>
            </a:extLst>
          </p:cNvPr>
          <p:cNvSpPr>
            <a:spLocks noGrp="1"/>
          </p:cNvSpPr>
          <p:nvPr>
            <p:ph type="title"/>
          </p:nvPr>
        </p:nvSpPr>
        <p:spPr>
          <a:xfrm>
            <a:off x="363823" y="365128"/>
            <a:ext cx="7140807" cy="666968"/>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BF1726D2-2E3D-40CF-9BBB-FB1C58F7416B}"/>
              </a:ext>
            </a:extLst>
          </p:cNvPr>
          <p:cNvSpPr>
            <a:spLocks noGrp="1"/>
          </p:cNvSpPr>
          <p:nvPr>
            <p:ph type="body" idx="1"/>
          </p:nvPr>
        </p:nvSpPr>
        <p:spPr>
          <a:xfrm>
            <a:off x="363822" y="1330859"/>
            <a:ext cx="9252789" cy="4846105"/>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スライド番号プレースホルダー 5">
            <a:extLst>
              <a:ext uri="{FF2B5EF4-FFF2-40B4-BE49-F238E27FC236}">
                <a16:creationId xmlns:a16="http://schemas.microsoft.com/office/drawing/2014/main" id="{9FADD3F7-25D7-42AD-B515-2A52521F74EB}"/>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pic>
        <p:nvPicPr>
          <p:cNvPr id="7" name="グラフィックス 6">
            <a:extLst>
              <a:ext uri="{FF2B5EF4-FFF2-40B4-BE49-F238E27FC236}">
                <a16:creationId xmlns:a16="http://schemas.microsoft.com/office/drawing/2014/main" id="{73680EEB-D24B-4A9F-B417-6580895CA072}"/>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8549963" y="156651"/>
            <a:ext cx="1066648" cy="524385"/>
          </a:xfrm>
          <a:prstGeom prst="rect">
            <a:avLst/>
          </a:prstGeom>
        </p:spPr>
      </p:pic>
    </p:spTree>
    <p:extLst>
      <p:ext uri="{BB962C8B-B14F-4D97-AF65-F5344CB8AC3E}">
        <p14:creationId xmlns:p14="http://schemas.microsoft.com/office/powerpoint/2010/main" val="81786911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hf hdr="0" ftr="0" dt="0"/>
  <p:txStyles>
    <p:titleStyle>
      <a:lvl1pPr algn="l" defTabSz="685800" rtl="0" eaLnBrk="1" latinLnBrk="0" hangingPunct="1">
        <a:lnSpc>
          <a:spcPct val="90000"/>
        </a:lnSpc>
        <a:spcBef>
          <a:spcPct val="0"/>
        </a:spcBef>
        <a:buNone/>
        <a:defRPr kumimoji="1" sz="2700" b="1" kern="1200">
          <a:solidFill>
            <a:schemeClr val="accent1">
              <a:lumMod val="75000"/>
            </a:schemeClr>
          </a:solidFill>
          <a:latin typeface="+mn-ea"/>
          <a:ea typeface="+mn-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113495" y="90287"/>
            <a:ext cx="8424015" cy="691120"/>
          </a:xfrm>
        </p:spPr>
        <p:txBody>
          <a:bodyPr>
            <a:normAutofit fontScale="90000"/>
          </a:bodyPr>
          <a:lstStyle/>
          <a:p>
            <a:r>
              <a:rPr kumimoji="1" lang="ja-JP" altLang="en-US" dirty="0"/>
              <a:t>大学発スタートアップにおける経営人材確保支援（</a:t>
            </a:r>
            <a:r>
              <a:rPr kumimoji="1" lang="en-US" altLang="ja-JP" dirty="0"/>
              <a:t>MPM</a:t>
            </a:r>
            <a:r>
              <a:rPr kumimoji="1" lang="ja-JP" altLang="en-US" dirty="0"/>
              <a:t>）</a:t>
            </a:r>
            <a:br>
              <a:rPr kumimoji="1" lang="en-US" altLang="ja-JP" dirty="0"/>
            </a:br>
            <a:r>
              <a:rPr kumimoji="1" lang="ja-JP" altLang="en-US" dirty="0"/>
              <a:t>に係る提案書</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a:t>
            </a:fld>
            <a:endParaRPr lang="ja-JP" altLang="en-US" dirty="0"/>
          </a:p>
        </p:txBody>
      </p:sp>
      <p:sp>
        <p:nvSpPr>
          <p:cNvPr id="12" name="テキスト ボックス 11">
            <a:extLst>
              <a:ext uri="{FF2B5EF4-FFF2-40B4-BE49-F238E27FC236}">
                <a16:creationId xmlns:a16="http://schemas.microsoft.com/office/drawing/2014/main" id="{8D2377C2-5A32-B849-4738-E14C18BA261E}"/>
              </a:ext>
            </a:extLst>
          </p:cNvPr>
          <p:cNvSpPr txBox="1"/>
          <p:nvPr/>
        </p:nvSpPr>
        <p:spPr>
          <a:xfrm>
            <a:off x="9196472" y="0"/>
            <a:ext cx="709528" cy="276999"/>
          </a:xfrm>
          <a:prstGeom prst="rect">
            <a:avLst/>
          </a:prstGeom>
          <a:solidFill>
            <a:schemeClr val="tx1"/>
          </a:solidFill>
          <a:ln>
            <a:noFill/>
          </a:ln>
        </p:spPr>
        <p:txBody>
          <a:bodyPr wrap="square" rtlCol="0">
            <a:spAutoFit/>
          </a:bodyPr>
          <a:lstStyle/>
          <a:p>
            <a:pPr algn="ctr"/>
            <a:r>
              <a:rPr kumimoji="1" lang="ja-JP" altLang="en-US" sz="1200" dirty="0">
                <a:solidFill>
                  <a:schemeClr val="bg1"/>
                </a:solidFill>
                <a:latin typeface="メイリオ" panose="020B0604030504040204" pitchFamily="50" charset="-128"/>
                <a:ea typeface="メイリオ" panose="020B0604030504040204" pitchFamily="50" charset="-128"/>
              </a:rPr>
              <a:t>様式１</a:t>
            </a:r>
          </a:p>
        </p:txBody>
      </p:sp>
      <p:graphicFrame>
        <p:nvGraphicFramePr>
          <p:cNvPr id="13" name="表 13">
            <a:extLst>
              <a:ext uri="{FF2B5EF4-FFF2-40B4-BE49-F238E27FC236}">
                <a16:creationId xmlns:a16="http://schemas.microsoft.com/office/drawing/2014/main" id="{57BEA0F5-1B01-B38C-4956-924097570FD7}"/>
              </a:ext>
            </a:extLst>
          </p:cNvPr>
          <p:cNvGraphicFramePr>
            <a:graphicFrameLocks noGrp="1"/>
          </p:cNvGraphicFramePr>
          <p:nvPr>
            <p:extLst>
              <p:ext uri="{D42A27DB-BD31-4B8C-83A1-F6EECF244321}">
                <p14:modId xmlns:p14="http://schemas.microsoft.com/office/powerpoint/2010/main" val="2326963104"/>
              </p:ext>
            </p:extLst>
          </p:nvPr>
        </p:nvGraphicFramePr>
        <p:xfrm>
          <a:off x="586014" y="1423085"/>
          <a:ext cx="8733972" cy="4850208"/>
        </p:xfrm>
        <a:graphic>
          <a:graphicData uri="http://schemas.openxmlformats.org/drawingml/2006/table">
            <a:tbl>
              <a:tblPr firstRow="1" bandRow="1">
                <a:tableStyleId>{5C22544A-7EE6-4342-B048-85BDC9FD1C3A}</a:tableStyleId>
              </a:tblPr>
              <a:tblGrid>
                <a:gridCol w="1298770">
                  <a:extLst>
                    <a:ext uri="{9D8B030D-6E8A-4147-A177-3AD203B41FA5}">
                      <a16:colId xmlns:a16="http://schemas.microsoft.com/office/drawing/2014/main" val="2914699276"/>
                    </a:ext>
                  </a:extLst>
                </a:gridCol>
                <a:gridCol w="522514">
                  <a:extLst>
                    <a:ext uri="{9D8B030D-6E8A-4147-A177-3AD203B41FA5}">
                      <a16:colId xmlns:a16="http://schemas.microsoft.com/office/drawing/2014/main" val="974727151"/>
                    </a:ext>
                  </a:extLst>
                </a:gridCol>
                <a:gridCol w="6912688">
                  <a:extLst>
                    <a:ext uri="{9D8B030D-6E8A-4147-A177-3AD203B41FA5}">
                      <a16:colId xmlns:a16="http://schemas.microsoft.com/office/drawing/2014/main" val="315554523"/>
                    </a:ext>
                  </a:extLst>
                </a:gridCol>
              </a:tblGrid>
              <a:tr h="303138">
                <a:tc>
                  <a:txBody>
                    <a:bodyPr/>
                    <a:lstStyle/>
                    <a:p>
                      <a:r>
                        <a:rPr kumimoji="1" lang="ja-JP" altLang="en-US" sz="1100" b="0" dirty="0">
                          <a:solidFill>
                            <a:schemeClr val="tx1"/>
                          </a:solidFill>
                        </a:rPr>
                        <a:t>＜提案者情報＞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275457472"/>
                  </a:ext>
                </a:extLst>
              </a:tr>
              <a:tr h="303138">
                <a:tc>
                  <a:txBody>
                    <a:bodyPr/>
                    <a:lstStyle/>
                    <a:p>
                      <a:r>
                        <a:rPr kumimoji="1" lang="ja-JP" altLang="en-US" sz="1100" b="0" dirty="0">
                          <a:solidFill>
                            <a:schemeClr val="tx1"/>
                          </a:solidFill>
                        </a:rPr>
                        <a:t>提案代表者名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zh-CN" altLang="en-US" sz="1100" b="0" dirty="0">
                          <a:solidFill>
                            <a:schemeClr val="accent1"/>
                          </a:solidFill>
                        </a:rPr>
                        <a:t>○○○○○株式会社</a:t>
                      </a:r>
                      <a:endParaRPr kumimoji="1" lang="ja-JP" altLang="en-US" sz="1100" b="0" dirty="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47056257"/>
                  </a:ext>
                </a:extLst>
              </a:tr>
              <a:tr h="303138">
                <a:tc>
                  <a:txBody>
                    <a:bodyPr/>
                    <a:lstStyle/>
                    <a:p>
                      <a:r>
                        <a:rPr kumimoji="1" lang="ja-JP" altLang="en-US" sz="1100" b="0" dirty="0">
                          <a:solidFill>
                            <a:schemeClr val="tx1"/>
                          </a:solidFill>
                        </a:rPr>
                        <a:t>法人番号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zh-CN" altLang="en-US" sz="1100" b="0" dirty="0">
                          <a:solidFill>
                            <a:schemeClr val="accent1"/>
                          </a:solidFill>
                        </a:rPr>
                        <a:t>法人番号</a:t>
                      </a:r>
                      <a:r>
                        <a:rPr kumimoji="1" lang="en-US" altLang="zh-CN" sz="1100" b="0" dirty="0">
                          <a:solidFill>
                            <a:schemeClr val="accent1"/>
                          </a:solidFill>
                        </a:rPr>
                        <a:t>13</a:t>
                      </a:r>
                      <a:r>
                        <a:rPr kumimoji="1" lang="zh-CN" altLang="en-US" sz="1100" b="0" dirty="0">
                          <a:solidFill>
                            <a:schemeClr val="accent1"/>
                          </a:solidFill>
                        </a:rPr>
                        <a:t>桁</a:t>
                      </a:r>
                      <a:endParaRPr kumimoji="1" lang="ja-JP" altLang="en-US" sz="1100" b="0" dirty="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00367772"/>
                  </a:ext>
                </a:extLst>
              </a:tr>
              <a:tr h="303138">
                <a:tc>
                  <a:txBody>
                    <a:bodyPr/>
                    <a:lstStyle/>
                    <a:p>
                      <a:r>
                        <a:rPr kumimoji="1" lang="ja-JP" altLang="en-US" sz="1100" b="0" dirty="0">
                          <a:solidFill>
                            <a:schemeClr val="tx1"/>
                          </a:solidFill>
                        </a:rPr>
                        <a:t>代表者役職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zh-TW" altLang="en-US" sz="1100" b="0" dirty="0">
                          <a:solidFill>
                            <a:schemeClr val="accent1"/>
                          </a:solidFill>
                        </a:rPr>
                        <a:t>代表取締役社長　</a:t>
                      </a:r>
                      <a:endParaRPr kumimoji="1" lang="ja-JP" altLang="en-US" sz="1100" b="0" dirty="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32812960"/>
                  </a:ext>
                </a:extLst>
              </a:tr>
              <a:tr h="303138">
                <a:tc>
                  <a:txBody>
                    <a:bodyPr/>
                    <a:lstStyle/>
                    <a:p>
                      <a:r>
                        <a:rPr kumimoji="1" lang="ja-JP" altLang="en-US" sz="1100" b="0" dirty="0">
                          <a:solidFill>
                            <a:schemeClr val="tx1"/>
                          </a:solidFill>
                        </a:rPr>
                        <a:t>代表者氏名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zh-TW" altLang="en-US" sz="1100" b="0" dirty="0">
                          <a:solidFill>
                            <a:schemeClr val="accent1"/>
                          </a:solidFill>
                        </a:rPr>
                        <a:t>○○　○○</a:t>
                      </a:r>
                      <a:endParaRPr kumimoji="1" lang="ja-JP" altLang="en-US" sz="1100" b="0" dirty="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915376096"/>
                  </a:ext>
                </a:extLst>
              </a:tr>
              <a:tr h="303138">
                <a:tc>
                  <a:txBody>
                    <a:bodyPr/>
                    <a:lstStyle/>
                    <a:p>
                      <a:r>
                        <a:rPr kumimoji="1" lang="ja-JP" altLang="en-US" sz="1100" b="0" dirty="0">
                          <a:solidFill>
                            <a:schemeClr val="tx1"/>
                          </a:solidFill>
                        </a:rPr>
                        <a:t>所 在 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ja-JP" altLang="en-US" sz="1100" b="0" dirty="0">
                          <a:solidFill>
                            <a:schemeClr val="accent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029991621"/>
                  </a:ext>
                </a:extLst>
              </a:tr>
              <a:tr h="303138">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ja-JP" altLang="en-US" sz="1100" b="0" dirty="0">
                          <a:solidFill>
                            <a:schemeClr val="accent1"/>
                          </a:solidFill>
                        </a:rPr>
                        <a:t>○○県△△市・・・・・・・・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2341283"/>
                  </a:ext>
                </a:extLst>
              </a:tr>
              <a:tr h="303138">
                <a:tc>
                  <a:txBody>
                    <a:bodyPr/>
                    <a:lstStyle/>
                    <a:p>
                      <a:r>
                        <a:rPr kumimoji="1" lang="ja-JP" altLang="en-US" sz="1100" b="0" dirty="0">
                          <a:solidFill>
                            <a:schemeClr val="tx1"/>
                          </a:solidFill>
                        </a:rPr>
                        <a:t>＜連絡先＞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endParaRPr kumimoji="1" lang="ja-JP" altLang="en-US" sz="1100" b="0" dirty="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245086542"/>
                  </a:ext>
                </a:extLst>
              </a:tr>
              <a:tr h="303138">
                <a:tc>
                  <a:txBody>
                    <a:bodyPr/>
                    <a:lstStyle/>
                    <a:p>
                      <a:r>
                        <a:rPr kumimoji="1" lang="ja-JP" altLang="en-US" sz="1100" b="0" dirty="0">
                          <a:solidFill>
                            <a:schemeClr val="tx1"/>
                          </a:solidFill>
                        </a:rPr>
                        <a:t>所　属</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ja-JP" altLang="en-US" sz="1100" b="0" dirty="0">
                          <a:solidFill>
                            <a:schemeClr val="accent1"/>
                          </a:solidFill>
                        </a:rPr>
                        <a:t>○○○部　△△△課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69144953"/>
                  </a:ext>
                </a:extLst>
              </a:tr>
              <a:tr h="303138">
                <a:tc>
                  <a:txBody>
                    <a:bodyPr/>
                    <a:lstStyle/>
                    <a:p>
                      <a:r>
                        <a:rPr kumimoji="1" lang="ja-JP" altLang="en-US" sz="1100" b="0" dirty="0">
                          <a:solidFill>
                            <a:schemeClr val="tx1"/>
                          </a:solidFill>
                        </a:rPr>
                        <a:t>役職名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ja-JP" altLang="en-US" sz="1100" b="0" dirty="0">
                          <a:solidFill>
                            <a:schemeClr val="accent1"/>
                          </a:solidFill>
                        </a:rPr>
                        <a:t>○○○○○部（課）長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594370116"/>
                  </a:ext>
                </a:extLst>
              </a:tr>
              <a:tr h="303138">
                <a:tc>
                  <a:txBody>
                    <a:bodyPr/>
                    <a:lstStyle/>
                    <a:p>
                      <a:r>
                        <a:rPr kumimoji="1" lang="ja-JP" altLang="en-US" sz="1100" b="0" dirty="0">
                          <a:solidFill>
                            <a:schemeClr val="tx1"/>
                          </a:solidFill>
                        </a:rPr>
                        <a:t>氏　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ja-JP" altLang="en-US" sz="1100" b="0" dirty="0">
                          <a:solidFill>
                            <a:schemeClr val="accent1"/>
                          </a:solidFill>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07516520"/>
                  </a:ext>
                </a:extLst>
              </a:tr>
              <a:tr h="303138">
                <a:tc>
                  <a:txBody>
                    <a:bodyPr/>
                    <a:lstStyle/>
                    <a:p>
                      <a:r>
                        <a:rPr kumimoji="1" lang="ja-JP" altLang="en-US" sz="1100" b="0" dirty="0">
                          <a:solidFill>
                            <a:schemeClr val="tx1"/>
                          </a:solidFill>
                        </a:rPr>
                        <a:t>所在地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accent1"/>
                          </a:solidFill>
                        </a:rPr>
                        <a:t>〒○○○－○○○○　＊連絡先が上記の所在地と異なる場合は、連絡先所在地を記載</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168714577"/>
                  </a:ext>
                </a:extLst>
              </a:tr>
              <a:tr h="303138">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ja-JP" altLang="en-US" sz="1100" b="0" dirty="0">
                          <a:solidFill>
                            <a:schemeClr val="accent1"/>
                          </a:solidFill>
                        </a:rPr>
                        <a:t>○○県△△市・・・・・・・・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74757424"/>
                  </a:ext>
                </a:extLst>
              </a:tr>
              <a:tr h="303138">
                <a:tc>
                  <a:txBody>
                    <a:bodyPr/>
                    <a:lstStyle/>
                    <a:p>
                      <a:r>
                        <a:rPr kumimoji="1" lang="ja-JP" altLang="en-US" sz="1100" b="0" dirty="0">
                          <a:solidFill>
                            <a:schemeClr val="tx1"/>
                          </a:solidFill>
                        </a:rPr>
                        <a:t>ＴＥＬ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ja-JP" altLang="en-US" sz="1100" b="0" dirty="0">
                          <a:solidFill>
                            <a:schemeClr val="accent1"/>
                          </a:solidFill>
                        </a:rPr>
                        <a:t>△△△－△△－△△△△（代）＊日中連絡がつく連絡先を記載</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68862081"/>
                  </a:ext>
                </a:extLst>
              </a:tr>
              <a:tr h="303138">
                <a:tc>
                  <a:txBody>
                    <a:bodyPr/>
                    <a:lstStyle/>
                    <a:p>
                      <a:r>
                        <a:rPr kumimoji="1" lang="en-US" altLang="ja-JP" sz="1100" b="0" dirty="0">
                          <a:solidFill>
                            <a:schemeClr val="tx1"/>
                          </a:solidFill>
                        </a:rPr>
                        <a:t>E-mail</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ja-JP" altLang="en-US" sz="1100" b="0" dirty="0">
                          <a:solidFill>
                            <a:schemeClr val="accent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52649085"/>
                  </a:ext>
                </a:extLst>
              </a:tr>
              <a:tr h="303138">
                <a:tc>
                  <a:txBody>
                    <a:bodyPr/>
                    <a:lstStyle/>
                    <a:p>
                      <a:r>
                        <a:rPr kumimoji="1" lang="ja-JP" altLang="en-US" sz="1100" b="0" dirty="0">
                          <a:solidFill>
                            <a:schemeClr val="bg1"/>
                          </a:solidFill>
                        </a:rPr>
                        <a:t>応募枠</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accent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100" b="0" dirty="0">
                          <a:solidFill>
                            <a:schemeClr val="bg1"/>
                          </a:solidFill>
                        </a:rPr>
                        <a:t>加速枠</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995080635"/>
                  </a:ext>
                </a:extLst>
              </a:tr>
            </a:tbl>
          </a:graphicData>
        </a:graphic>
      </p:graphicFrame>
      <p:sp>
        <p:nvSpPr>
          <p:cNvPr id="2" name="テキスト ボックス 1">
            <a:extLst>
              <a:ext uri="{FF2B5EF4-FFF2-40B4-BE49-F238E27FC236}">
                <a16:creationId xmlns:a16="http://schemas.microsoft.com/office/drawing/2014/main" id="{D75B036E-1680-8A4C-13FF-5FD4C79AC7CA}"/>
              </a:ext>
            </a:extLst>
          </p:cNvPr>
          <p:cNvSpPr txBox="1"/>
          <p:nvPr/>
        </p:nvSpPr>
        <p:spPr>
          <a:xfrm>
            <a:off x="2884313" y="6305175"/>
            <a:ext cx="6312159" cy="600164"/>
          </a:xfrm>
          <a:prstGeom prst="rect">
            <a:avLst/>
          </a:prstGeom>
          <a:noFill/>
        </p:spPr>
        <p:txBody>
          <a:bodyPr wrap="square">
            <a:spAutoFit/>
          </a:bodyPr>
          <a:lstStyle/>
          <a:p>
            <a:r>
              <a:rPr lang="ja-JP" altLang="en-US" sz="1100" dirty="0">
                <a:solidFill>
                  <a:schemeClr val="accent1"/>
                </a:solidFill>
              </a:rPr>
              <a:t>枠線、サイズ等は自由に改変していただいて構いません。</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a:p>
            <a:r>
              <a:rPr kumimoji="1" lang="ja-JP" altLang="en-US" sz="1100" dirty="0">
                <a:solidFill>
                  <a:schemeClr val="accent1"/>
                </a:solidFill>
              </a:rPr>
              <a:t>応募枠は、加速枠の場合のみ「○」を入れてください。</a:t>
            </a:r>
          </a:p>
        </p:txBody>
      </p:sp>
      <p:sp>
        <p:nvSpPr>
          <p:cNvPr id="5" name="テキスト ボックス 4">
            <a:extLst>
              <a:ext uri="{FF2B5EF4-FFF2-40B4-BE49-F238E27FC236}">
                <a16:creationId xmlns:a16="http://schemas.microsoft.com/office/drawing/2014/main" id="{387DD6C5-38DA-5C18-D424-A459BA89545D}"/>
              </a:ext>
            </a:extLst>
          </p:cNvPr>
          <p:cNvSpPr txBox="1"/>
          <p:nvPr/>
        </p:nvSpPr>
        <p:spPr>
          <a:xfrm>
            <a:off x="113495" y="1053753"/>
            <a:ext cx="7733550" cy="369332"/>
          </a:xfrm>
          <a:prstGeom prst="rect">
            <a:avLst/>
          </a:prstGeom>
          <a:noFill/>
        </p:spPr>
        <p:txBody>
          <a:bodyPr wrap="square">
            <a:spAutoFit/>
          </a:bodyPr>
          <a:lstStyle/>
          <a:p>
            <a:r>
              <a:rPr lang="en-US" altLang="ja-JP" sz="1800" dirty="0">
                <a:solidFill>
                  <a:schemeClr val="accent1"/>
                </a:solidFill>
              </a:rPr>
              <a:t>※</a:t>
            </a:r>
            <a:r>
              <a:rPr lang="ja-JP" altLang="en-US" sz="1800" dirty="0">
                <a:solidFill>
                  <a:schemeClr val="accent1"/>
                </a:solidFill>
              </a:rPr>
              <a:t>全スライドについて、青字は削除し、「黒字」で記入してください。</a:t>
            </a:r>
            <a:endParaRPr lang="en-US" altLang="ja-JP" sz="1800" dirty="0">
              <a:solidFill>
                <a:schemeClr val="accent1"/>
              </a:solidFill>
            </a:endParaRPr>
          </a:p>
        </p:txBody>
      </p:sp>
    </p:spTree>
    <p:extLst>
      <p:ext uri="{BB962C8B-B14F-4D97-AF65-F5344CB8AC3E}">
        <p14:creationId xmlns:p14="http://schemas.microsoft.com/office/powerpoint/2010/main" val="26335128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p:txBody>
          <a:bodyPr>
            <a:normAutofit/>
          </a:bodyPr>
          <a:lstStyle/>
          <a:p>
            <a:r>
              <a:rPr lang="ja-JP" altLang="en-US" dirty="0"/>
              <a:t>２</a:t>
            </a:r>
            <a:r>
              <a:rPr kumimoji="1" lang="ja-JP" altLang="en-US" dirty="0"/>
              <a:t>．提案する内容（実施項目③）</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10</a:t>
            </a:fld>
            <a:endParaRPr lang="ja-JP" altLang="en-US" dirty="0"/>
          </a:p>
        </p:txBody>
      </p:sp>
      <p:sp>
        <p:nvSpPr>
          <p:cNvPr id="5" name="テキスト ボックス 4">
            <a:extLst>
              <a:ext uri="{FF2B5EF4-FFF2-40B4-BE49-F238E27FC236}">
                <a16:creationId xmlns:a16="http://schemas.microsoft.com/office/drawing/2014/main" id="{420AC40B-80A2-3053-CCD5-CBD3EE4EB498}"/>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2-2</a:t>
            </a:r>
            <a:r>
              <a:rPr kumimoji="1" lang="ja-JP" altLang="en-US" sz="800" dirty="0">
                <a:solidFill>
                  <a:schemeClr val="bg1"/>
                </a:solidFill>
                <a:latin typeface="メイリオ" panose="020B0604030504040204" pitchFamily="50" charset="-128"/>
                <a:ea typeface="メイリオ" panose="020B0604030504040204" pitchFamily="50" charset="-128"/>
              </a:rPr>
              <a:t>～</a:t>
            </a:r>
            <a:r>
              <a:rPr kumimoji="1" lang="en-US" altLang="ja-JP" sz="800" dirty="0">
                <a:solidFill>
                  <a:schemeClr val="bg1"/>
                </a:solidFill>
                <a:latin typeface="メイリオ" panose="020B0604030504040204" pitchFamily="50" charset="-128"/>
                <a:ea typeface="メイリオ" panose="020B0604030504040204" pitchFamily="50" charset="-128"/>
              </a:rPr>
              <a:t>5</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7FF7A203-A6A4-4196-DF4A-D4C5E6280265}"/>
              </a:ext>
            </a:extLst>
          </p:cNvPr>
          <p:cNvSpPr txBox="1"/>
          <p:nvPr/>
        </p:nvSpPr>
        <p:spPr>
          <a:xfrm>
            <a:off x="363823" y="1140483"/>
            <a:ext cx="8056983" cy="2631490"/>
          </a:xfrm>
          <a:prstGeom prst="rect">
            <a:avLst/>
          </a:prstGeom>
          <a:noFill/>
        </p:spPr>
        <p:txBody>
          <a:bodyPr wrap="square">
            <a:spAutoFit/>
          </a:bodyPr>
          <a:lstStyle/>
          <a:p>
            <a:r>
              <a:rPr lang="ja-JP" altLang="en-US" sz="1100" dirty="0">
                <a:solidFill>
                  <a:schemeClr val="accent1"/>
                </a:solidFill>
              </a:rPr>
              <a:t>仕様書に記載のある実施内容に呼応する形式で項目を立てて、定義、方法、考え方等について説明した上で、課題選定と対応策、重要点、取りまとめ手法をわかりやすく整理して記載してください。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全体スケジュールにおいて、どこに位置づけされるのか、事業期間における時間軸がわかるようにしてください。</a:t>
            </a:r>
            <a:endParaRPr lang="en-US" altLang="ja-JP" sz="1100" dirty="0">
              <a:solidFill>
                <a:schemeClr val="accent1"/>
              </a:solidFill>
            </a:endParaRPr>
          </a:p>
          <a:p>
            <a:r>
              <a:rPr lang="ja-JP" altLang="en-US" sz="1100" dirty="0">
                <a:solidFill>
                  <a:schemeClr val="accent1"/>
                </a:solidFill>
              </a:rPr>
              <a:t>その際、アウトプットイメージがわかるようにしてください。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また、独自性がわかるように、項目を設けるか、下線、マーカー等で視覚的に強調する等工夫してください。</a:t>
            </a:r>
            <a:endParaRPr lang="en-US" altLang="ja-JP" sz="1100" dirty="0">
              <a:solidFill>
                <a:schemeClr val="accent1"/>
              </a:solidFill>
            </a:endParaRPr>
          </a:p>
          <a:p>
            <a:r>
              <a:rPr lang="ja-JP" altLang="en-US" sz="1100" dirty="0">
                <a:solidFill>
                  <a:schemeClr val="accent1"/>
                </a:solidFill>
              </a:rPr>
              <a:t>各実施項目（小項目含む）について、最大</a:t>
            </a:r>
            <a:r>
              <a:rPr lang="en-US" altLang="ja-JP" sz="1100" dirty="0">
                <a:solidFill>
                  <a:schemeClr val="accent1"/>
                </a:solidFill>
              </a:rPr>
              <a:t>4</a:t>
            </a:r>
            <a:r>
              <a:rPr lang="ja-JP" altLang="en-US" sz="1100" dirty="0">
                <a:solidFill>
                  <a:schemeClr val="accent1"/>
                </a:solidFill>
              </a:rPr>
              <a:t>スライド以内に収めてください。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a:p>
            <a:r>
              <a:rPr lang="ja-JP" altLang="en-US" sz="1100" dirty="0">
                <a:solidFill>
                  <a:schemeClr val="accent1"/>
                </a:solidFill>
              </a:rPr>
              <a:t>なお、要項、規定・規則、ロングリスト等は提案書の「別紙」（別紙は、他項目等と合わせて、</a:t>
            </a:r>
            <a:r>
              <a:rPr lang="en-US" altLang="ja-JP" sz="1100" dirty="0">
                <a:solidFill>
                  <a:schemeClr val="accent1"/>
                </a:solidFill>
              </a:rPr>
              <a:t>A4</a:t>
            </a:r>
            <a:r>
              <a:rPr lang="ja-JP" altLang="en-US" sz="1100" dirty="0">
                <a:solidFill>
                  <a:schemeClr val="accent1"/>
                </a:solidFill>
              </a:rPr>
              <a:t>サイズ最大</a:t>
            </a:r>
            <a:r>
              <a:rPr lang="en-US" altLang="ja-JP" sz="1100" dirty="0">
                <a:solidFill>
                  <a:schemeClr val="accent1"/>
                </a:solidFill>
              </a:rPr>
              <a:t>10</a:t>
            </a:r>
            <a:r>
              <a:rPr lang="ja-JP" altLang="en-US" sz="1100" dirty="0">
                <a:solidFill>
                  <a:schemeClr val="accent1"/>
                </a:solidFill>
              </a:rPr>
              <a:t>枚以内）として提出することができます。</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また、加速枠として別枠にて当該提案をする場合は、これまでの成果を基に、加速的かつ更なる挑戦的な実証となる提案であることが明瞭に確認できるように提案書に記載してください。</a:t>
            </a:r>
            <a:endParaRPr lang="en-US" altLang="ja-JP" sz="1100" dirty="0">
              <a:solidFill>
                <a:schemeClr val="accent1"/>
              </a:solidFill>
            </a:endParaRPr>
          </a:p>
        </p:txBody>
      </p:sp>
    </p:spTree>
    <p:extLst>
      <p:ext uri="{BB962C8B-B14F-4D97-AF65-F5344CB8AC3E}">
        <p14:creationId xmlns:p14="http://schemas.microsoft.com/office/powerpoint/2010/main" val="12941120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p:txBody>
          <a:bodyPr>
            <a:normAutofit/>
          </a:bodyPr>
          <a:lstStyle/>
          <a:p>
            <a:r>
              <a:rPr lang="ja-JP" altLang="en-US" dirty="0"/>
              <a:t>２</a:t>
            </a:r>
            <a:r>
              <a:rPr kumimoji="1" lang="ja-JP" altLang="en-US" dirty="0"/>
              <a:t>．提案する内容（実施項目④）</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11</a:t>
            </a:fld>
            <a:endParaRPr lang="ja-JP" altLang="en-US" dirty="0"/>
          </a:p>
        </p:txBody>
      </p:sp>
      <p:sp>
        <p:nvSpPr>
          <p:cNvPr id="5" name="テキスト ボックス 4">
            <a:extLst>
              <a:ext uri="{FF2B5EF4-FFF2-40B4-BE49-F238E27FC236}">
                <a16:creationId xmlns:a16="http://schemas.microsoft.com/office/drawing/2014/main" id="{420AC40B-80A2-3053-CCD5-CBD3EE4EB498}"/>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2-2</a:t>
            </a:r>
            <a:r>
              <a:rPr kumimoji="1" lang="ja-JP" altLang="en-US" sz="800" dirty="0">
                <a:solidFill>
                  <a:schemeClr val="bg1"/>
                </a:solidFill>
                <a:latin typeface="メイリオ" panose="020B0604030504040204" pitchFamily="50" charset="-128"/>
                <a:ea typeface="メイリオ" panose="020B0604030504040204" pitchFamily="50" charset="-128"/>
              </a:rPr>
              <a:t>～</a:t>
            </a:r>
            <a:r>
              <a:rPr kumimoji="1" lang="en-US" altLang="ja-JP" sz="800" dirty="0">
                <a:solidFill>
                  <a:schemeClr val="bg1"/>
                </a:solidFill>
                <a:latin typeface="メイリオ" panose="020B0604030504040204" pitchFamily="50" charset="-128"/>
                <a:ea typeface="メイリオ" panose="020B0604030504040204" pitchFamily="50" charset="-128"/>
              </a:rPr>
              <a:t>5</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2FD3CFAF-E5EA-DA48-C7E5-A673864F2258}"/>
              </a:ext>
            </a:extLst>
          </p:cNvPr>
          <p:cNvSpPr txBox="1"/>
          <p:nvPr/>
        </p:nvSpPr>
        <p:spPr>
          <a:xfrm>
            <a:off x="363823" y="1140483"/>
            <a:ext cx="8056983" cy="1785104"/>
          </a:xfrm>
          <a:prstGeom prst="rect">
            <a:avLst/>
          </a:prstGeom>
          <a:noFill/>
        </p:spPr>
        <p:txBody>
          <a:bodyPr wrap="square">
            <a:spAutoFit/>
          </a:bodyPr>
          <a:lstStyle/>
          <a:p>
            <a:r>
              <a:rPr lang="ja-JP" altLang="en-US" sz="1100" dirty="0">
                <a:solidFill>
                  <a:schemeClr val="accent1"/>
                </a:solidFill>
              </a:rPr>
              <a:t>仕様書に記載のある実施内容に呼応する形式で項目を立てて、定義、方法、考え方等について説明した上で、課題選定と対応策、重要点、取りまとめ手法をわかりやすく整理して記載してください。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報告書等を作成するにあたって、その形式、取りまとめ手法等を踏まえた成果物のイメージを説明してください。</a:t>
            </a:r>
          </a:p>
          <a:p>
            <a:r>
              <a:rPr lang="ja-JP" altLang="en-US" sz="1100" dirty="0">
                <a:solidFill>
                  <a:schemeClr val="accent1"/>
                </a:solidFill>
              </a:rPr>
              <a:t>また、報告会等に対する考え方も説明してください。</a:t>
            </a:r>
          </a:p>
          <a:p>
            <a:endParaRPr lang="en-US" altLang="ja-JP" sz="1100" dirty="0">
              <a:solidFill>
                <a:schemeClr val="accent1"/>
              </a:solidFill>
            </a:endParaRPr>
          </a:p>
          <a:p>
            <a:r>
              <a:rPr lang="ja-JP" altLang="en-US" sz="1100" dirty="0">
                <a:solidFill>
                  <a:schemeClr val="accent1"/>
                </a:solidFill>
              </a:rPr>
              <a:t>また、独自性がわかるように、項目を設けるか、下線、マーカー等で視覚的に強調する等工夫してください。</a:t>
            </a:r>
            <a:endParaRPr lang="en-US" altLang="ja-JP" sz="1100" dirty="0">
              <a:solidFill>
                <a:schemeClr val="accent1"/>
              </a:solidFill>
            </a:endParaRPr>
          </a:p>
          <a:p>
            <a:r>
              <a:rPr lang="ja-JP" altLang="en-US" sz="1100" dirty="0">
                <a:solidFill>
                  <a:schemeClr val="accent1"/>
                </a:solidFill>
              </a:rPr>
              <a:t>各実施項目（小項目含む）について、最大</a:t>
            </a:r>
            <a:r>
              <a:rPr lang="en-US" altLang="ja-JP" sz="1100" dirty="0">
                <a:solidFill>
                  <a:schemeClr val="accent1"/>
                </a:solidFill>
              </a:rPr>
              <a:t>4</a:t>
            </a:r>
            <a:r>
              <a:rPr lang="ja-JP" altLang="en-US" sz="1100" dirty="0">
                <a:solidFill>
                  <a:schemeClr val="accent1"/>
                </a:solidFill>
              </a:rPr>
              <a:t>スライド以内に収めてください。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p:txBody>
      </p:sp>
    </p:spTree>
    <p:extLst>
      <p:ext uri="{BB962C8B-B14F-4D97-AF65-F5344CB8AC3E}">
        <p14:creationId xmlns:p14="http://schemas.microsoft.com/office/powerpoint/2010/main" val="26551978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lang="ja-JP" altLang="en-US" dirty="0"/>
              <a:t>３</a:t>
            </a:r>
            <a:r>
              <a:rPr kumimoji="1" lang="ja-JP" altLang="en-US" dirty="0"/>
              <a:t>．必要経費</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12</a:t>
            </a:fld>
            <a:endParaRPr lang="ja-JP" altLang="en-US" dirty="0"/>
          </a:p>
        </p:txBody>
      </p:sp>
      <p:sp>
        <p:nvSpPr>
          <p:cNvPr id="7" name="テキスト ボックス 6">
            <a:extLst>
              <a:ext uri="{FF2B5EF4-FFF2-40B4-BE49-F238E27FC236}">
                <a16:creationId xmlns:a16="http://schemas.microsoft.com/office/drawing/2014/main" id="{3E03A146-D51E-0478-DD09-D8E542AF8C98}"/>
              </a:ext>
            </a:extLst>
          </p:cNvPr>
          <p:cNvSpPr txBox="1"/>
          <p:nvPr/>
        </p:nvSpPr>
        <p:spPr>
          <a:xfrm>
            <a:off x="811692" y="1352167"/>
            <a:ext cx="7735148" cy="2292935"/>
          </a:xfrm>
          <a:prstGeom prst="rect">
            <a:avLst/>
          </a:prstGeom>
          <a:noFill/>
        </p:spPr>
        <p:txBody>
          <a:bodyPr wrap="square">
            <a:spAutoFit/>
          </a:bodyPr>
          <a:lstStyle/>
          <a:p>
            <a:r>
              <a:rPr lang="ja-JP" altLang="en-US" sz="1100" dirty="0">
                <a:solidFill>
                  <a:schemeClr val="accent1"/>
                </a:solidFill>
              </a:rPr>
              <a:t>調査の経済性が優れていることを審査します。</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提案者が本業務を実施する際に計上したい経営人材の労務費の計上する場合、もしくは、経営人材に対して、専門家もしくは有識者として委員謝金として当該行為に対する経費を計上する場合は、その経費計上の考え方を記載してください。</a:t>
            </a:r>
            <a:endParaRPr lang="en-US" altLang="ja-JP" sz="1100" dirty="0">
              <a:solidFill>
                <a:schemeClr val="accent1"/>
              </a:solidFill>
            </a:endParaRPr>
          </a:p>
          <a:p>
            <a:r>
              <a:rPr lang="ja-JP" altLang="en-US" sz="1100" dirty="0">
                <a:solidFill>
                  <a:schemeClr val="accent1"/>
                </a:solidFill>
              </a:rPr>
              <a:t>なお、その雇用規定、契約条件等については、実施内容③に説明してください。</a:t>
            </a:r>
            <a:endParaRPr lang="en-US" altLang="ja-JP" sz="1100" dirty="0">
              <a:solidFill>
                <a:schemeClr val="accent1"/>
              </a:solidFill>
            </a:endParaRPr>
          </a:p>
          <a:p>
            <a:r>
              <a:rPr lang="ja-JP" altLang="en-US" sz="1100" dirty="0">
                <a:solidFill>
                  <a:schemeClr val="accent1"/>
                </a:solidFill>
              </a:rPr>
              <a:t>また、本業務で経営人材をマッチングするスタートアップに対して、株式取得等の行為を行っていなるかいないか、チェックしてください。</a:t>
            </a:r>
            <a:endParaRPr lang="en-US" altLang="ja-JP" sz="1100" dirty="0">
              <a:solidFill>
                <a:schemeClr val="accent1"/>
              </a:solidFill>
            </a:endParaRPr>
          </a:p>
          <a:p>
            <a:r>
              <a:rPr lang="ja-JP" altLang="en-US" sz="1100" dirty="0">
                <a:solidFill>
                  <a:schemeClr val="accent1"/>
                </a:solidFill>
              </a:rPr>
              <a:t>経営人材と提案者の利害関係を調整・整理している点も、チェックしてください。</a:t>
            </a:r>
            <a:endParaRPr lang="en-US" altLang="ja-JP" sz="1100" dirty="0">
              <a:solidFill>
                <a:schemeClr val="accent1"/>
              </a:solidFill>
            </a:endParaRPr>
          </a:p>
          <a:p>
            <a:r>
              <a:rPr lang="ja-JP" altLang="en-US" sz="1100" dirty="0">
                <a:solidFill>
                  <a:schemeClr val="accent1"/>
                </a:solidFill>
              </a:rPr>
              <a:t>最大２スライド以内に収めてください。</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また、加速枠として別枠にて当該提案をする場合は、これまでの成果を基に、加速的かつ更なる挑戦的な実証となる提案であることが経費上でも、明瞭に確認できるように記載してください。</a:t>
            </a:r>
            <a:endParaRPr lang="en-US" altLang="ja-JP" sz="1100" dirty="0">
              <a:solidFill>
                <a:schemeClr val="accent1"/>
              </a:solidFill>
            </a:endParaRPr>
          </a:p>
        </p:txBody>
      </p:sp>
      <p:sp>
        <p:nvSpPr>
          <p:cNvPr id="6" name="テキスト ボックス 5">
            <a:extLst>
              <a:ext uri="{FF2B5EF4-FFF2-40B4-BE49-F238E27FC236}">
                <a16:creationId xmlns:a16="http://schemas.microsoft.com/office/drawing/2014/main" id="{12236BF3-2847-A556-59EC-A34057FF13B2}"/>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lang="en-US" altLang="ja-JP" sz="800" dirty="0">
                <a:solidFill>
                  <a:schemeClr val="bg1"/>
                </a:solidFill>
                <a:latin typeface="メイリオ" panose="020B0604030504040204" pitchFamily="50" charset="-128"/>
                <a:ea typeface="メイリオ" panose="020B0604030504040204" pitchFamily="50" charset="-128"/>
              </a:rPr>
              <a:t>3</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graphicFrame>
        <p:nvGraphicFramePr>
          <p:cNvPr id="2" name="表 13">
            <a:extLst>
              <a:ext uri="{FF2B5EF4-FFF2-40B4-BE49-F238E27FC236}">
                <a16:creationId xmlns:a16="http://schemas.microsoft.com/office/drawing/2014/main" id="{8D385162-1A1E-EC6C-99C3-716665E16FA6}"/>
              </a:ext>
            </a:extLst>
          </p:cNvPr>
          <p:cNvGraphicFramePr>
            <a:graphicFrameLocks noGrp="1"/>
          </p:cNvGraphicFramePr>
          <p:nvPr>
            <p:extLst>
              <p:ext uri="{D42A27DB-BD31-4B8C-83A1-F6EECF244321}">
                <p14:modId xmlns:p14="http://schemas.microsoft.com/office/powerpoint/2010/main" val="1766335342"/>
              </p:ext>
            </p:extLst>
          </p:nvPr>
        </p:nvGraphicFramePr>
        <p:xfrm>
          <a:off x="241615" y="5612398"/>
          <a:ext cx="9422769" cy="777240"/>
        </p:xfrm>
        <a:graphic>
          <a:graphicData uri="http://schemas.openxmlformats.org/drawingml/2006/table">
            <a:tbl>
              <a:tblPr firstRow="1" bandRow="1">
                <a:tableStyleId>{5C22544A-7EE6-4342-B048-85BDC9FD1C3A}</a:tableStyleId>
              </a:tblPr>
              <a:tblGrid>
                <a:gridCol w="5496712">
                  <a:extLst>
                    <a:ext uri="{9D8B030D-6E8A-4147-A177-3AD203B41FA5}">
                      <a16:colId xmlns:a16="http://schemas.microsoft.com/office/drawing/2014/main" val="2914699276"/>
                    </a:ext>
                  </a:extLst>
                </a:gridCol>
                <a:gridCol w="3926057">
                  <a:extLst>
                    <a:ext uri="{9D8B030D-6E8A-4147-A177-3AD203B41FA5}">
                      <a16:colId xmlns:a16="http://schemas.microsoft.com/office/drawing/2014/main" val="288065185"/>
                    </a:ext>
                  </a:extLst>
                </a:gridCol>
              </a:tblGrid>
              <a:tr h="206650">
                <a:tc>
                  <a:txBody>
                    <a:bodyPr/>
                    <a:lstStyle/>
                    <a:p>
                      <a:pPr algn="ctr"/>
                      <a:r>
                        <a:rPr kumimoji="1" lang="ja-JP" altLang="en-US" sz="1100" b="0" dirty="0">
                          <a:solidFill>
                            <a:schemeClr val="tx1"/>
                          </a:solidFill>
                        </a:rPr>
                        <a:t>確認事項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対応状況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32812960"/>
                  </a:ext>
                </a:extLst>
              </a:tr>
              <a:tr h="206650">
                <a:tc>
                  <a:txBody>
                    <a:bodyPr/>
                    <a:lstStyle/>
                    <a:p>
                      <a:r>
                        <a:rPr kumimoji="1" lang="ja-JP" altLang="en-US" sz="1100" b="0" dirty="0">
                          <a:solidFill>
                            <a:schemeClr val="tx1"/>
                          </a:solidFill>
                        </a:rPr>
                        <a:t>経営人材に対する労務費等の経費を計上しますか？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tx1"/>
                          </a:solidFill>
                        </a:rPr>
                        <a:t>（　）計上します　（　）計上しません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8529789"/>
                  </a:ext>
                </a:extLst>
              </a:tr>
              <a:tr h="206650">
                <a:tc>
                  <a:txBody>
                    <a:bodyPr/>
                    <a:lstStyle/>
                    <a:p>
                      <a:r>
                        <a:rPr kumimoji="1" lang="ja-JP" altLang="en-US" sz="1100" b="0" dirty="0">
                          <a:solidFill>
                            <a:schemeClr val="tx1"/>
                          </a:solidFill>
                        </a:rPr>
                        <a:t>経営人材と提案者及び大学発スタートアップの利害関係を調整・整理していますか？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tx1"/>
                          </a:solidFill>
                        </a:rPr>
                        <a:t>（　）調整・整理している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29991621"/>
                  </a:ext>
                </a:extLst>
              </a:tr>
            </a:tbl>
          </a:graphicData>
        </a:graphic>
      </p:graphicFrame>
      <p:sp>
        <p:nvSpPr>
          <p:cNvPr id="8" name="テキスト ボックス 7">
            <a:extLst>
              <a:ext uri="{FF2B5EF4-FFF2-40B4-BE49-F238E27FC236}">
                <a16:creationId xmlns:a16="http://schemas.microsoft.com/office/drawing/2014/main" id="{5B9541B8-AA86-CBD2-7D71-2F83182BA0C3}"/>
              </a:ext>
            </a:extLst>
          </p:cNvPr>
          <p:cNvSpPr txBox="1"/>
          <p:nvPr/>
        </p:nvSpPr>
        <p:spPr>
          <a:xfrm>
            <a:off x="206804" y="6436682"/>
            <a:ext cx="9457579" cy="338554"/>
          </a:xfrm>
          <a:prstGeom prst="rect">
            <a:avLst/>
          </a:prstGeom>
          <a:noFill/>
        </p:spPr>
        <p:txBody>
          <a:bodyPr wrap="square">
            <a:spAutoFit/>
          </a:bodyPr>
          <a:lstStyle/>
          <a:p>
            <a:r>
              <a:rPr lang="en-US" altLang="ja-JP" sz="800" dirty="0"/>
              <a:t>※</a:t>
            </a:r>
            <a:r>
              <a:rPr lang="ja-JP" altLang="en-US" sz="800" dirty="0"/>
              <a:t>経営人材として経営に参画することが決まった時点までに、本業務で経営人材をマッチングする大学発スタートアップに対して、提案者及び経営人材が株式取得等の行為を行っている場合は、当該労務費等は対象外とします。</a:t>
            </a:r>
          </a:p>
        </p:txBody>
      </p:sp>
    </p:spTree>
    <p:extLst>
      <p:ext uri="{BB962C8B-B14F-4D97-AF65-F5344CB8AC3E}">
        <p14:creationId xmlns:p14="http://schemas.microsoft.com/office/powerpoint/2010/main" val="33948599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lang="ja-JP" altLang="en-US" dirty="0"/>
              <a:t>３</a:t>
            </a:r>
            <a:r>
              <a:rPr kumimoji="1" lang="ja-JP" altLang="en-US" dirty="0"/>
              <a:t>．必要経費（積算表）</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13</a:t>
            </a:fld>
            <a:endParaRPr lang="ja-JP" altLang="en-US" dirty="0"/>
          </a:p>
        </p:txBody>
      </p:sp>
      <p:sp>
        <p:nvSpPr>
          <p:cNvPr id="6" name="テキスト ボックス 5">
            <a:extLst>
              <a:ext uri="{FF2B5EF4-FFF2-40B4-BE49-F238E27FC236}">
                <a16:creationId xmlns:a16="http://schemas.microsoft.com/office/drawing/2014/main" id="{ED410782-4E71-CE44-D0AC-53D9FACD3044}"/>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lang="en-US" altLang="ja-JP" sz="800" dirty="0">
                <a:solidFill>
                  <a:schemeClr val="bg1"/>
                </a:solidFill>
                <a:latin typeface="メイリオ" panose="020B0604030504040204" pitchFamily="50" charset="-128"/>
                <a:ea typeface="メイリオ" panose="020B0604030504040204" pitchFamily="50" charset="-128"/>
              </a:rPr>
              <a:t>3</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graphicFrame>
        <p:nvGraphicFramePr>
          <p:cNvPr id="2" name="表 13">
            <a:extLst>
              <a:ext uri="{FF2B5EF4-FFF2-40B4-BE49-F238E27FC236}">
                <a16:creationId xmlns:a16="http://schemas.microsoft.com/office/drawing/2014/main" id="{68F9D132-ABBB-8771-942D-C94C30A39DCE}"/>
              </a:ext>
            </a:extLst>
          </p:cNvPr>
          <p:cNvGraphicFramePr>
            <a:graphicFrameLocks noGrp="1"/>
          </p:cNvGraphicFramePr>
          <p:nvPr>
            <p:extLst>
              <p:ext uri="{D42A27DB-BD31-4B8C-83A1-F6EECF244321}">
                <p14:modId xmlns:p14="http://schemas.microsoft.com/office/powerpoint/2010/main" val="4154351712"/>
              </p:ext>
            </p:extLst>
          </p:nvPr>
        </p:nvGraphicFramePr>
        <p:xfrm>
          <a:off x="206805" y="1101013"/>
          <a:ext cx="9338412" cy="4555908"/>
        </p:xfrm>
        <a:graphic>
          <a:graphicData uri="http://schemas.openxmlformats.org/drawingml/2006/table">
            <a:tbl>
              <a:tblPr firstRow="1" bandRow="1">
                <a:tableStyleId>{5C22544A-7EE6-4342-B048-85BDC9FD1C3A}</a:tableStyleId>
              </a:tblPr>
              <a:tblGrid>
                <a:gridCol w="2023211">
                  <a:extLst>
                    <a:ext uri="{9D8B030D-6E8A-4147-A177-3AD203B41FA5}">
                      <a16:colId xmlns:a16="http://schemas.microsoft.com/office/drawing/2014/main" val="2914699276"/>
                    </a:ext>
                  </a:extLst>
                </a:gridCol>
                <a:gridCol w="2379306">
                  <a:extLst>
                    <a:ext uri="{9D8B030D-6E8A-4147-A177-3AD203B41FA5}">
                      <a16:colId xmlns:a16="http://schemas.microsoft.com/office/drawing/2014/main" val="3254119355"/>
                    </a:ext>
                  </a:extLst>
                </a:gridCol>
                <a:gridCol w="2528596">
                  <a:extLst>
                    <a:ext uri="{9D8B030D-6E8A-4147-A177-3AD203B41FA5}">
                      <a16:colId xmlns:a16="http://schemas.microsoft.com/office/drawing/2014/main" val="974727151"/>
                    </a:ext>
                  </a:extLst>
                </a:gridCol>
                <a:gridCol w="2407299">
                  <a:extLst>
                    <a:ext uri="{9D8B030D-6E8A-4147-A177-3AD203B41FA5}">
                      <a16:colId xmlns:a16="http://schemas.microsoft.com/office/drawing/2014/main" val="1506180924"/>
                    </a:ext>
                  </a:extLst>
                </a:gridCol>
              </a:tblGrid>
              <a:tr h="200236">
                <a:tc>
                  <a:txBody>
                    <a:bodyPr/>
                    <a:lstStyle/>
                    <a:p>
                      <a:pPr algn="ctr"/>
                      <a:r>
                        <a:rPr kumimoji="1" lang="ja-JP" altLang="en-US" sz="1100" b="0" dirty="0">
                          <a:solidFill>
                            <a:schemeClr val="tx1"/>
                          </a:solidFill>
                        </a:rPr>
                        <a:t>項目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ja-JP" altLang="en-US" sz="1100" b="0" dirty="0">
                          <a:solidFill>
                            <a:schemeClr val="tx1"/>
                          </a:solidFill>
                        </a:rPr>
                        <a:t>事業期間全体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2026</a:t>
                      </a:r>
                      <a:r>
                        <a:rPr kumimoji="1" lang="ja-JP" altLang="en-US" sz="1100" b="0" dirty="0">
                          <a:solidFill>
                            <a:schemeClr val="tx1"/>
                          </a:solidFill>
                        </a:rPr>
                        <a:t>年度</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2027</a:t>
                      </a:r>
                      <a:r>
                        <a:rPr kumimoji="1" lang="ja-JP" altLang="en-US" sz="1100" b="0" dirty="0">
                          <a:solidFill>
                            <a:schemeClr val="tx1"/>
                          </a:solidFill>
                        </a:rPr>
                        <a:t>年度</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932812960"/>
                  </a:ext>
                </a:extLst>
              </a:tr>
              <a:tr h="254486">
                <a:tc>
                  <a:txBody>
                    <a:bodyPr/>
                    <a:lstStyle/>
                    <a:p>
                      <a:r>
                        <a:rPr kumimoji="1" lang="en-US" altLang="ja-JP" sz="1100" b="0" dirty="0">
                          <a:solidFill>
                            <a:schemeClr val="tx1"/>
                          </a:solidFill>
                        </a:rPr>
                        <a:t>Ⅰ</a:t>
                      </a:r>
                      <a:r>
                        <a:rPr kumimoji="1" lang="ja-JP" altLang="en-US" sz="1100" b="0" dirty="0">
                          <a:solidFill>
                            <a:schemeClr val="tx1"/>
                          </a:solidFill>
                        </a:rPr>
                        <a:t>．労務費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8529789"/>
                  </a:ext>
                </a:extLst>
              </a:tr>
              <a:tr h="265302">
                <a:tc>
                  <a:txBody>
                    <a:bodyPr/>
                    <a:lstStyle/>
                    <a:p>
                      <a:r>
                        <a:rPr kumimoji="1" lang="ja-JP" altLang="en-US" sz="1100" b="0" dirty="0">
                          <a:solidFill>
                            <a:schemeClr val="tx1"/>
                          </a:solidFill>
                        </a:rPr>
                        <a:t>　１．研究員費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613529"/>
                  </a:ext>
                </a:extLst>
              </a:tr>
              <a:tr h="265302">
                <a:tc>
                  <a:txBody>
                    <a:bodyPr/>
                    <a:lstStyle/>
                    <a:p>
                      <a:r>
                        <a:rPr kumimoji="1" lang="ja-JP" altLang="en-US" sz="1100" b="0" dirty="0">
                          <a:solidFill>
                            <a:schemeClr val="tx1"/>
                          </a:solidFill>
                        </a:rPr>
                        <a:t>　２．補助員費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63530273"/>
                  </a:ext>
                </a:extLst>
              </a:tr>
              <a:tr h="265302">
                <a:tc>
                  <a:txBody>
                    <a:bodyPr/>
                    <a:lstStyle/>
                    <a:p>
                      <a:r>
                        <a:rPr kumimoji="1" lang="en-US" altLang="ja-JP" sz="1100" b="0" dirty="0">
                          <a:solidFill>
                            <a:schemeClr val="tx1"/>
                          </a:solidFill>
                        </a:rPr>
                        <a:t>Ⅱ</a:t>
                      </a:r>
                      <a:r>
                        <a:rPr kumimoji="1" lang="ja-JP" altLang="en-US" sz="1100" b="0" dirty="0">
                          <a:solidFill>
                            <a:schemeClr val="tx1"/>
                          </a:solidFill>
                        </a:rPr>
                        <a:t>．その他経費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5376096"/>
                  </a:ext>
                </a:extLst>
              </a:tr>
              <a:tr h="265302">
                <a:tc>
                  <a:txBody>
                    <a:bodyPr/>
                    <a:lstStyle/>
                    <a:p>
                      <a:r>
                        <a:rPr kumimoji="1" lang="ja-JP" altLang="en-US" sz="1100" b="0" dirty="0">
                          <a:solidFill>
                            <a:schemeClr val="tx1"/>
                          </a:solidFill>
                        </a:rPr>
                        <a:t>　１．消耗品費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29991621"/>
                  </a:ext>
                </a:extLst>
              </a:tr>
              <a:tr h="265302">
                <a:tc>
                  <a:txBody>
                    <a:bodyPr/>
                    <a:lstStyle/>
                    <a:p>
                      <a:r>
                        <a:rPr kumimoji="1" lang="ja-JP" altLang="en-US" sz="1100" b="0" dirty="0">
                          <a:solidFill>
                            <a:schemeClr val="tx1"/>
                          </a:solidFill>
                        </a:rPr>
                        <a:t>　２．旅費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341283"/>
                  </a:ext>
                </a:extLst>
              </a:tr>
              <a:tr h="265302">
                <a:tc>
                  <a:txBody>
                    <a:bodyPr/>
                    <a:lstStyle/>
                    <a:p>
                      <a:r>
                        <a:rPr kumimoji="1" lang="ja-JP" altLang="en-US" sz="1100" b="0" dirty="0">
                          <a:solidFill>
                            <a:schemeClr val="tx1"/>
                          </a:solidFill>
                        </a:rPr>
                        <a:t>　３．外注費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0480720"/>
                  </a:ext>
                </a:extLst>
              </a:tr>
              <a:tr h="369528">
                <a:tc>
                  <a:txBody>
                    <a:bodyPr/>
                    <a:lstStyle/>
                    <a:p>
                      <a:r>
                        <a:rPr kumimoji="1" lang="ja-JP" altLang="en-US" sz="1100" b="0" dirty="0">
                          <a:solidFill>
                            <a:schemeClr val="tx1"/>
                          </a:solidFill>
                        </a:rPr>
                        <a:t>　４．諸経費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8029123"/>
                  </a:ext>
                </a:extLst>
              </a:tr>
              <a:tr h="369528">
                <a:tc>
                  <a:txBody>
                    <a:bodyPr/>
                    <a:lstStyle/>
                    <a:p>
                      <a:r>
                        <a:rPr kumimoji="1" lang="ja-JP" altLang="en-US" sz="1100" b="0" dirty="0">
                          <a:solidFill>
                            <a:schemeClr val="tx1"/>
                          </a:solidFill>
                        </a:rPr>
                        <a:t>小計</a:t>
                      </a:r>
                      <a:r>
                        <a:rPr kumimoji="1" lang="en-US" altLang="ja-JP" sz="1100" b="0" dirty="0">
                          <a:solidFill>
                            <a:schemeClr val="tx1"/>
                          </a:solidFill>
                        </a:rPr>
                        <a:t>A</a:t>
                      </a:r>
                      <a:r>
                        <a:rPr kumimoji="1" lang="ja-JP" altLang="en-US" sz="1100" b="0" dirty="0">
                          <a:solidFill>
                            <a:schemeClr val="tx1"/>
                          </a:solidFill>
                        </a:rPr>
                        <a:t>（＝</a:t>
                      </a:r>
                      <a:r>
                        <a:rPr kumimoji="1" lang="en-US" altLang="ja-JP" sz="1100" b="0" dirty="0">
                          <a:solidFill>
                            <a:schemeClr val="tx1"/>
                          </a:solidFill>
                        </a:rPr>
                        <a:t>Ⅰ</a:t>
                      </a:r>
                      <a:r>
                        <a:rPr kumimoji="1" lang="ja-JP" altLang="en-US" sz="1100" b="0" dirty="0">
                          <a:solidFill>
                            <a:schemeClr val="tx1"/>
                          </a:solidFill>
                        </a:rPr>
                        <a:t>＋</a:t>
                      </a:r>
                      <a:r>
                        <a:rPr kumimoji="1" lang="en-US" altLang="ja-JP" sz="1100" b="0" dirty="0">
                          <a:solidFill>
                            <a:schemeClr val="tx1"/>
                          </a:solidFill>
                        </a:rPr>
                        <a:t>Ⅱ</a:t>
                      </a:r>
                      <a:r>
                        <a:rPr kumimoji="1" lang="ja-JP" altLang="en-US" sz="1100" b="0"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600353026"/>
                  </a:ext>
                </a:extLst>
              </a:tr>
              <a:tr h="369528">
                <a:tc>
                  <a:txBody>
                    <a:bodyPr/>
                    <a:lstStyle/>
                    <a:p>
                      <a:r>
                        <a:rPr kumimoji="1" lang="en-US" altLang="ja-JP" sz="1100" b="0" dirty="0">
                          <a:solidFill>
                            <a:schemeClr val="tx1"/>
                          </a:solidFill>
                        </a:rPr>
                        <a:t>Ⅲ</a:t>
                      </a:r>
                      <a:r>
                        <a:rPr kumimoji="1" lang="ja-JP" altLang="en-US" sz="1100" b="0" dirty="0">
                          <a:solidFill>
                            <a:schemeClr val="tx1"/>
                          </a:solidFill>
                        </a:rPr>
                        <a:t>．間接経費（＝</a:t>
                      </a:r>
                      <a:r>
                        <a:rPr kumimoji="1" lang="en-US" altLang="ja-JP" sz="1100" b="0" dirty="0">
                          <a:solidFill>
                            <a:schemeClr val="tx1"/>
                          </a:solidFill>
                        </a:rPr>
                        <a:t>A×</a:t>
                      </a:r>
                      <a:r>
                        <a:rPr kumimoji="1" lang="ja-JP" altLang="en-US" sz="1100" b="0" dirty="0">
                          <a:solidFill>
                            <a:schemeClr val="tx1"/>
                          </a:solidFill>
                        </a:rPr>
                        <a:t>比率）</a:t>
                      </a:r>
                      <a:endParaRPr kumimoji="1" lang="en-US" altLang="ja-JP" sz="1100" b="0" dirty="0">
                        <a:solidFill>
                          <a:schemeClr val="tx1"/>
                        </a:solidFill>
                      </a:endParaRPr>
                    </a:p>
                    <a:p>
                      <a:r>
                        <a:rPr kumimoji="1" lang="ja-JP" altLang="en-US" sz="1100" b="0" dirty="0">
                          <a:solidFill>
                            <a:schemeClr val="tx1"/>
                          </a:solidFill>
                        </a:rPr>
                        <a:t>（注１）</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3997088"/>
                  </a:ext>
                </a:extLst>
              </a:tr>
              <a:tr h="329801">
                <a:tc>
                  <a:txBody>
                    <a:bodyPr/>
                    <a:lstStyle/>
                    <a:p>
                      <a:r>
                        <a:rPr kumimoji="1" lang="ja-JP" altLang="en-US" sz="1100" b="0" dirty="0">
                          <a:solidFill>
                            <a:schemeClr val="tx1"/>
                          </a:solidFill>
                        </a:rPr>
                        <a:t>合計</a:t>
                      </a:r>
                      <a:r>
                        <a:rPr kumimoji="1" lang="en-US" altLang="ja-JP" sz="1100" b="0" dirty="0">
                          <a:solidFill>
                            <a:schemeClr val="tx1"/>
                          </a:solidFill>
                        </a:rPr>
                        <a:t>B</a:t>
                      </a:r>
                      <a:r>
                        <a:rPr kumimoji="1" lang="ja-JP" altLang="en-US" sz="1100" b="0" dirty="0">
                          <a:solidFill>
                            <a:schemeClr val="tx1"/>
                          </a:solidFill>
                        </a:rPr>
                        <a:t>（＝</a:t>
                      </a:r>
                      <a:r>
                        <a:rPr kumimoji="1" lang="en-US" altLang="ja-JP" sz="1100" b="0" dirty="0">
                          <a:solidFill>
                            <a:schemeClr val="tx1"/>
                          </a:solidFill>
                        </a:rPr>
                        <a:t>A</a:t>
                      </a:r>
                      <a:r>
                        <a:rPr kumimoji="1" lang="ja-JP" altLang="en-US" sz="1100" b="0" dirty="0">
                          <a:solidFill>
                            <a:schemeClr val="tx1"/>
                          </a:solidFill>
                        </a:rPr>
                        <a:t>＋</a:t>
                      </a:r>
                      <a:r>
                        <a:rPr kumimoji="1" lang="en-US" altLang="ja-JP" sz="1100" b="0" dirty="0">
                          <a:solidFill>
                            <a:schemeClr val="tx1"/>
                          </a:solidFill>
                        </a:rPr>
                        <a:t>Ⅲ</a:t>
                      </a:r>
                      <a:r>
                        <a:rPr kumimoji="1" lang="ja-JP" altLang="en-US" sz="1100" b="0" dirty="0">
                          <a:solidFill>
                            <a:schemeClr val="tx1"/>
                          </a:solidFill>
                        </a:rPr>
                        <a:t>）</a:t>
                      </a:r>
                      <a:endParaRPr kumimoji="1" lang="en-US" altLang="ja-JP" sz="1100" b="0" dirty="0">
                        <a:solidFill>
                          <a:schemeClr val="tx1"/>
                        </a:solidFill>
                      </a:endParaRPr>
                    </a:p>
                    <a:p>
                      <a:r>
                        <a:rPr kumimoji="1" lang="ja-JP" altLang="en-US" sz="1100" b="0" dirty="0">
                          <a:solidFill>
                            <a:schemeClr val="tx1"/>
                          </a:solidFill>
                        </a:rPr>
                        <a:t>（注２）</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792856"/>
                  </a:ext>
                </a:extLst>
              </a:tr>
              <a:tr h="459366">
                <a:tc>
                  <a:txBody>
                    <a:bodyPr/>
                    <a:lstStyle/>
                    <a:p>
                      <a:r>
                        <a:rPr kumimoji="1" lang="ja-JP" altLang="en-US" sz="1100" b="0" dirty="0">
                          <a:solidFill>
                            <a:schemeClr val="tx1"/>
                          </a:solidFill>
                        </a:rPr>
                        <a:t>消費税及び地方消費税</a:t>
                      </a:r>
                      <a:r>
                        <a:rPr kumimoji="1" lang="en-US" altLang="ja-JP" sz="1100" b="0" dirty="0">
                          <a:solidFill>
                            <a:schemeClr val="tx1"/>
                          </a:solidFill>
                        </a:rPr>
                        <a:t>C</a:t>
                      </a:r>
                      <a:r>
                        <a:rPr kumimoji="1" lang="ja-JP" altLang="en-US" sz="1100" b="0" dirty="0">
                          <a:solidFill>
                            <a:schemeClr val="tx1"/>
                          </a:solidFill>
                        </a:rPr>
                        <a:t>（＝</a:t>
                      </a:r>
                      <a:r>
                        <a:rPr kumimoji="1" lang="en-US" altLang="ja-JP" sz="1100" b="0" dirty="0">
                          <a:solidFill>
                            <a:schemeClr val="tx1"/>
                          </a:solidFill>
                        </a:rPr>
                        <a:t>B×10</a:t>
                      </a:r>
                      <a:r>
                        <a:rPr kumimoji="1" lang="ja-JP" altLang="en-US" sz="1100" b="0" dirty="0">
                          <a:solidFill>
                            <a:schemeClr val="tx1"/>
                          </a:solidFill>
                        </a:rPr>
                        <a:t>％）</a:t>
                      </a:r>
                      <a:endParaRPr kumimoji="1" lang="en-US" altLang="ja-JP" sz="1100" b="0" dirty="0">
                        <a:solidFill>
                          <a:schemeClr val="tx1"/>
                        </a:solidFill>
                      </a:endParaRPr>
                    </a:p>
                    <a:p>
                      <a:r>
                        <a:rPr kumimoji="1" lang="ja-JP" altLang="en-US" sz="1100" b="0" dirty="0">
                          <a:solidFill>
                            <a:schemeClr val="tx1"/>
                          </a:solidFill>
                        </a:rPr>
                        <a:t>（注３）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11262952"/>
                  </a:ext>
                </a:extLst>
              </a:tr>
              <a:tr h="254486">
                <a:tc>
                  <a:txBody>
                    <a:bodyPr/>
                    <a:lstStyle/>
                    <a:p>
                      <a:r>
                        <a:rPr kumimoji="1" lang="ja-JP" altLang="en-US" sz="1100" b="0" dirty="0">
                          <a:solidFill>
                            <a:schemeClr val="tx1"/>
                          </a:solidFill>
                        </a:rPr>
                        <a:t>総計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990291055"/>
                  </a:ext>
                </a:extLst>
              </a:tr>
            </a:tbl>
          </a:graphicData>
        </a:graphic>
      </p:graphicFrame>
      <p:sp>
        <p:nvSpPr>
          <p:cNvPr id="7" name="テキスト ボックス 6">
            <a:extLst>
              <a:ext uri="{FF2B5EF4-FFF2-40B4-BE49-F238E27FC236}">
                <a16:creationId xmlns:a16="http://schemas.microsoft.com/office/drawing/2014/main" id="{5E60A0A1-2427-3AB7-BA9D-99C63840650A}"/>
              </a:ext>
            </a:extLst>
          </p:cNvPr>
          <p:cNvSpPr txBox="1"/>
          <p:nvPr/>
        </p:nvSpPr>
        <p:spPr>
          <a:xfrm>
            <a:off x="8816874" y="769915"/>
            <a:ext cx="1208314" cy="246221"/>
          </a:xfrm>
          <a:prstGeom prst="rect">
            <a:avLst/>
          </a:prstGeom>
          <a:noFill/>
        </p:spPr>
        <p:txBody>
          <a:bodyPr wrap="square">
            <a:spAutoFit/>
          </a:bodyPr>
          <a:lstStyle/>
          <a:p>
            <a:r>
              <a:rPr kumimoji="1" lang="ja-JP" altLang="en-US" sz="1000" b="0" dirty="0">
                <a:solidFill>
                  <a:schemeClr val="tx1"/>
                </a:solidFill>
              </a:rPr>
              <a:t>（単位：円）</a:t>
            </a:r>
            <a:endParaRPr lang="ja-JP" altLang="en-US" sz="1000" dirty="0"/>
          </a:p>
        </p:txBody>
      </p:sp>
      <p:sp>
        <p:nvSpPr>
          <p:cNvPr id="9" name="テキスト ボックス 8">
            <a:extLst>
              <a:ext uri="{FF2B5EF4-FFF2-40B4-BE49-F238E27FC236}">
                <a16:creationId xmlns:a16="http://schemas.microsoft.com/office/drawing/2014/main" id="{A98B8815-0D76-60FF-1BB5-E71178C20C12}"/>
              </a:ext>
            </a:extLst>
          </p:cNvPr>
          <p:cNvSpPr txBox="1"/>
          <p:nvPr/>
        </p:nvSpPr>
        <p:spPr>
          <a:xfrm>
            <a:off x="206805" y="6334780"/>
            <a:ext cx="6499173" cy="461665"/>
          </a:xfrm>
          <a:prstGeom prst="rect">
            <a:avLst/>
          </a:prstGeom>
          <a:noFill/>
        </p:spPr>
        <p:txBody>
          <a:bodyPr wrap="square">
            <a:spAutoFit/>
          </a:bodyPr>
          <a:lstStyle/>
          <a:p>
            <a:r>
              <a:rPr lang="ja-JP" altLang="en-US" sz="600" dirty="0"/>
              <a:t>注１）間接経費は中小企業等は２０％、その他は１０％、とし、</a:t>
            </a:r>
            <a:r>
              <a:rPr lang="en-US" altLang="ja-JP" sz="600" dirty="0"/>
              <a:t>Ⅰ</a:t>
            </a:r>
            <a:r>
              <a:rPr lang="ja-JP" altLang="en-US" sz="600" dirty="0"/>
              <a:t>～</a:t>
            </a:r>
            <a:r>
              <a:rPr lang="en-US" altLang="ja-JP" sz="600" dirty="0"/>
              <a:t>Ⅱ</a:t>
            </a:r>
            <a:r>
              <a:rPr lang="ja-JP" altLang="en-US" sz="600" dirty="0"/>
              <a:t>の経費総額に対して算定してください。</a:t>
            </a:r>
          </a:p>
          <a:p>
            <a:r>
              <a:rPr lang="ja-JP" altLang="en-US" sz="600" dirty="0"/>
              <a:t>注２）合計は、</a:t>
            </a:r>
            <a:r>
              <a:rPr lang="en-US" altLang="ja-JP" sz="600" dirty="0"/>
              <a:t>Ⅰ</a:t>
            </a:r>
            <a:r>
              <a:rPr lang="ja-JP" altLang="en-US" sz="600" dirty="0"/>
              <a:t>～</a:t>
            </a:r>
            <a:r>
              <a:rPr lang="en-US" altLang="ja-JP" sz="600" dirty="0"/>
              <a:t>Ⅲ</a:t>
            </a:r>
            <a:r>
              <a:rPr lang="ja-JP" altLang="en-US" sz="600" dirty="0"/>
              <a:t>の各項目の消費税を除いた額で算定し、その総額を記載してください。</a:t>
            </a:r>
          </a:p>
          <a:p>
            <a:r>
              <a:rPr lang="ja-JP" altLang="en-US" sz="600" dirty="0"/>
              <a:t>注３）提案者が免税業者</a:t>
            </a:r>
            <a:r>
              <a:rPr lang="en-US" altLang="ja-JP" sz="600" dirty="0"/>
              <a:t>※</a:t>
            </a:r>
            <a:r>
              <a:rPr lang="ja-JP" altLang="en-US" sz="600" dirty="0"/>
              <a:t>の場合は、積算内訳欄に単価</a:t>
            </a:r>
            <a:r>
              <a:rPr lang="en-US" altLang="ja-JP" sz="600" dirty="0"/>
              <a:t>×</a:t>
            </a:r>
            <a:r>
              <a:rPr lang="ja-JP" altLang="en-US" sz="600" dirty="0"/>
              <a:t>数量</a:t>
            </a:r>
            <a:r>
              <a:rPr lang="en-US" altLang="ja-JP" sz="600" dirty="0"/>
              <a:t>×</a:t>
            </a:r>
            <a:r>
              <a:rPr lang="ja-JP" altLang="en-US" sz="600" dirty="0"/>
              <a:t>１．１で記載し、消費税及び地方消費税Ｃ欄には記載しないでください。</a:t>
            </a:r>
          </a:p>
          <a:p>
            <a:r>
              <a:rPr lang="en-US" altLang="ja-JP" sz="600" dirty="0"/>
              <a:t>※</a:t>
            </a:r>
            <a:r>
              <a:rPr lang="ja-JP" altLang="en-US" sz="600" dirty="0"/>
              <a:t>例えば、設立２年未満の団体、又は前々年度の課税売上高が１千万円以下の場合は、消費税及び地方税の非課税事業者として取扱われます。</a:t>
            </a:r>
          </a:p>
        </p:txBody>
      </p:sp>
      <p:sp>
        <p:nvSpPr>
          <p:cNvPr id="10" name="テキスト ボックス 9">
            <a:extLst>
              <a:ext uri="{FF2B5EF4-FFF2-40B4-BE49-F238E27FC236}">
                <a16:creationId xmlns:a16="http://schemas.microsoft.com/office/drawing/2014/main" id="{3D7EADBF-371C-DA40-90FA-EE68B3DE585D}"/>
              </a:ext>
            </a:extLst>
          </p:cNvPr>
          <p:cNvSpPr txBox="1"/>
          <p:nvPr/>
        </p:nvSpPr>
        <p:spPr>
          <a:xfrm>
            <a:off x="3189514" y="1807345"/>
            <a:ext cx="6340152" cy="2292935"/>
          </a:xfrm>
          <a:prstGeom prst="rect">
            <a:avLst/>
          </a:prstGeom>
          <a:noFill/>
        </p:spPr>
        <p:txBody>
          <a:bodyPr wrap="square">
            <a:spAutoFit/>
          </a:bodyPr>
          <a:lstStyle/>
          <a:p>
            <a:r>
              <a:rPr lang="ja-JP" altLang="en-US" sz="1100" dirty="0">
                <a:solidFill>
                  <a:schemeClr val="accent1"/>
                </a:solidFill>
              </a:rPr>
              <a:t>予算の範囲内の積算額を適切に提示し、かつ調査の内容から判断して妥当な積算としてください。</a:t>
            </a:r>
            <a:endParaRPr lang="en-US" altLang="ja-JP" sz="1100" dirty="0">
              <a:solidFill>
                <a:schemeClr val="accent1"/>
              </a:solidFill>
            </a:endParaRPr>
          </a:p>
          <a:p>
            <a:r>
              <a:rPr lang="ja-JP" altLang="en-US" sz="1100" dirty="0">
                <a:solidFill>
                  <a:schemeClr val="accent1"/>
                </a:solidFill>
              </a:rPr>
              <a:t>上記の業務に必要な経費の概算額を調査委託費積算基準（</a:t>
            </a:r>
            <a:r>
              <a:rPr lang="en-US" altLang="ja-JP" sz="1100" dirty="0">
                <a:solidFill>
                  <a:schemeClr val="accent1"/>
                </a:solidFill>
              </a:rPr>
              <a:t>https://www.nedo.go.jp/itaku-gyomu/yakkan.html</a:t>
            </a:r>
            <a:r>
              <a:rPr lang="ja-JP" altLang="en-US" sz="1100" dirty="0">
                <a:solidFill>
                  <a:schemeClr val="accent1"/>
                </a:solidFill>
              </a:rPr>
              <a:t>）に定める経費項目に従って、記載してください。</a:t>
            </a:r>
            <a:endParaRPr lang="en-US" altLang="ja-JP" sz="1100" dirty="0">
              <a:solidFill>
                <a:schemeClr val="accent1"/>
              </a:solidFill>
            </a:endParaRPr>
          </a:p>
          <a:p>
            <a:r>
              <a:rPr lang="ja-JP" altLang="en-US" sz="1100" dirty="0">
                <a:solidFill>
                  <a:schemeClr val="accent1"/>
                </a:solidFill>
              </a:rPr>
              <a:t>その他、詳細はマニュアルを参照してください。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再委託がある場合は、「</a:t>
            </a:r>
            <a:r>
              <a:rPr lang="en-US" altLang="ja-JP" sz="1100" dirty="0">
                <a:solidFill>
                  <a:schemeClr val="accent1"/>
                </a:solidFill>
              </a:rPr>
              <a:t>Ⅳ</a:t>
            </a:r>
            <a:r>
              <a:rPr lang="ja-JP" altLang="en-US" sz="1100" dirty="0">
                <a:solidFill>
                  <a:schemeClr val="accent1"/>
                </a:solidFill>
              </a:rPr>
              <a:t>。再委託費」を追加してください。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スライドは必要に応じて追加していただいて構いません。</a:t>
            </a:r>
            <a:endParaRPr lang="en-US" altLang="ja-JP" sz="1100" dirty="0">
              <a:solidFill>
                <a:schemeClr val="accent1"/>
              </a:solidFill>
            </a:endParaRPr>
          </a:p>
          <a:p>
            <a:r>
              <a:rPr lang="ja-JP" altLang="en-US" sz="1100" dirty="0">
                <a:solidFill>
                  <a:schemeClr val="accent1"/>
                </a:solidFill>
              </a:rPr>
              <a:t>枠線、サイズ等は自由に改変していただいて構いません。</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a:p>
            <a:endParaRPr lang="en-US" altLang="ja-JP" sz="1100" dirty="0">
              <a:solidFill>
                <a:schemeClr val="accent1"/>
              </a:solidFill>
            </a:endParaRPr>
          </a:p>
          <a:p>
            <a:r>
              <a:rPr lang="en-US" altLang="ja-JP" sz="1100" dirty="0">
                <a:solidFill>
                  <a:schemeClr val="accent1"/>
                </a:solidFill>
              </a:rPr>
              <a:t>※</a:t>
            </a:r>
            <a:r>
              <a:rPr lang="ja-JP" altLang="en-US" sz="1100" dirty="0">
                <a:solidFill>
                  <a:schemeClr val="accent1"/>
                </a:solidFill>
              </a:rPr>
              <a:t>加速枠の場合は、</a:t>
            </a:r>
            <a:r>
              <a:rPr lang="en-US" altLang="ja-JP" sz="1100" dirty="0">
                <a:solidFill>
                  <a:schemeClr val="accent1"/>
                </a:solidFill>
              </a:rPr>
              <a:t>2026</a:t>
            </a:r>
            <a:r>
              <a:rPr lang="ja-JP" altLang="en-US" sz="1100" dirty="0">
                <a:solidFill>
                  <a:schemeClr val="accent1"/>
                </a:solidFill>
              </a:rPr>
              <a:t>年度の</a:t>
            </a:r>
            <a:r>
              <a:rPr lang="en-US" altLang="ja-JP" sz="1100" dirty="0">
                <a:solidFill>
                  <a:schemeClr val="accent1"/>
                </a:solidFill>
              </a:rPr>
              <a:t>NEDO</a:t>
            </a:r>
            <a:r>
              <a:rPr lang="ja-JP" altLang="en-US" sz="1100" dirty="0">
                <a:solidFill>
                  <a:schemeClr val="accent1"/>
                </a:solidFill>
              </a:rPr>
              <a:t>に計上する経費のみを記載してください（不要な列は削除してください）。</a:t>
            </a:r>
            <a:endParaRPr lang="en-US" altLang="ja-JP" sz="1100" dirty="0">
              <a:solidFill>
                <a:schemeClr val="accent1"/>
              </a:solidFill>
            </a:endParaRPr>
          </a:p>
        </p:txBody>
      </p:sp>
    </p:spTree>
    <p:extLst>
      <p:ext uri="{BB962C8B-B14F-4D97-AF65-F5344CB8AC3E}">
        <p14:creationId xmlns:p14="http://schemas.microsoft.com/office/powerpoint/2010/main" val="8932369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kumimoji="1" lang="ja-JP" altLang="en-US" dirty="0"/>
              <a:t>４．</a:t>
            </a:r>
            <a:r>
              <a:rPr kumimoji="1" lang="zh-TW" altLang="en-US" dirty="0"/>
              <a:t>関連業務実績</a:t>
            </a:r>
            <a:endParaRPr kumimoji="1" lang="ja-JP" altLang="en-US" dirty="0"/>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14</a:t>
            </a:fld>
            <a:endParaRPr lang="ja-JP" altLang="en-US" dirty="0"/>
          </a:p>
        </p:txBody>
      </p:sp>
      <p:sp>
        <p:nvSpPr>
          <p:cNvPr id="6" name="テキスト ボックス 5">
            <a:extLst>
              <a:ext uri="{FF2B5EF4-FFF2-40B4-BE49-F238E27FC236}">
                <a16:creationId xmlns:a16="http://schemas.microsoft.com/office/drawing/2014/main" id="{1A9C2A21-EB4A-5281-5110-B6AD90ADAC88}"/>
              </a:ext>
            </a:extLst>
          </p:cNvPr>
          <p:cNvSpPr txBox="1"/>
          <p:nvPr/>
        </p:nvSpPr>
        <p:spPr>
          <a:xfrm>
            <a:off x="769775" y="1208229"/>
            <a:ext cx="6536094" cy="1785104"/>
          </a:xfrm>
          <a:prstGeom prst="rect">
            <a:avLst/>
          </a:prstGeom>
          <a:noFill/>
        </p:spPr>
        <p:txBody>
          <a:bodyPr wrap="square">
            <a:spAutoFit/>
          </a:bodyPr>
          <a:lstStyle/>
          <a:p>
            <a:r>
              <a:rPr lang="ja-JP" altLang="en-US" sz="1100" dirty="0">
                <a:solidFill>
                  <a:schemeClr val="accent1"/>
                </a:solidFill>
              </a:rPr>
              <a:t>提案者が関連分野の調査等に関する実績を有することを審査します。</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過去に、当該課題を解決する技術について体系的に取りまとめた実績・ノウハウを有するか等を記載してください。</a:t>
            </a:r>
            <a:endParaRPr lang="en-US" altLang="ja-JP" sz="1100" dirty="0">
              <a:solidFill>
                <a:schemeClr val="accent1"/>
              </a:solidFill>
            </a:endParaRPr>
          </a:p>
          <a:p>
            <a:r>
              <a:rPr lang="ja-JP" altLang="en-US" sz="1100" dirty="0">
                <a:solidFill>
                  <a:schemeClr val="accent1"/>
                </a:solidFill>
              </a:rPr>
              <a:t>日本全国に所在する大学等もしくは特定の大学等技術シーズ等、大学発スタートアップの経営や技術的な事業化ニーズ等の情報に精通しており、大学等の産学連携部門や研究推進部門、及び企業の産学連携部門等と連携でき、それらの実績を有していること等も踏まえて記載してください。</a:t>
            </a:r>
          </a:p>
          <a:p>
            <a:endParaRPr lang="en-US" altLang="ja-JP" sz="1100" dirty="0">
              <a:solidFill>
                <a:schemeClr val="accent1"/>
              </a:solidFill>
            </a:endParaRPr>
          </a:p>
          <a:p>
            <a:r>
              <a:rPr lang="ja-JP" altLang="en-US" sz="1100" dirty="0">
                <a:solidFill>
                  <a:schemeClr val="accent1"/>
                </a:solidFill>
              </a:rPr>
              <a:t>最大</a:t>
            </a:r>
            <a:r>
              <a:rPr lang="en-US" altLang="ja-JP" sz="1100" dirty="0">
                <a:solidFill>
                  <a:schemeClr val="accent1"/>
                </a:solidFill>
              </a:rPr>
              <a:t>2</a:t>
            </a:r>
            <a:r>
              <a:rPr lang="ja-JP" altLang="en-US" sz="1100" dirty="0">
                <a:solidFill>
                  <a:schemeClr val="accent1"/>
                </a:solidFill>
              </a:rPr>
              <a:t>スライド以内としてください。</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p>
        </p:txBody>
      </p:sp>
      <p:sp>
        <p:nvSpPr>
          <p:cNvPr id="7" name="テキスト ボックス 6">
            <a:extLst>
              <a:ext uri="{FF2B5EF4-FFF2-40B4-BE49-F238E27FC236}">
                <a16:creationId xmlns:a16="http://schemas.microsoft.com/office/drawing/2014/main" id="{5E13FB70-B659-87F1-B9B2-2E92C8E0DC51}"/>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4</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8256849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kumimoji="1" lang="ja-JP" altLang="en-US" dirty="0"/>
              <a:t>５．事業実施体制図</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15</a:t>
            </a:fld>
            <a:endParaRPr lang="ja-JP" altLang="en-US" dirty="0"/>
          </a:p>
        </p:txBody>
      </p:sp>
      <p:sp>
        <p:nvSpPr>
          <p:cNvPr id="45" name="テキスト ボックス 44">
            <a:extLst>
              <a:ext uri="{FF2B5EF4-FFF2-40B4-BE49-F238E27FC236}">
                <a16:creationId xmlns:a16="http://schemas.microsoft.com/office/drawing/2014/main" id="{95CEA218-7509-3CB3-1B82-587354E448E5}"/>
              </a:ext>
            </a:extLst>
          </p:cNvPr>
          <p:cNvSpPr txBox="1"/>
          <p:nvPr/>
        </p:nvSpPr>
        <p:spPr>
          <a:xfrm>
            <a:off x="206805" y="1116510"/>
            <a:ext cx="4299881" cy="3308598"/>
          </a:xfrm>
          <a:prstGeom prst="rect">
            <a:avLst/>
          </a:prstGeom>
          <a:noFill/>
        </p:spPr>
        <p:txBody>
          <a:bodyPr wrap="square">
            <a:spAutoFit/>
          </a:bodyPr>
          <a:lstStyle/>
          <a:p>
            <a:r>
              <a:rPr lang="ja-JP" altLang="en-US" sz="1100" dirty="0">
                <a:solidFill>
                  <a:schemeClr val="accent1"/>
                </a:solidFill>
              </a:rPr>
              <a:t>当該調査を行う体制が整っていることを審査します。</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本業務を的確に実施することが出来る力量を備えた人員を備えているなど、当該調査に必要な知見を有する研究員等を配置していることを右図のイメージで説明してください。</a:t>
            </a:r>
            <a:endParaRPr lang="en-US" altLang="ja-JP" sz="1100" dirty="0">
              <a:solidFill>
                <a:schemeClr val="accent1"/>
              </a:solidFill>
            </a:endParaRPr>
          </a:p>
          <a:p>
            <a:r>
              <a:rPr lang="ja-JP" altLang="en-US" sz="1100" dirty="0">
                <a:solidFill>
                  <a:schemeClr val="accent1"/>
                </a:solidFill>
              </a:rPr>
              <a:t>また、組織内外の業務の分担を行っている場合は、明確で効率的に整理してください。</a:t>
            </a:r>
            <a:endParaRPr lang="en-US" altLang="ja-JP" sz="1100" dirty="0">
              <a:solidFill>
                <a:schemeClr val="accent1"/>
              </a:solidFill>
            </a:endParaRPr>
          </a:p>
          <a:p>
            <a:r>
              <a:rPr lang="ja-JP" altLang="en-US" sz="1100" dirty="0">
                <a:solidFill>
                  <a:schemeClr val="accent1"/>
                </a:solidFill>
              </a:rPr>
              <a:t>外注もしくは再委託で想定する業務内容については、別紙（添付資料３）でも説明してください。</a:t>
            </a:r>
            <a:endParaRPr lang="en-US" altLang="ja-JP" sz="1100" dirty="0">
              <a:solidFill>
                <a:schemeClr val="accent1"/>
              </a:solidFill>
            </a:endParaRPr>
          </a:p>
          <a:p>
            <a:r>
              <a:rPr lang="ja-JP" altLang="en-US" sz="1100" dirty="0">
                <a:solidFill>
                  <a:schemeClr val="accent1"/>
                </a:solidFill>
              </a:rPr>
              <a:t>なお、外注先の名称は不要です。</a:t>
            </a:r>
            <a:endParaRPr lang="en-US" altLang="ja-JP" sz="1100" dirty="0">
              <a:solidFill>
                <a:schemeClr val="accent1"/>
              </a:solidFill>
            </a:endParaRPr>
          </a:p>
          <a:p>
            <a:r>
              <a:rPr lang="ja-JP" altLang="en-US" sz="1100" dirty="0">
                <a:solidFill>
                  <a:schemeClr val="accent1"/>
                </a:solidFill>
              </a:rPr>
              <a:t>また、適切かつ迅速に遂行できる体制（職業紹介事業に相当する場合に必要な許可申請等の国の許認可を得ていることを含む）を有していることを確認してください。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なお、本委託業務を実施するための業務管理体制（事務機能）は、「８．</a:t>
            </a:r>
            <a:r>
              <a:rPr lang="zh-TW" altLang="en-US" sz="1100" dirty="0">
                <a:solidFill>
                  <a:schemeClr val="accent1"/>
                </a:solidFill>
              </a:rPr>
              <a:t>委託業務管理体制</a:t>
            </a:r>
            <a:r>
              <a:rPr lang="ja-JP" altLang="en-US" sz="1100" dirty="0">
                <a:solidFill>
                  <a:schemeClr val="accent1"/>
                </a:solidFill>
              </a:rPr>
              <a:t>」に整理していください。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スライドは必要に応じて追加していただいて構いません。</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p:txBody>
      </p:sp>
      <p:sp>
        <p:nvSpPr>
          <p:cNvPr id="5" name="テキスト ボックス 4">
            <a:extLst>
              <a:ext uri="{FF2B5EF4-FFF2-40B4-BE49-F238E27FC236}">
                <a16:creationId xmlns:a16="http://schemas.microsoft.com/office/drawing/2014/main" id="{5683A210-099B-B325-BC4C-9217373FDEED}"/>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5-1</a:t>
            </a:r>
            <a:r>
              <a:rPr kumimoji="1" lang="ja-JP" altLang="en-US" sz="800" dirty="0">
                <a:solidFill>
                  <a:schemeClr val="bg1"/>
                </a:solidFill>
                <a:latin typeface="メイリオ" panose="020B0604030504040204" pitchFamily="50" charset="-128"/>
                <a:ea typeface="メイリオ" panose="020B0604030504040204" pitchFamily="50" charset="-128"/>
              </a:rPr>
              <a:t>～</a:t>
            </a:r>
            <a:r>
              <a:rPr kumimoji="1" lang="en-US" altLang="ja-JP" sz="800" dirty="0">
                <a:solidFill>
                  <a:schemeClr val="bg1"/>
                </a:solidFill>
                <a:latin typeface="メイリオ" panose="020B0604030504040204" pitchFamily="50" charset="-128"/>
                <a:ea typeface="メイリオ" panose="020B0604030504040204" pitchFamily="50" charset="-128"/>
              </a:rPr>
              <a:t>2</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pic>
        <p:nvPicPr>
          <p:cNvPr id="2" name="図 1">
            <a:extLst>
              <a:ext uri="{FF2B5EF4-FFF2-40B4-BE49-F238E27FC236}">
                <a16:creationId xmlns:a16="http://schemas.microsoft.com/office/drawing/2014/main" id="{AE6BAD0F-1AFA-658B-4C97-4FD04AC3B1A0}"/>
              </a:ext>
            </a:extLst>
          </p:cNvPr>
          <p:cNvPicPr>
            <a:picLocks noChangeAspect="1"/>
          </p:cNvPicPr>
          <p:nvPr/>
        </p:nvPicPr>
        <p:blipFill>
          <a:blip r:embed="rId2">
            <a:duotone>
              <a:schemeClr val="accent5">
                <a:shade val="45000"/>
                <a:satMod val="135000"/>
              </a:schemeClr>
              <a:prstClr val="white"/>
            </a:duotone>
          </a:blip>
          <a:stretch>
            <a:fillRect/>
          </a:stretch>
        </p:blipFill>
        <p:spPr>
          <a:xfrm>
            <a:off x="4552483" y="1334278"/>
            <a:ext cx="5306547" cy="4460033"/>
          </a:xfrm>
          <a:prstGeom prst="rect">
            <a:avLst/>
          </a:prstGeom>
        </p:spPr>
      </p:pic>
    </p:spTree>
    <p:extLst>
      <p:ext uri="{BB962C8B-B14F-4D97-AF65-F5344CB8AC3E}">
        <p14:creationId xmlns:p14="http://schemas.microsoft.com/office/powerpoint/2010/main" val="25167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kumimoji="1" lang="ja-JP" altLang="en-US" dirty="0"/>
              <a:t>６．経営基盤</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16</a:t>
            </a:fld>
            <a:endParaRPr lang="ja-JP" altLang="en-US" dirty="0"/>
          </a:p>
        </p:txBody>
      </p:sp>
      <p:sp>
        <p:nvSpPr>
          <p:cNvPr id="45" name="テキスト ボックス 44">
            <a:extLst>
              <a:ext uri="{FF2B5EF4-FFF2-40B4-BE49-F238E27FC236}">
                <a16:creationId xmlns:a16="http://schemas.microsoft.com/office/drawing/2014/main" id="{95CEA218-7509-3CB3-1B82-587354E448E5}"/>
              </a:ext>
            </a:extLst>
          </p:cNvPr>
          <p:cNvSpPr txBox="1"/>
          <p:nvPr/>
        </p:nvSpPr>
        <p:spPr>
          <a:xfrm>
            <a:off x="906601" y="1443081"/>
            <a:ext cx="4954554" cy="1107996"/>
          </a:xfrm>
          <a:prstGeom prst="rect">
            <a:avLst/>
          </a:prstGeom>
          <a:noFill/>
        </p:spPr>
        <p:txBody>
          <a:bodyPr wrap="square">
            <a:spAutoFit/>
          </a:bodyPr>
          <a:lstStyle/>
          <a:p>
            <a:r>
              <a:rPr lang="en-US" altLang="ja-JP" sz="1100" dirty="0">
                <a:solidFill>
                  <a:schemeClr val="accent1"/>
                </a:solidFill>
              </a:rPr>
              <a:t>NEDO</a:t>
            </a:r>
            <a:r>
              <a:rPr lang="ja-JP" altLang="en-US" sz="1100" dirty="0">
                <a:solidFill>
                  <a:schemeClr val="accent1"/>
                </a:solidFill>
              </a:rPr>
              <a:t>事業を実施するにあたって、経営基盤が確立していることを審査します。</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過去</a:t>
            </a:r>
            <a:r>
              <a:rPr lang="en-US" altLang="ja-JP" sz="1100" dirty="0">
                <a:solidFill>
                  <a:schemeClr val="accent1"/>
                </a:solidFill>
              </a:rPr>
              <a:t>3</a:t>
            </a:r>
            <a:r>
              <a:rPr lang="ja-JP" altLang="en-US" sz="1100" dirty="0">
                <a:solidFill>
                  <a:schemeClr val="accent1"/>
                </a:solidFill>
              </a:rPr>
              <a:t>年間の経営状態が確認できる資料として、事業報告書及び直近３年分の財務諸表を添付資料としてください。</a:t>
            </a:r>
            <a:endParaRPr lang="en-US" altLang="ja-JP" sz="1100" dirty="0">
              <a:solidFill>
                <a:schemeClr val="accent1"/>
              </a:solidFill>
            </a:endParaRPr>
          </a:p>
          <a:p>
            <a:r>
              <a:rPr lang="ja-JP" altLang="en-US" sz="1100" dirty="0">
                <a:solidFill>
                  <a:schemeClr val="accent1"/>
                </a:solidFill>
              </a:rPr>
              <a:t>（本スライドは、特記事項がなければ、特に白紙のままで構いません）</a:t>
            </a:r>
          </a:p>
        </p:txBody>
      </p:sp>
      <p:sp>
        <p:nvSpPr>
          <p:cNvPr id="5" name="テキスト ボックス 4">
            <a:extLst>
              <a:ext uri="{FF2B5EF4-FFF2-40B4-BE49-F238E27FC236}">
                <a16:creationId xmlns:a16="http://schemas.microsoft.com/office/drawing/2014/main" id="{5683A210-099B-B325-BC4C-9217373FDEED}"/>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lang="en-US" altLang="ja-JP" sz="800" dirty="0">
                <a:solidFill>
                  <a:schemeClr val="bg1"/>
                </a:solidFill>
                <a:latin typeface="メイリオ" panose="020B0604030504040204" pitchFamily="50" charset="-128"/>
                <a:ea typeface="メイリオ" panose="020B0604030504040204" pitchFamily="50" charset="-128"/>
              </a:rPr>
              <a:t>6</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1182158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kumimoji="1" lang="ja-JP" altLang="en-US" dirty="0"/>
              <a:t>７．経営人材及び事業管理者について</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17</a:t>
            </a:fld>
            <a:endParaRPr lang="ja-JP" altLang="en-US" dirty="0"/>
          </a:p>
        </p:txBody>
      </p:sp>
      <p:sp>
        <p:nvSpPr>
          <p:cNvPr id="7" name="テキスト ボックス 6">
            <a:extLst>
              <a:ext uri="{FF2B5EF4-FFF2-40B4-BE49-F238E27FC236}">
                <a16:creationId xmlns:a16="http://schemas.microsoft.com/office/drawing/2014/main" id="{840035E0-BA53-2F03-6971-6880FE2ED5A3}"/>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7</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D94E31B7-7117-61B9-A8C8-A3E61F5672F3}"/>
              </a:ext>
            </a:extLst>
          </p:cNvPr>
          <p:cNvSpPr txBox="1"/>
          <p:nvPr/>
        </p:nvSpPr>
        <p:spPr>
          <a:xfrm>
            <a:off x="309442" y="2528679"/>
            <a:ext cx="9320132" cy="1107996"/>
          </a:xfrm>
          <a:prstGeom prst="rect">
            <a:avLst/>
          </a:prstGeom>
          <a:noFill/>
        </p:spPr>
        <p:txBody>
          <a:bodyPr wrap="square">
            <a:spAutoFit/>
          </a:bodyPr>
          <a:lstStyle/>
          <a:p>
            <a:r>
              <a:rPr lang="ja-JP" altLang="en-US" sz="1100" dirty="0">
                <a:solidFill>
                  <a:schemeClr val="accent1"/>
                </a:solidFill>
              </a:rPr>
              <a:t>当該調査等に必要な研究員等を有していることを審査します。</a:t>
            </a:r>
            <a:endParaRPr lang="en-US" altLang="ja-JP" sz="1100" dirty="0">
              <a:solidFill>
                <a:schemeClr val="accent1"/>
              </a:solidFill>
            </a:endParaRPr>
          </a:p>
          <a:p>
            <a:r>
              <a:rPr lang="ja-JP" altLang="en-US" sz="1100" dirty="0">
                <a:solidFill>
                  <a:schemeClr val="accent1"/>
                </a:solidFill>
              </a:rPr>
              <a:t>該当研究員等の関連業務実績についても、補足してください。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スライドは必要に応じて追加していただいて構いません。</a:t>
            </a:r>
            <a:endParaRPr lang="en-US" altLang="ja-JP" sz="1100" dirty="0">
              <a:solidFill>
                <a:schemeClr val="accent1"/>
              </a:solidFill>
            </a:endParaRPr>
          </a:p>
          <a:p>
            <a:r>
              <a:rPr lang="ja-JP" altLang="en-US" sz="1100" dirty="0">
                <a:solidFill>
                  <a:schemeClr val="accent1"/>
                </a:solidFill>
              </a:rPr>
              <a:t>枠線、サイズ等は自由に改変していただいて構いません。</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p>
        </p:txBody>
      </p:sp>
      <p:graphicFrame>
        <p:nvGraphicFramePr>
          <p:cNvPr id="9" name="表 13">
            <a:extLst>
              <a:ext uri="{FF2B5EF4-FFF2-40B4-BE49-F238E27FC236}">
                <a16:creationId xmlns:a16="http://schemas.microsoft.com/office/drawing/2014/main" id="{5A564EBD-13BD-9FF0-3B82-0A80326B58BA}"/>
              </a:ext>
            </a:extLst>
          </p:cNvPr>
          <p:cNvGraphicFramePr>
            <a:graphicFrameLocks noGrp="1"/>
          </p:cNvGraphicFramePr>
          <p:nvPr>
            <p:extLst>
              <p:ext uri="{D42A27DB-BD31-4B8C-83A1-F6EECF244321}">
                <p14:modId xmlns:p14="http://schemas.microsoft.com/office/powerpoint/2010/main" val="3874370492"/>
              </p:ext>
            </p:extLst>
          </p:nvPr>
        </p:nvGraphicFramePr>
        <p:xfrm>
          <a:off x="309442" y="1068338"/>
          <a:ext cx="9422769" cy="1295400"/>
        </p:xfrm>
        <a:graphic>
          <a:graphicData uri="http://schemas.openxmlformats.org/drawingml/2006/table">
            <a:tbl>
              <a:tblPr firstRow="1" bandRow="1">
                <a:tableStyleId>{5C22544A-7EE6-4342-B048-85BDC9FD1C3A}</a:tableStyleId>
              </a:tblPr>
              <a:tblGrid>
                <a:gridCol w="2443089">
                  <a:extLst>
                    <a:ext uri="{9D8B030D-6E8A-4147-A177-3AD203B41FA5}">
                      <a16:colId xmlns:a16="http://schemas.microsoft.com/office/drawing/2014/main" val="2914699276"/>
                    </a:ext>
                  </a:extLst>
                </a:gridCol>
                <a:gridCol w="6979680">
                  <a:extLst>
                    <a:ext uri="{9D8B030D-6E8A-4147-A177-3AD203B41FA5}">
                      <a16:colId xmlns:a16="http://schemas.microsoft.com/office/drawing/2014/main" val="288065185"/>
                    </a:ext>
                  </a:extLst>
                </a:gridCol>
              </a:tblGrid>
              <a:tr h="0">
                <a:tc>
                  <a:txBody>
                    <a:bodyPr/>
                    <a:lstStyle/>
                    <a:p>
                      <a:pPr algn="ctr"/>
                      <a:r>
                        <a:rPr kumimoji="1" lang="ja-JP" altLang="en-US" sz="1100" b="0" dirty="0">
                          <a:solidFill>
                            <a:schemeClr val="tx1"/>
                          </a:solidFill>
                        </a:rPr>
                        <a:t>業務管理者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関連業務実績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32812960"/>
                  </a:ext>
                </a:extLst>
              </a:tr>
              <a:tr h="0">
                <a:tc>
                  <a:txBody>
                    <a:bodyPr/>
                    <a:lstStyle/>
                    <a:p>
                      <a:r>
                        <a:rPr kumimoji="1" lang="ja-JP" altLang="en-US" sz="1100" b="0" dirty="0">
                          <a:solidFill>
                            <a:schemeClr val="tx1"/>
                          </a:solidFill>
                        </a:rPr>
                        <a:t>○○　○○（氏名）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8529789"/>
                  </a:ext>
                </a:extLst>
              </a:tr>
              <a:tr h="0">
                <a:tc>
                  <a:txBody>
                    <a:bodyPr/>
                    <a:lstStyle/>
                    <a:p>
                      <a:pPr algn="ctr"/>
                      <a:r>
                        <a:rPr kumimoji="1" lang="ja-JP" altLang="en-US" sz="1100" b="0" dirty="0">
                          <a:solidFill>
                            <a:schemeClr val="tx1"/>
                          </a:solidFill>
                        </a:rPr>
                        <a:t>業務実施者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47209598"/>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solidFill>
                        </a:rPr>
                        <a:t>○○　○○（氏名）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8782825"/>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solidFill>
                        </a:rPr>
                        <a:t>○○　○○（氏名）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5089138"/>
                  </a:ext>
                </a:extLst>
              </a:tr>
            </a:tbl>
          </a:graphicData>
        </a:graphic>
      </p:graphicFrame>
    </p:spTree>
    <p:extLst>
      <p:ext uri="{BB962C8B-B14F-4D97-AF65-F5344CB8AC3E}">
        <p14:creationId xmlns:p14="http://schemas.microsoft.com/office/powerpoint/2010/main" val="16422334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kumimoji="1" lang="ja-JP" altLang="en-US" dirty="0"/>
              <a:t>７．経営人材及び事業管理者について</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18</a:t>
            </a:fld>
            <a:endParaRPr lang="ja-JP" altLang="en-US" dirty="0"/>
          </a:p>
        </p:txBody>
      </p:sp>
      <p:sp>
        <p:nvSpPr>
          <p:cNvPr id="7" name="テキスト ボックス 6">
            <a:extLst>
              <a:ext uri="{FF2B5EF4-FFF2-40B4-BE49-F238E27FC236}">
                <a16:creationId xmlns:a16="http://schemas.microsoft.com/office/drawing/2014/main" id="{840035E0-BA53-2F03-6971-6880FE2ED5A3}"/>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7</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graphicFrame>
        <p:nvGraphicFramePr>
          <p:cNvPr id="10" name="表 13">
            <a:extLst>
              <a:ext uri="{FF2B5EF4-FFF2-40B4-BE49-F238E27FC236}">
                <a16:creationId xmlns:a16="http://schemas.microsoft.com/office/drawing/2014/main" id="{68E6D26D-25C2-2674-327B-9724BB979DC8}"/>
              </a:ext>
            </a:extLst>
          </p:cNvPr>
          <p:cNvGraphicFramePr>
            <a:graphicFrameLocks noGrp="1"/>
          </p:cNvGraphicFramePr>
          <p:nvPr>
            <p:extLst>
              <p:ext uri="{D42A27DB-BD31-4B8C-83A1-F6EECF244321}">
                <p14:modId xmlns:p14="http://schemas.microsoft.com/office/powerpoint/2010/main" val="704491385"/>
              </p:ext>
            </p:extLst>
          </p:nvPr>
        </p:nvGraphicFramePr>
        <p:xfrm>
          <a:off x="241615" y="1159440"/>
          <a:ext cx="9422770" cy="1295400"/>
        </p:xfrm>
        <a:graphic>
          <a:graphicData uri="http://schemas.openxmlformats.org/drawingml/2006/table">
            <a:tbl>
              <a:tblPr firstRow="1" bandRow="1">
                <a:tableStyleId>{5C22544A-7EE6-4342-B048-85BDC9FD1C3A}</a:tableStyleId>
              </a:tblPr>
              <a:tblGrid>
                <a:gridCol w="567636">
                  <a:extLst>
                    <a:ext uri="{9D8B030D-6E8A-4147-A177-3AD203B41FA5}">
                      <a16:colId xmlns:a16="http://schemas.microsoft.com/office/drawing/2014/main" val="2215293445"/>
                    </a:ext>
                  </a:extLst>
                </a:gridCol>
                <a:gridCol w="1838130">
                  <a:extLst>
                    <a:ext uri="{9D8B030D-6E8A-4147-A177-3AD203B41FA5}">
                      <a16:colId xmlns:a16="http://schemas.microsoft.com/office/drawing/2014/main" val="2914699276"/>
                    </a:ext>
                  </a:extLst>
                </a:gridCol>
                <a:gridCol w="7017004">
                  <a:extLst>
                    <a:ext uri="{9D8B030D-6E8A-4147-A177-3AD203B41FA5}">
                      <a16:colId xmlns:a16="http://schemas.microsoft.com/office/drawing/2014/main" val="288065185"/>
                    </a:ext>
                  </a:extLst>
                </a:gridCol>
              </a:tblGrid>
              <a:tr h="0">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経営人材</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関連業務実績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32812960"/>
                  </a:ext>
                </a:extLst>
              </a:tr>
              <a:tr h="0">
                <a:tc>
                  <a:txBody>
                    <a:bodyPr/>
                    <a:lstStyle/>
                    <a:p>
                      <a:r>
                        <a:rPr kumimoji="1" lang="en-US" altLang="ja-JP" sz="1100" b="0" dirty="0">
                          <a:solidFill>
                            <a:schemeClr val="tx1"/>
                          </a:solidFill>
                        </a:rPr>
                        <a:t>1</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tx1"/>
                          </a:solidFill>
                        </a:rPr>
                        <a:t>○○　○○（氏名）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8529789"/>
                  </a:ext>
                </a:extLst>
              </a:tr>
              <a:tr h="0">
                <a:tc>
                  <a:txBody>
                    <a:bodyPr/>
                    <a:lstStyle/>
                    <a:p>
                      <a:pPr algn="l"/>
                      <a:r>
                        <a:rPr kumimoji="1" lang="en-US" altLang="ja-JP" sz="1100" b="0" dirty="0">
                          <a:solidFill>
                            <a:schemeClr val="tx1"/>
                          </a:solidFill>
                        </a:rPr>
                        <a:t>2</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solidFill>
                        </a:rPr>
                        <a:t>○○　○○（氏名）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7209598"/>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100" b="0" dirty="0">
                          <a:solidFill>
                            <a:schemeClr val="tx1"/>
                          </a:solidFill>
                        </a:rPr>
                        <a:t>…</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8782825"/>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100" b="0" dirty="0">
                          <a:solidFill>
                            <a:schemeClr val="tx1"/>
                          </a:solidFill>
                        </a:rPr>
                        <a:t>20</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solidFill>
                        </a:rPr>
                        <a:t>○○　○○（氏名）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5089138"/>
                  </a:ext>
                </a:extLst>
              </a:tr>
            </a:tbl>
          </a:graphicData>
        </a:graphic>
      </p:graphicFrame>
      <p:graphicFrame>
        <p:nvGraphicFramePr>
          <p:cNvPr id="12" name="表 13">
            <a:extLst>
              <a:ext uri="{FF2B5EF4-FFF2-40B4-BE49-F238E27FC236}">
                <a16:creationId xmlns:a16="http://schemas.microsoft.com/office/drawing/2014/main" id="{00C9004A-C4E9-187B-972E-83EA152AA027}"/>
              </a:ext>
            </a:extLst>
          </p:cNvPr>
          <p:cNvGraphicFramePr>
            <a:graphicFrameLocks noGrp="1"/>
          </p:cNvGraphicFramePr>
          <p:nvPr>
            <p:extLst>
              <p:ext uri="{D42A27DB-BD31-4B8C-83A1-F6EECF244321}">
                <p14:modId xmlns:p14="http://schemas.microsoft.com/office/powerpoint/2010/main" val="1016780585"/>
              </p:ext>
            </p:extLst>
          </p:nvPr>
        </p:nvGraphicFramePr>
        <p:xfrm>
          <a:off x="106897" y="5853881"/>
          <a:ext cx="9422769" cy="838200"/>
        </p:xfrm>
        <a:graphic>
          <a:graphicData uri="http://schemas.openxmlformats.org/drawingml/2006/table">
            <a:tbl>
              <a:tblPr firstRow="1" bandRow="1">
                <a:tableStyleId>{5C22544A-7EE6-4342-B048-85BDC9FD1C3A}</a:tableStyleId>
              </a:tblPr>
              <a:tblGrid>
                <a:gridCol w="8414681">
                  <a:extLst>
                    <a:ext uri="{9D8B030D-6E8A-4147-A177-3AD203B41FA5}">
                      <a16:colId xmlns:a16="http://schemas.microsoft.com/office/drawing/2014/main" val="2914699276"/>
                    </a:ext>
                  </a:extLst>
                </a:gridCol>
                <a:gridCol w="1008088">
                  <a:extLst>
                    <a:ext uri="{9D8B030D-6E8A-4147-A177-3AD203B41FA5}">
                      <a16:colId xmlns:a16="http://schemas.microsoft.com/office/drawing/2014/main" val="288065185"/>
                    </a:ext>
                  </a:extLst>
                </a:gridCol>
              </a:tblGrid>
              <a:tr h="0">
                <a:tc>
                  <a:txBody>
                    <a:bodyPr/>
                    <a:lstStyle/>
                    <a:p>
                      <a:pPr algn="ctr"/>
                      <a:r>
                        <a:rPr kumimoji="1" lang="ja-JP" altLang="en-US" sz="1100" b="0" dirty="0">
                          <a:solidFill>
                            <a:schemeClr val="tx1"/>
                          </a:solidFill>
                        </a:rPr>
                        <a:t>確認事項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対応状況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32812960"/>
                  </a:ext>
                </a:extLst>
              </a:tr>
              <a:tr h="409604">
                <a:tc>
                  <a:txBody>
                    <a:bodyPr/>
                    <a:lstStyle/>
                    <a:p>
                      <a:r>
                        <a:rPr kumimoji="1" lang="ja-JP" altLang="en-US" sz="1600" b="0" dirty="0">
                          <a:solidFill>
                            <a:schemeClr val="tx1"/>
                          </a:solidFill>
                        </a:rPr>
                        <a:t>「大学等やスタートアップ等の</a:t>
                      </a:r>
                      <a:r>
                        <a:rPr kumimoji="1" lang="ja-JP" altLang="en-US" sz="1600" b="0" dirty="0">
                          <a:solidFill>
                            <a:srgbClr val="FF0000"/>
                          </a:solidFill>
                        </a:rPr>
                        <a:t>情報漏洩、機微情報の取扱、外為法含む各種法令等に対して責任を持ってフォローアップできる</a:t>
                      </a:r>
                      <a:r>
                        <a:rPr kumimoji="1" lang="ja-JP" altLang="en-US" sz="1600" b="0" dirty="0">
                          <a:solidFill>
                            <a:schemeClr val="tx1"/>
                          </a:solidFill>
                        </a:rPr>
                        <a:t>」経営人材を人選していますか？</a:t>
                      </a:r>
                      <a:endParaRPr kumimoji="1" lang="en-US" altLang="ja-JP" sz="16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tx1"/>
                          </a:solidFill>
                        </a:rPr>
                        <a:t>（　）はい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8529789"/>
                  </a:ext>
                </a:extLst>
              </a:tr>
            </a:tbl>
          </a:graphicData>
        </a:graphic>
      </p:graphicFrame>
      <p:sp>
        <p:nvSpPr>
          <p:cNvPr id="5" name="テキスト ボックス 4">
            <a:extLst>
              <a:ext uri="{FF2B5EF4-FFF2-40B4-BE49-F238E27FC236}">
                <a16:creationId xmlns:a16="http://schemas.microsoft.com/office/drawing/2014/main" id="{B0D7C86E-2EE6-463E-F228-2451790F4263}"/>
              </a:ext>
            </a:extLst>
          </p:cNvPr>
          <p:cNvSpPr txBox="1"/>
          <p:nvPr/>
        </p:nvSpPr>
        <p:spPr>
          <a:xfrm>
            <a:off x="760444" y="3007893"/>
            <a:ext cx="7375849" cy="2292935"/>
          </a:xfrm>
          <a:prstGeom prst="rect">
            <a:avLst/>
          </a:prstGeom>
          <a:noFill/>
        </p:spPr>
        <p:txBody>
          <a:bodyPr wrap="square">
            <a:spAutoFit/>
          </a:bodyPr>
          <a:lstStyle/>
          <a:p>
            <a:r>
              <a:rPr lang="ja-JP" altLang="en-US" sz="1100" dirty="0">
                <a:solidFill>
                  <a:schemeClr val="accent1"/>
                </a:solidFill>
              </a:rPr>
              <a:t>経営人材について、実施項目①に記載の通り、既にリストがある場合は、本スライドに記載してください。</a:t>
            </a:r>
            <a:endParaRPr lang="en-US" altLang="ja-JP" sz="1100" dirty="0">
              <a:solidFill>
                <a:schemeClr val="accent1"/>
              </a:solidFill>
            </a:endParaRPr>
          </a:p>
          <a:p>
            <a:r>
              <a:rPr lang="ja-JP" altLang="en-US" sz="1100" dirty="0">
                <a:solidFill>
                  <a:schemeClr val="accent1"/>
                </a:solidFill>
              </a:rPr>
              <a:t>本業務の中で経営人材を募集する場合は、人数、人材像等を記載してください。</a:t>
            </a:r>
            <a:endParaRPr lang="en-US" altLang="ja-JP" sz="1100" dirty="0">
              <a:solidFill>
                <a:schemeClr val="accent1"/>
              </a:solidFill>
            </a:endParaRPr>
          </a:p>
          <a:p>
            <a:r>
              <a:rPr lang="ja-JP" altLang="en-US" sz="1100" dirty="0">
                <a:solidFill>
                  <a:schemeClr val="accent1"/>
                </a:solidFill>
              </a:rPr>
              <a:t>なお、本調査事業で作成する経営人材リスト</a:t>
            </a:r>
            <a:r>
              <a:rPr lang="en-US" altLang="ja-JP" sz="1100" dirty="0">
                <a:solidFill>
                  <a:schemeClr val="accent1"/>
                </a:solidFill>
              </a:rPr>
              <a:t>(</a:t>
            </a:r>
            <a:r>
              <a:rPr lang="ja-JP" altLang="en-US" sz="1100" dirty="0">
                <a:solidFill>
                  <a:schemeClr val="accent1"/>
                </a:solidFill>
              </a:rPr>
              <a:t>氏名</a:t>
            </a:r>
            <a:r>
              <a:rPr lang="en-US" altLang="ja-JP" sz="1100" dirty="0">
                <a:solidFill>
                  <a:schemeClr val="accent1"/>
                </a:solidFill>
              </a:rPr>
              <a:t>, </a:t>
            </a:r>
            <a:r>
              <a:rPr lang="ja-JP" altLang="en-US" sz="1100" dirty="0">
                <a:solidFill>
                  <a:schemeClr val="accent1"/>
                </a:solidFill>
              </a:rPr>
              <a:t>所属 等</a:t>
            </a:r>
            <a:r>
              <a:rPr lang="en-US" altLang="ja-JP" sz="1100" dirty="0">
                <a:solidFill>
                  <a:schemeClr val="accent1"/>
                </a:solidFill>
              </a:rPr>
              <a:t>)</a:t>
            </a:r>
            <a:r>
              <a:rPr lang="ja-JP" altLang="en-US" sz="1100" dirty="0">
                <a:solidFill>
                  <a:schemeClr val="accent1"/>
                </a:solidFill>
              </a:rPr>
              <a:t>は、</a:t>
            </a:r>
            <a:r>
              <a:rPr lang="en-US" altLang="ja-JP" sz="1100" dirty="0">
                <a:solidFill>
                  <a:schemeClr val="accent1"/>
                </a:solidFill>
              </a:rPr>
              <a:t>NEDO</a:t>
            </a:r>
            <a:r>
              <a:rPr lang="ja-JP" altLang="en-US" sz="1100" dirty="0">
                <a:solidFill>
                  <a:schemeClr val="accent1"/>
                </a:solidFill>
              </a:rPr>
              <a:t>のスタートアップ支援事業の連携に限定して用いるため、原則として</a:t>
            </a:r>
            <a:r>
              <a:rPr lang="en-US" altLang="ja-JP" sz="1100" dirty="0">
                <a:solidFill>
                  <a:schemeClr val="accent1"/>
                </a:solidFill>
              </a:rPr>
              <a:t>NEDO</a:t>
            </a:r>
            <a:r>
              <a:rPr lang="ja-JP" altLang="en-US" sz="1100" dirty="0">
                <a:solidFill>
                  <a:schemeClr val="accent1"/>
                </a:solidFill>
              </a:rPr>
              <a:t>に提出していただきます。</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なお、経営人材の人選において、「大学等やスタートアップ等の情報漏洩、機微情報の取扱、外為法含む各種法令等に対して責任を持ってフォローアップできる」点について、確認した旨をチェック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スライドは必要に応じて追加していただいて構いません。</a:t>
            </a:r>
            <a:endParaRPr lang="en-US" altLang="ja-JP" sz="1100" dirty="0">
              <a:solidFill>
                <a:schemeClr val="accent1"/>
              </a:solidFill>
            </a:endParaRPr>
          </a:p>
          <a:p>
            <a:r>
              <a:rPr lang="ja-JP" altLang="en-US" sz="1100" dirty="0">
                <a:solidFill>
                  <a:schemeClr val="accent1"/>
                </a:solidFill>
              </a:rPr>
              <a:t>枠線、サイズ等は自由に改変していただいて構いません。</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a:p>
            <a:endParaRPr lang="en-US" altLang="ja-JP" sz="1100" dirty="0">
              <a:solidFill>
                <a:schemeClr val="accent1"/>
              </a:solidFill>
            </a:endParaRPr>
          </a:p>
          <a:p>
            <a:endParaRPr lang="ja-JP" altLang="en-US" sz="1100" dirty="0"/>
          </a:p>
        </p:txBody>
      </p:sp>
    </p:spTree>
    <p:extLst>
      <p:ext uri="{BB962C8B-B14F-4D97-AF65-F5344CB8AC3E}">
        <p14:creationId xmlns:p14="http://schemas.microsoft.com/office/powerpoint/2010/main" val="38484371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kumimoji="1" lang="ja-JP" altLang="en-US" dirty="0"/>
              <a:t>８．委託業務管理体制</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19</a:t>
            </a:fld>
            <a:endParaRPr lang="ja-JP" altLang="en-US" dirty="0"/>
          </a:p>
        </p:txBody>
      </p:sp>
      <p:pic>
        <p:nvPicPr>
          <p:cNvPr id="17" name="図 16">
            <a:extLst>
              <a:ext uri="{FF2B5EF4-FFF2-40B4-BE49-F238E27FC236}">
                <a16:creationId xmlns:a16="http://schemas.microsoft.com/office/drawing/2014/main" id="{82DEE7C1-5D2E-CD36-54DF-24863C28BA22}"/>
              </a:ext>
            </a:extLst>
          </p:cNvPr>
          <p:cNvPicPr>
            <a:picLocks noChangeAspect="1"/>
          </p:cNvPicPr>
          <p:nvPr/>
        </p:nvPicPr>
        <p:blipFill>
          <a:blip r:embed="rId2"/>
          <a:stretch>
            <a:fillRect/>
          </a:stretch>
        </p:blipFill>
        <p:spPr>
          <a:xfrm>
            <a:off x="9699195" y="612224"/>
            <a:ext cx="4242712" cy="5880651"/>
          </a:xfrm>
          <a:prstGeom prst="rect">
            <a:avLst/>
          </a:prstGeom>
        </p:spPr>
      </p:pic>
      <p:sp>
        <p:nvSpPr>
          <p:cNvPr id="19" name="テキスト ボックス 18">
            <a:extLst>
              <a:ext uri="{FF2B5EF4-FFF2-40B4-BE49-F238E27FC236}">
                <a16:creationId xmlns:a16="http://schemas.microsoft.com/office/drawing/2014/main" id="{40710E91-E90A-3369-71D5-3074F3B82094}"/>
              </a:ext>
            </a:extLst>
          </p:cNvPr>
          <p:cNvSpPr txBox="1"/>
          <p:nvPr/>
        </p:nvSpPr>
        <p:spPr>
          <a:xfrm>
            <a:off x="206805" y="1255484"/>
            <a:ext cx="6968436" cy="600164"/>
          </a:xfrm>
          <a:prstGeom prst="rect">
            <a:avLst/>
          </a:prstGeom>
          <a:noFill/>
        </p:spPr>
        <p:txBody>
          <a:bodyPr wrap="square">
            <a:spAutoFit/>
          </a:bodyPr>
          <a:lstStyle/>
          <a:p>
            <a:r>
              <a:rPr lang="ja-JP" altLang="en-US" sz="1100" b="0" i="0" u="none" strike="noStrike" dirty="0">
                <a:solidFill>
                  <a:schemeClr val="accent1"/>
                </a:solidFill>
                <a:effectLst/>
                <a:latin typeface="+mn-ea"/>
              </a:rPr>
              <a:t>委託業務管理上</a:t>
            </a:r>
            <a:r>
              <a:rPr lang="en-US" altLang="ja-JP" sz="1100" b="0" i="0" u="none" strike="noStrike" dirty="0">
                <a:solidFill>
                  <a:schemeClr val="accent1"/>
                </a:solidFill>
                <a:effectLst/>
                <a:latin typeface="+mn-ea"/>
              </a:rPr>
              <a:t>NEDO</a:t>
            </a:r>
            <a:r>
              <a:rPr lang="ja-JP" altLang="en-US" sz="1100" b="0" i="0" u="none" strike="noStrike" dirty="0">
                <a:solidFill>
                  <a:schemeClr val="accent1"/>
                </a:solidFill>
                <a:effectLst/>
                <a:latin typeface="+mn-ea"/>
              </a:rPr>
              <a:t>の必要とする措置を適切に遂行できる体制を有していることを審査します。</a:t>
            </a:r>
            <a:endParaRPr lang="en-US" altLang="ja-JP" sz="1100" b="0" i="0" u="none" strike="noStrike" dirty="0">
              <a:solidFill>
                <a:schemeClr val="accent1"/>
              </a:solidFill>
              <a:effectLst/>
              <a:latin typeface="+mn-ea"/>
            </a:endParaRPr>
          </a:p>
          <a:p>
            <a:r>
              <a:rPr lang="ja-JP" altLang="en-US" sz="1100" b="0" i="0" u="none" strike="noStrike" dirty="0">
                <a:solidFill>
                  <a:schemeClr val="accent1"/>
                </a:solidFill>
                <a:effectLst/>
                <a:latin typeface="+mn-ea"/>
              </a:rPr>
              <a:t>経理、進捗管理、対外折衝・調整等を適切に遂行できる体制を図等を用いて説明してください。</a:t>
            </a:r>
            <a:endParaRPr lang="en-US" altLang="ja-JP" sz="1100" b="0" i="0" u="none" strike="noStrike" dirty="0">
              <a:solidFill>
                <a:schemeClr val="accent1"/>
              </a:solidFill>
              <a:effectLst/>
              <a:latin typeface="+mn-ea"/>
            </a:endParaRPr>
          </a:p>
          <a:p>
            <a:r>
              <a:rPr lang="ja-JP" altLang="en-US" sz="1100" dirty="0">
                <a:solidFill>
                  <a:schemeClr val="accent1"/>
                </a:solidFill>
                <a:latin typeface="+mn-ea"/>
              </a:rPr>
              <a:t>「</a:t>
            </a:r>
            <a:r>
              <a:rPr lang="zh-TW" altLang="en-US" sz="1100" dirty="0">
                <a:solidFill>
                  <a:schemeClr val="accent1"/>
                </a:solidFill>
                <a:latin typeface="+mn-ea"/>
              </a:rPr>
              <a:t>５．事業実施体制図</a:t>
            </a:r>
            <a:r>
              <a:rPr lang="ja-JP" altLang="en-US" sz="1100" dirty="0">
                <a:solidFill>
                  <a:schemeClr val="accent1"/>
                </a:solidFill>
                <a:latin typeface="+mn-ea"/>
              </a:rPr>
              <a:t>」のフローチャート図等の形式にしていただいていも構いません。</a:t>
            </a:r>
          </a:p>
        </p:txBody>
      </p:sp>
      <p:sp>
        <p:nvSpPr>
          <p:cNvPr id="2" name="テキスト ボックス 1">
            <a:extLst>
              <a:ext uri="{FF2B5EF4-FFF2-40B4-BE49-F238E27FC236}">
                <a16:creationId xmlns:a16="http://schemas.microsoft.com/office/drawing/2014/main" id="{1FB0EBBE-D750-B45F-A03D-C5611CF6C5DC}"/>
              </a:ext>
            </a:extLst>
          </p:cNvPr>
          <p:cNvSpPr txBox="1"/>
          <p:nvPr/>
        </p:nvSpPr>
        <p:spPr>
          <a:xfrm>
            <a:off x="206805" y="4432965"/>
            <a:ext cx="9492390" cy="738664"/>
          </a:xfrm>
          <a:prstGeom prst="rect">
            <a:avLst/>
          </a:prstGeom>
          <a:noFill/>
        </p:spPr>
        <p:txBody>
          <a:bodyPr wrap="square">
            <a:spAutoFit/>
          </a:bodyPr>
          <a:lstStyle/>
          <a:p>
            <a:r>
              <a:rPr lang="ja-JP" altLang="en-US" sz="1050" dirty="0">
                <a:solidFill>
                  <a:schemeClr val="accent1"/>
                </a:solidFill>
              </a:rPr>
              <a:t>提案者が企業の場合は、以下の表に必要事項を記載してください。大企業、中堅・中小・ベンチャー企業の種別は以下の（参考）の定義を参照してください。会計監査人の設置については、会社法３３７条により大会社や指名委員会等設置会社などに設置が義務付けられている株式会社の機関の一つです。監査役と異なり、独立的な立場から財務諸表等の監査を行います。なお、大会社・委員会設置会社以外の株式会社も会計監査人を設置することができます。設置されている場合は公認会計士または監査法人名を記載してください。</a:t>
            </a:r>
          </a:p>
        </p:txBody>
      </p:sp>
      <p:graphicFrame>
        <p:nvGraphicFramePr>
          <p:cNvPr id="5" name="表 13">
            <a:extLst>
              <a:ext uri="{FF2B5EF4-FFF2-40B4-BE49-F238E27FC236}">
                <a16:creationId xmlns:a16="http://schemas.microsoft.com/office/drawing/2014/main" id="{0BF76085-3E82-4C09-BF9B-21A6E9B6661C}"/>
              </a:ext>
            </a:extLst>
          </p:cNvPr>
          <p:cNvGraphicFramePr>
            <a:graphicFrameLocks noGrp="1"/>
          </p:cNvGraphicFramePr>
          <p:nvPr>
            <p:extLst>
              <p:ext uri="{D42A27DB-BD31-4B8C-83A1-F6EECF244321}">
                <p14:modId xmlns:p14="http://schemas.microsoft.com/office/powerpoint/2010/main" val="4153379598"/>
              </p:ext>
            </p:extLst>
          </p:nvPr>
        </p:nvGraphicFramePr>
        <p:xfrm>
          <a:off x="276425" y="5222681"/>
          <a:ext cx="9455530" cy="1463040"/>
        </p:xfrm>
        <a:graphic>
          <a:graphicData uri="http://schemas.openxmlformats.org/drawingml/2006/table">
            <a:tbl>
              <a:tblPr firstRow="1" bandRow="1">
                <a:tableStyleId>{5C22544A-7EE6-4342-B048-85BDC9FD1C3A}</a:tableStyleId>
              </a:tblPr>
              <a:tblGrid>
                <a:gridCol w="999925">
                  <a:extLst>
                    <a:ext uri="{9D8B030D-6E8A-4147-A177-3AD203B41FA5}">
                      <a16:colId xmlns:a16="http://schemas.microsoft.com/office/drawing/2014/main" val="2215293445"/>
                    </a:ext>
                  </a:extLst>
                </a:gridCol>
                <a:gridCol w="962025">
                  <a:extLst>
                    <a:ext uri="{9D8B030D-6E8A-4147-A177-3AD203B41FA5}">
                      <a16:colId xmlns:a16="http://schemas.microsoft.com/office/drawing/2014/main" val="2914699276"/>
                    </a:ext>
                  </a:extLst>
                </a:gridCol>
                <a:gridCol w="1685925">
                  <a:extLst>
                    <a:ext uri="{9D8B030D-6E8A-4147-A177-3AD203B41FA5}">
                      <a16:colId xmlns:a16="http://schemas.microsoft.com/office/drawing/2014/main" val="672700608"/>
                    </a:ext>
                  </a:extLst>
                </a:gridCol>
                <a:gridCol w="2419350">
                  <a:extLst>
                    <a:ext uri="{9D8B030D-6E8A-4147-A177-3AD203B41FA5}">
                      <a16:colId xmlns:a16="http://schemas.microsoft.com/office/drawing/2014/main" val="2088455737"/>
                    </a:ext>
                  </a:extLst>
                </a:gridCol>
                <a:gridCol w="1524000">
                  <a:extLst>
                    <a:ext uri="{9D8B030D-6E8A-4147-A177-3AD203B41FA5}">
                      <a16:colId xmlns:a16="http://schemas.microsoft.com/office/drawing/2014/main" val="3389823120"/>
                    </a:ext>
                  </a:extLst>
                </a:gridCol>
                <a:gridCol w="1864305">
                  <a:extLst>
                    <a:ext uri="{9D8B030D-6E8A-4147-A177-3AD203B41FA5}">
                      <a16:colId xmlns:a16="http://schemas.microsoft.com/office/drawing/2014/main" val="288065185"/>
                    </a:ext>
                  </a:extLst>
                </a:gridCol>
              </a:tblGrid>
              <a:tr h="0">
                <a:tc>
                  <a:txBody>
                    <a:bodyPr/>
                    <a:lstStyle/>
                    <a:p>
                      <a:pPr algn="ctr"/>
                      <a:r>
                        <a:rPr kumimoji="1" lang="ja-JP" altLang="en-US" sz="1100" b="0" dirty="0">
                          <a:solidFill>
                            <a:schemeClr val="tx1"/>
                          </a:solidFill>
                        </a:rPr>
                        <a:t>企業名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従業員数</a:t>
                      </a:r>
                      <a:endParaRPr kumimoji="1" lang="en-US" altLang="ja-JP" sz="1100" b="0" dirty="0">
                        <a:solidFill>
                          <a:schemeClr val="tx1"/>
                        </a:solidFill>
                      </a:endParaRPr>
                    </a:p>
                    <a:p>
                      <a:pPr algn="ctr"/>
                      <a:r>
                        <a:rPr kumimoji="1" lang="ja-JP" altLang="en-US" sz="1100" b="0" dirty="0">
                          <a:solidFill>
                            <a:schemeClr val="tx1"/>
                          </a:solidFill>
                        </a:rPr>
                        <a:t>（人）</a:t>
                      </a:r>
                      <a:endParaRPr kumimoji="1" lang="en-US" altLang="ja-JP"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資本金</a:t>
                      </a:r>
                      <a:endParaRPr kumimoji="1" lang="en-US" altLang="ja-JP" sz="1100" b="0" dirty="0">
                        <a:solidFill>
                          <a:schemeClr val="tx1"/>
                        </a:solidFill>
                      </a:endParaRPr>
                    </a:p>
                    <a:p>
                      <a:pPr algn="ctr"/>
                      <a:r>
                        <a:rPr kumimoji="1" lang="ja-JP" altLang="en-US" sz="1100" b="0" dirty="0">
                          <a:solidFill>
                            <a:schemeClr val="tx1"/>
                          </a:solidFill>
                        </a:rPr>
                        <a:t>（億円）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課税所得年平均額</a:t>
                      </a:r>
                      <a:endParaRPr kumimoji="1" lang="en-US" altLang="ja-JP" sz="1100" b="0" dirty="0">
                        <a:solidFill>
                          <a:schemeClr val="tx1"/>
                        </a:solidFill>
                      </a:endParaRPr>
                    </a:p>
                    <a:p>
                      <a:pPr algn="ctr"/>
                      <a:r>
                        <a:rPr kumimoji="1" lang="en-US" altLang="ja-JP" sz="1100" b="0" dirty="0">
                          <a:solidFill>
                            <a:schemeClr val="tx1"/>
                          </a:solidFill>
                        </a:rPr>
                        <a:t>15</a:t>
                      </a:r>
                      <a:r>
                        <a:rPr kumimoji="1" lang="ja-JP" altLang="en-US" sz="1100" b="0" dirty="0">
                          <a:solidFill>
                            <a:schemeClr val="tx1"/>
                          </a:solidFill>
                        </a:rPr>
                        <a:t>億円以下</a:t>
                      </a:r>
                      <a:r>
                        <a:rPr kumimoji="1" lang="en-US" altLang="ja-JP" sz="1100" b="0" dirty="0">
                          <a:solidFill>
                            <a:schemeClr val="tx1"/>
                          </a:solidFill>
                        </a:rPr>
                        <a:t>※</a:t>
                      </a:r>
                      <a:r>
                        <a:rPr kumimoji="1" lang="ja-JP" altLang="en-US" sz="1100" b="0" dirty="0">
                          <a:solidFill>
                            <a:schemeClr val="tx1"/>
                          </a:solidFill>
                        </a:rPr>
                        <a:t>１</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大・中堅・中小・ベンチャー企業の種別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会計監査人名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32812960"/>
                  </a:ext>
                </a:extLst>
              </a:tr>
              <a:tr h="0">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8529789"/>
                  </a:ext>
                </a:extLst>
              </a:tr>
              <a:tr h="0">
                <a:tc>
                  <a:txBody>
                    <a:bodyPr/>
                    <a:lstStyle/>
                    <a:p>
                      <a:pPr algn="l"/>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7209598"/>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8782825"/>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5089138"/>
                  </a:ext>
                </a:extLst>
              </a:tr>
            </a:tbl>
          </a:graphicData>
        </a:graphic>
      </p:graphicFrame>
      <p:sp>
        <p:nvSpPr>
          <p:cNvPr id="7" name="テキスト ボックス 6">
            <a:extLst>
              <a:ext uri="{FF2B5EF4-FFF2-40B4-BE49-F238E27FC236}">
                <a16:creationId xmlns:a16="http://schemas.microsoft.com/office/drawing/2014/main" id="{A1DF0531-F704-D0F9-85D2-3EBC1FC21050}"/>
              </a:ext>
            </a:extLst>
          </p:cNvPr>
          <p:cNvSpPr txBox="1"/>
          <p:nvPr/>
        </p:nvSpPr>
        <p:spPr>
          <a:xfrm>
            <a:off x="949183" y="6695678"/>
            <a:ext cx="7639050" cy="200055"/>
          </a:xfrm>
          <a:prstGeom prst="rect">
            <a:avLst/>
          </a:prstGeom>
          <a:noFill/>
        </p:spPr>
        <p:txBody>
          <a:bodyPr wrap="square">
            <a:spAutoFit/>
          </a:bodyPr>
          <a:lstStyle/>
          <a:p>
            <a:r>
              <a:rPr lang="en-US" altLang="ja-JP" sz="700" dirty="0">
                <a:solidFill>
                  <a:schemeClr val="accent1"/>
                </a:solidFill>
              </a:rPr>
              <a:t>※</a:t>
            </a:r>
            <a:r>
              <a:rPr lang="ja-JP" altLang="en-US" sz="700" dirty="0">
                <a:solidFill>
                  <a:schemeClr val="accent1"/>
                </a:solidFill>
              </a:rPr>
              <a:t>１ 直近過去</a:t>
            </a:r>
            <a:r>
              <a:rPr lang="en-US" altLang="ja-JP" sz="700" dirty="0">
                <a:solidFill>
                  <a:schemeClr val="accent1"/>
                </a:solidFill>
              </a:rPr>
              <a:t>3</a:t>
            </a:r>
            <a:r>
              <a:rPr lang="ja-JP" altLang="en-US" sz="700" dirty="0">
                <a:solidFill>
                  <a:schemeClr val="accent1"/>
                </a:solidFill>
              </a:rPr>
              <a:t>年分の各年又は各事業年度の課税所得の年平均額。該当する場合「○」を記載</a:t>
            </a:r>
          </a:p>
        </p:txBody>
      </p:sp>
      <p:sp>
        <p:nvSpPr>
          <p:cNvPr id="8" name="テキスト ボックス 7">
            <a:extLst>
              <a:ext uri="{FF2B5EF4-FFF2-40B4-BE49-F238E27FC236}">
                <a16:creationId xmlns:a16="http://schemas.microsoft.com/office/drawing/2014/main" id="{AD3BF109-0DBC-38E5-E89C-806E5430C98F}"/>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lang="en-US" altLang="ja-JP" sz="800" dirty="0">
                <a:solidFill>
                  <a:schemeClr val="bg1"/>
                </a:solidFill>
                <a:latin typeface="メイリオ" panose="020B0604030504040204" pitchFamily="50" charset="-128"/>
                <a:ea typeface="メイリオ" panose="020B0604030504040204" pitchFamily="50" charset="-128"/>
              </a:rPr>
              <a:t>8</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7377867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113495" y="90287"/>
            <a:ext cx="8424015" cy="691120"/>
          </a:xfrm>
        </p:spPr>
        <p:txBody>
          <a:bodyPr>
            <a:normAutofit fontScale="90000"/>
          </a:bodyPr>
          <a:lstStyle/>
          <a:p>
            <a:r>
              <a:rPr kumimoji="1" lang="ja-JP" altLang="en-US" dirty="0"/>
              <a:t>提案書概要</a:t>
            </a:r>
            <a:br>
              <a:rPr kumimoji="1" lang="en-US" altLang="ja-JP" dirty="0"/>
            </a:br>
            <a:r>
              <a:rPr kumimoji="1" lang="ja-JP" altLang="en-US" dirty="0"/>
              <a:t>○○○○○株式会社</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2</a:t>
            </a:fld>
            <a:endParaRPr lang="ja-JP" altLang="en-US" dirty="0"/>
          </a:p>
        </p:txBody>
      </p:sp>
      <p:sp>
        <p:nvSpPr>
          <p:cNvPr id="5" name="テキスト ボックス 4">
            <a:extLst>
              <a:ext uri="{FF2B5EF4-FFF2-40B4-BE49-F238E27FC236}">
                <a16:creationId xmlns:a16="http://schemas.microsoft.com/office/drawing/2014/main" id="{E2E0A2D2-B4CE-9158-C455-96CE56A7553F}"/>
              </a:ext>
            </a:extLst>
          </p:cNvPr>
          <p:cNvSpPr txBox="1"/>
          <p:nvPr/>
        </p:nvSpPr>
        <p:spPr>
          <a:xfrm>
            <a:off x="1518657" y="1583300"/>
            <a:ext cx="6495459" cy="1107996"/>
          </a:xfrm>
          <a:prstGeom prst="rect">
            <a:avLst/>
          </a:prstGeom>
          <a:noFill/>
        </p:spPr>
        <p:txBody>
          <a:bodyPr wrap="square" rtlCol="0">
            <a:spAutoFit/>
          </a:bodyPr>
          <a:lstStyle/>
          <a:p>
            <a:r>
              <a:rPr kumimoji="1" lang="ja-JP" altLang="en-US" sz="1100" dirty="0">
                <a:solidFill>
                  <a:schemeClr val="accent1"/>
                </a:solidFill>
              </a:rPr>
              <a:t>提案する目標、実施内容（全体像）について、ポンチ絵等を用いて、スライド</a:t>
            </a:r>
            <a:r>
              <a:rPr kumimoji="1" lang="en-US" altLang="ja-JP" sz="1100" dirty="0">
                <a:solidFill>
                  <a:schemeClr val="accent1"/>
                </a:solidFill>
              </a:rPr>
              <a:t>1</a:t>
            </a:r>
            <a:r>
              <a:rPr kumimoji="1" lang="ja-JP" altLang="en-US" sz="1100" dirty="0">
                <a:solidFill>
                  <a:schemeClr val="accent1"/>
                </a:solidFill>
              </a:rPr>
              <a:t>枚でわかりやすく整理してください。</a:t>
            </a:r>
            <a:endParaRPr kumimoji="1" lang="en-US" altLang="ja-JP" sz="1100" dirty="0">
              <a:solidFill>
                <a:schemeClr val="accent1"/>
              </a:solidFill>
            </a:endParaRPr>
          </a:p>
          <a:p>
            <a:r>
              <a:rPr lang="ja-JP" altLang="en-US" sz="1100" dirty="0">
                <a:solidFill>
                  <a:schemeClr val="accent1"/>
                </a:solidFill>
              </a:rPr>
              <a:t>説明文章等のフォントサイズは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a:p>
            <a:endParaRPr kumimoji="1" lang="en-US" altLang="ja-JP" sz="1100" dirty="0">
              <a:solidFill>
                <a:schemeClr val="accent1"/>
              </a:solidFill>
            </a:endParaRPr>
          </a:p>
          <a:p>
            <a:r>
              <a:rPr lang="ja-JP" altLang="en-US" sz="1100" dirty="0">
                <a:solidFill>
                  <a:schemeClr val="accent1"/>
                </a:solidFill>
              </a:rPr>
              <a:t>★提案書の提出</a:t>
            </a:r>
            <a:r>
              <a:rPr lang="en-US" altLang="ja-JP" sz="1100" dirty="0">
                <a:solidFill>
                  <a:schemeClr val="accent1"/>
                </a:solidFill>
              </a:rPr>
              <a:t>Web </a:t>
            </a:r>
            <a:r>
              <a:rPr lang="ja-JP" altLang="en-US" sz="1100" dirty="0">
                <a:solidFill>
                  <a:schemeClr val="accent1"/>
                </a:solidFill>
              </a:rPr>
              <a:t>入力フォームにおいて、</a:t>
            </a:r>
            <a:r>
              <a:rPr lang="en-US" altLang="ja-JP" sz="1100" dirty="0">
                <a:solidFill>
                  <a:schemeClr val="accent1"/>
                </a:solidFill>
              </a:rPr>
              <a:t>400</a:t>
            </a:r>
            <a:r>
              <a:rPr lang="ja-JP" altLang="en-US" sz="1100" dirty="0">
                <a:solidFill>
                  <a:schemeClr val="accent1"/>
                </a:solidFill>
              </a:rPr>
              <a:t>字の概要を記載する欄がありますのでご準備ください。</a:t>
            </a:r>
            <a:endParaRPr kumimoji="1" lang="en-US" altLang="ja-JP" sz="1100" dirty="0">
              <a:solidFill>
                <a:schemeClr val="accent1"/>
              </a:solidFill>
            </a:endParaRPr>
          </a:p>
        </p:txBody>
      </p:sp>
    </p:spTree>
    <p:extLst>
      <p:ext uri="{BB962C8B-B14F-4D97-AF65-F5344CB8AC3E}">
        <p14:creationId xmlns:p14="http://schemas.microsoft.com/office/powerpoint/2010/main" val="3432632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lang="ja-JP" altLang="en-US" sz="2400" dirty="0"/>
              <a:t>９</a:t>
            </a:r>
            <a:r>
              <a:rPr kumimoji="1" lang="ja-JP" altLang="en-US" sz="2400" dirty="0"/>
              <a:t>．ワークライフバランス等推進企業に関する認定状況</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20</a:t>
            </a:fld>
            <a:endParaRPr lang="ja-JP" altLang="en-US" dirty="0"/>
          </a:p>
        </p:txBody>
      </p:sp>
      <p:graphicFrame>
        <p:nvGraphicFramePr>
          <p:cNvPr id="9" name="表 8">
            <a:extLst>
              <a:ext uri="{FF2B5EF4-FFF2-40B4-BE49-F238E27FC236}">
                <a16:creationId xmlns:a16="http://schemas.microsoft.com/office/drawing/2014/main" id="{96406143-2BA9-7F63-59AF-6905ED032343}"/>
              </a:ext>
            </a:extLst>
          </p:cNvPr>
          <p:cNvGraphicFramePr>
            <a:graphicFrameLocks noGrp="1"/>
          </p:cNvGraphicFramePr>
          <p:nvPr>
            <p:extLst>
              <p:ext uri="{D42A27DB-BD31-4B8C-83A1-F6EECF244321}">
                <p14:modId xmlns:p14="http://schemas.microsoft.com/office/powerpoint/2010/main" val="357427382"/>
              </p:ext>
            </p:extLst>
          </p:nvPr>
        </p:nvGraphicFramePr>
        <p:xfrm>
          <a:off x="391630" y="1007784"/>
          <a:ext cx="7924426" cy="4660014"/>
        </p:xfrm>
        <a:graphic>
          <a:graphicData uri="http://schemas.openxmlformats.org/drawingml/2006/table">
            <a:tbl>
              <a:tblPr>
                <a:tableStyleId>{5C22544A-7EE6-4342-B048-85BDC9FD1C3A}</a:tableStyleId>
              </a:tblPr>
              <a:tblGrid>
                <a:gridCol w="2788222">
                  <a:extLst>
                    <a:ext uri="{9D8B030D-6E8A-4147-A177-3AD203B41FA5}">
                      <a16:colId xmlns:a16="http://schemas.microsoft.com/office/drawing/2014/main" val="2548681832"/>
                    </a:ext>
                  </a:extLst>
                </a:gridCol>
                <a:gridCol w="4241259">
                  <a:extLst>
                    <a:ext uri="{9D8B030D-6E8A-4147-A177-3AD203B41FA5}">
                      <a16:colId xmlns:a16="http://schemas.microsoft.com/office/drawing/2014/main" val="183068416"/>
                    </a:ext>
                  </a:extLst>
                </a:gridCol>
                <a:gridCol w="894945">
                  <a:extLst>
                    <a:ext uri="{9D8B030D-6E8A-4147-A177-3AD203B41FA5}">
                      <a16:colId xmlns:a16="http://schemas.microsoft.com/office/drawing/2014/main" val="2899965793"/>
                    </a:ext>
                  </a:extLst>
                </a:gridCol>
              </a:tblGrid>
              <a:tr h="224024">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fontAlgn="ctr"/>
                      <a:r>
                        <a:rPr lang="ja-JP" altLang="en-US" sz="1100" b="0" i="0" u="none" strike="noStrike" dirty="0">
                          <a:solidFill>
                            <a:srgbClr val="000000"/>
                          </a:solidFill>
                          <a:effectLst/>
                          <a:latin typeface="+mn-ea"/>
                          <a:ea typeface="+mn-ea"/>
                        </a:rPr>
                        <a:t>自己評価</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872937604"/>
                  </a:ext>
                </a:extLst>
              </a:tr>
              <a:tr h="214009">
                <a:tc>
                  <a:txBody>
                    <a:bodyPr/>
                    <a:lstStyle/>
                    <a:p>
                      <a:pPr algn="ctr" fontAlgn="ctr"/>
                      <a:r>
                        <a:rPr lang="ja-JP" altLang="en-US" sz="1000" u="none" strike="noStrike" dirty="0">
                          <a:effectLst/>
                          <a:latin typeface="+mn-ea"/>
                          <a:ea typeface="+mn-ea"/>
                        </a:rPr>
                        <a:t>　</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ja-JP" altLang="en-US" sz="1000" u="none" strike="noStrike" dirty="0">
                          <a:effectLst/>
                          <a:latin typeface="+mn-ea"/>
                          <a:ea typeface="+mn-ea"/>
                        </a:rPr>
                        <a:t>常時雇用する労働者数</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6604630"/>
                  </a:ext>
                </a:extLst>
              </a:tr>
              <a:tr h="282102">
                <a:tc rowSpan="5">
                  <a:txBody>
                    <a:bodyPr/>
                    <a:lstStyle/>
                    <a:p>
                      <a:pPr algn="ctr" fontAlgn="ctr"/>
                      <a:r>
                        <a:rPr lang="ja-JP" altLang="en-US" sz="1000" u="none" strike="noStrike" dirty="0">
                          <a:effectLst/>
                          <a:latin typeface="+mn-ea"/>
                          <a:ea typeface="+mn-ea"/>
                        </a:rPr>
                        <a:t>女性活躍推進法に基づく認定</a:t>
                      </a:r>
                      <a:br>
                        <a:rPr lang="ja-JP" altLang="en-US" sz="1000" u="none" strike="noStrike" dirty="0">
                          <a:effectLst/>
                          <a:latin typeface="+mn-ea"/>
                          <a:ea typeface="+mn-ea"/>
                        </a:rPr>
                      </a:br>
                      <a:r>
                        <a:rPr lang="ja-JP" altLang="en-US" sz="1000" u="none" strike="noStrike" dirty="0">
                          <a:effectLst/>
                          <a:latin typeface="+mn-ea"/>
                          <a:ea typeface="+mn-ea"/>
                        </a:rPr>
                        <a:t>（えるぼし認定企業・プラチナえるぼし認定企業）</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685800" rtl="0" eaLnBrk="1" fontAlgn="ctr" latinLnBrk="0" hangingPunct="1">
                        <a:lnSpc>
                          <a:spcPct val="100000"/>
                        </a:lnSpc>
                        <a:spcBef>
                          <a:spcPts val="0"/>
                        </a:spcBef>
                        <a:spcAft>
                          <a:spcPts val="0"/>
                        </a:spcAft>
                        <a:buClrTx/>
                        <a:buSzTx/>
                        <a:buFontTx/>
                        <a:buNone/>
                        <a:tabLst/>
                        <a:defRPr/>
                      </a:pPr>
                      <a:r>
                        <a:rPr lang="ja-JP" altLang="en-US" sz="1000" u="none" strike="noStrike" dirty="0">
                          <a:effectLst/>
                          <a:latin typeface="+mn-ea"/>
                          <a:ea typeface="+mn-ea"/>
                        </a:rPr>
                        <a:t>プラチナえるぼし</a:t>
                      </a:r>
                      <a:r>
                        <a:rPr lang="en-US" altLang="ja-JP" sz="1000" u="none" strike="noStrike" dirty="0">
                          <a:effectLst/>
                          <a:latin typeface="+mn-ea"/>
                          <a:ea typeface="+mn-ea"/>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0946187"/>
                  </a:ext>
                </a:extLst>
              </a:tr>
              <a:tr h="282102">
                <a:tc vMerge="1">
                  <a:txBody>
                    <a:bodyPr/>
                    <a:lstStyle/>
                    <a:p>
                      <a:endParaRPr kumimoji="1" lang="ja-JP" altLang="en-US"/>
                    </a:p>
                  </a:txBody>
                  <a:tcPr/>
                </a:tc>
                <a:tc>
                  <a:txBody>
                    <a:bodyPr/>
                    <a:lstStyle/>
                    <a:p>
                      <a:pPr algn="l" fontAlgn="ctr"/>
                      <a:r>
                        <a:rPr lang="ja-JP" altLang="en-US" sz="1000" u="none" strike="noStrike" dirty="0">
                          <a:effectLst/>
                          <a:latin typeface="+mn-ea"/>
                          <a:ea typeface="+mn-ea"/>
                        </a:rPr>
                        <a:t>３段階目</a:t>
                      </a:r>
                      <a:r>
                        <a:rPr lang="en-US" altLang="ja-JP" sz="1000" u="none" strike="noStrike" dirty="0">
                          <a:effectLst/>
                          <a:latin typeface="+mn-ea"/>
                          <a:ea typeface="+mn-ea"/>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20934673"/>
                  </a:ext>
                </a:extLst>
              </a:tr>
              <a:tr h="311285">
                <a:tc vMerge="1">
                  <a:txBody>
                    <a:bodyPr/>
                    <a:lstStyle/>
                    <a:p>
                      <a:endParaRPr kumimoji="1" lang="ja-JP" altLang="en-US"/>
                    </a:p>
                  </a:txBody>
                  <a:tcPr/>
                </a:tc>
                <a:tc>
                  <a:txBody>
                    <a:bodyPr/>
                    <a:lstStyle/>
                    <a:p>
                      <a:pPr marL="0" marR="0" lvl="0" indent="0" algn="l" defTabSz="685800" rtl="0" eaLnBrk="1" fontAlgn="ctr" latinLnBrk="0" hangingPunct="1">
                        <a:lnSpc>
                          <a:spcPct val="100000"/>
                        </a:lnSpc>
                        <a:spcBef>
                          <a:spcPts val="0"/>
                        </a:spcBef>
                        <a:spcAft>
                          <a:spcPts val="0"/>
                        </a:spcAft>
                        <a:buClrTx/>
                        <a:buSzTx/>
                        <a:buFontTx/>
                        <a:buNone/>
                        <a:tabLst/>
                        <a:defRPr/>
                      </a:pPr>
                      <a:r>
                        <a:rPr lang="ja-JP" altLang="en-US" sz="1000" u="none" strike="noStrike" dirty="0">
                          <a:effectLst/>
                          <a:latin typeface="+mn-ea"/>
                          <a:ea typeface="+mn-ea"/>
                        </a:rPr>
                        <a:t>２段階目</a:t>
                      </a:r>
                      <a:r>
                        <a:rPr lang="en-US" altLang="ja-JP" sz="1000" u="none" strike="noStrike" dirty="0">
                          <a:effectLst/>
                          <a:latin typeface="+mn-ea"/>
                          <a:ea typeface="+mn-ea"/>
                        </a:rPr>
                        <a:t>(※2)</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9976819"/>
                  </a:ext>
                </a:extLst>
              </a:tr>
              <a:tr h="282102">
                <a:tc vMerge="1">
                  <a:txBody>
                    <a:bodyPr/>
                    <a:lstStyle/>
                    <a:p>
                      <a:endParaRPr kumimoji="1" lang="ja-JP" altLang="en-US"/>
                    </a:p>
                  </a:txBody>
                  <a:tcPr/>
                </a:tc>
                <a:tc>
                  <a:txBody>
                    <a:bodyPr/>
                    <a:lstStyle/>
                    <a:p>
                      <a:pPr marL="0" marR="0" lvl="0" indent="0" algn="l" defTabSz="685800" rtl="0" eaLnBrk="1" fontAlgn="ctr" latinLnBrk="0" hangingPunct="1">
                        <a:lnSpc>
                          <a:spcPct val="100000"/>
                        </a:lnSpc>
                        <a:spcBef>
                          <a:spcPts val="0"/>
                        </a:spcBef>
                        <a:spcAft>
                          <a:spcPts val="0"/>
                        </a:spcAft>
                        <a:buClrTx/>
                        <a:buSzTx/>
                        <a:buFontTx/>
                        <a:buNone/>
                        <a:tabLst/>
                        <a:defRPr/>
                      </a:pPr>
                      <a:r>
                        <a:rPr lang="ja-JP" altLang="en-US" sz="1000" u="none" strike="noStrike" dirty="0">
                          <a:effectLst/>
                          <a:latin typeface="+mn-ea"/>
                          <a:ea typeface="+mn-ea"/>
                        </a:rPr>
                        <a:t>１段階目</a:t>
                      </a:r>
                      <a:r>
                        <a:rPr lang="en-US" altLang="ja-JP" sz="1000" u="none" strike="noStrike" dirty="0">
                          <a:effectLst/>
                          <a:latin typeface="+mn-ea"/>
                          <a:ea typeface="+mn-ea"/>
                        </a:rPr>
                        <a:t>(※2)</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en-US" altLang="ja-JP"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812870"/>
                  </a:ext>
                </a:extLst>
              </a:tr>
              <a:tr h="282102">
                <a:tc vMerge="1">
                  <a:txBody>
                    <a:bodyPr/>
                    <a:lstStyle/>
                    <a:p>
                      <a:endParaRPr kumimoji="1" lang="ja-JP" altLang="en-US"/>
                    </a:p>
                  </a:txBody>
                  <a:tcPr/>
                </a:tc>
                <a:tc>
                  <a:txBody>
                    <a:bodyPr/>
                    <a:lstStyle/>
                    <a:p>
                      <a:pPr algn="l" fontAlgn="ctr"/>
                      <a:r>
                        <a:rPr lang="ja-JP" altLang="en-US" sz="1000" u="none" strike="noStrike" dirty="0">
                          <a:effectLst/>
                          <a:latin typeface="+mn-ea"/>
                          <a:ea typeface="+mn-ea"/>
                        </a:rPr>
                        <a:t>行動計画</a:t>
                      </a:r>
                      <a:r>
                        <a:rPr lang="en-US" altLang="ja-JP" sz="1000" u="none" strike="noStrike" dirty="0">
                          <a:effectLst/>
                          <a:latin typeface="+mn-ea"/>
                          <a:ea typeface="+mn-ea"/>
                        </a:rPr>
                        <a:t>(※3)</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15085194"/>
                  </a:ext>
                </a:extLst>
              </a:tr>
              <a:tr h="313681">
                <a:tc rowSpan="8">
                  <a:txBody>
                    <a:bodyPr/>
                    <a:lstStyle/>
                    <a:p>
                      <a:pPr algn="ctr" fontAlgn="ctr"/>
                      <a:r>
                        <a:rPr lang="ja-JP" altLang="en-US" sz="1000" u="none" strike="noStrike" dirty="0">
                          <a:effectLst/>
                          <a:latin typeface="+mn-ea"/>
                          <a:ea typeface="+mn-ea"/>
                        </a:rPr>
                        <a:t>次世代育成支援対策推進法に基づく認定</a:t>
                      </a:r>
                      <a:br>
                        <a:rPr lang="ja-JP" altLang="en-US" sz="1000" u="none" strike="noStrike" dirty="0">
                          <a:effectLst/>
                          <a:latin typeface="+mn-ea"/>
                          <a:ea typeface="+mn-ea"/>
                        </a:rPr>
                      </a:br>
                      <a:r>
                        <a:rPr lang="ja-JP" altLang="en-US" sz="1000" u="none" strike="noStrike" dirty="0">
                          <a:effectLst/>
                          <a:latin typeface="+mn-ea"/>
                          <a:ea typeface="+mn-ea"/>
                        </a:rPr>
                        <a:t>（くるみん認定企業・トライくるみん認定企業・プラチナくるみん認定企業）</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ja-JP" altLang="en-US" sz="1000" u="none" strike="noStrike" dirty="0">
                          <a:effectLst/>
                          <a:latin typeface="+mn-ea"/>
                          <a:ea typeface="+mn-ea"/>
                        </a:rPr>
                        <a:t>プラチナくるみん</a:t>
                      </a:r>
                      <a:r>
                        <a:rPr lang="en-US" altLang="ja-JP" sz="1000" u="none" strike="noStrike" dirty="0">
                          <a:effectLst/>
                          <a:latin typeface="+mn-ea"/>
                          <a:ea typeface="+mn-ea"/>
                        </a:rPr>
                        <a:t>(※4)</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6513185"/>
                  </a:ext>
                </a:extLst>
              </a:tr>
              <a:tr h="213055">
                <a:tc vMerge="1">
                  <a:txBody>
                    <a:bodyPr/>
                    <a:lstStyle/>
                    <a:p>
                      <a:endParaRPr kumimoji="1" lang="ja-JP" altLang="en-US"/>
                    </a:p>
                  </a:txBody>
                  <a:tcPr/>
                </a:tc>
                <a:tc>
                  <a:txBody>
                    <a:bodyPr/>
                    <a:lstStyle/>
                    <a:p>
                      <a:pPr algn="l" fontAlgn="ctr"/>
                      <a:r>
                        <a:rPr lang="ja-JP" altLang="en-US" sz="1000" b="0" i="0" u="none" strike="noStrike" dirty="0">
                          <a:solidFill>
                            <a:srgbClr val="000000"/>
                          </a:solidFill>
                          <a:effectLst/>
                          <a:latin typeface="+mn-ea"/>
                          <a:ea typeface="+mn-ea"/>
                        </a:rPr>
                        <a:t>くるみん</a:t>
                      </a:r>
                      <a:r>
                        <a:rPr lang="en-US" altLang="ja-JP" sz="1000" b="0" i="0" u="none" strike="noStrike" dirty="0">
                          <a:solidFill>
                            <a:srgbClr val="000000"/>
                          </a:solidFill>
                          <a:effectLst/>
                          <a:latin typeface="+mn-ea"/>
                          <a:ea typeface="+mn-ea"/>
                        </a:rPr>
                        <a:t>(</a:t>
                      </a:r>
                      <a:r>
                        <a:rPr lang="ja-JP" altLang="en-US" sz="1000" b="0" i="0" u="none" strike="noStrike" dirty="0">
                          <a:solidFill>
                            <a:srgbClr val="000000"/>
                          </a:solidFill>
                          <a:effectLst/>
                          <a:latin typeface="+mn-ea"/>
                          <a:ea typeface="+mn-ea"/>
                        </a:rPr>
                        <a:t>令和</a:t>
                      </a:r>
                      <a:r>
                        <a:rPr lang="en-US" altLang="ja-JP" sz="1000" b="0" i="0" u="none" strike="noStrike" dirty="0">
                          <a:solidFill>
                            <a:srgbClr val="000000"/>
                          </a:solidFill>
                          <a:effectLst/>
                          <a:latin typeface="+mn-ea"/>
                          <a:ea typeface="+mn-ea"/>
                        </a:rPr>
                        <a:t>7</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4</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1</a:t>
                      </a:r>
                      <a:r>
                        <a:rPr lang="ja-JP" altLang="en-US" sz="1000" b="0" i="0" u="none" strike="noStrike" dirty="0">
                          <a:solidFill>
                            <a:srgbClr val="000000"/>
                          </a:solidFill>
                          <a:effectLst/>
                          <a:latin typeface="+mn-ea"/>
                          <a:ea typeface="+mn-ea"/>
                        </a:rPr>
                        <a:t>日以降の基準</a:t>
                      </a:r>
                      <a:r>
                        <a:rPr lang="en-US" altLang="ja-JP" sz="1000" b="0" i="0" u="none" strike="noStrike" dirty="0">
                          <a:solidFill>
                            <a:srgbClr val="000000"/>
                          </a:solidFill>
                          <a:effectLst/>
                          <a:latin typeface="+mn-ea"/>
                          <a:ea typeface="+mn-ea"/>
                        </a:rPr>
                        <a:t>)</a:t>
                      </a:r>
                      <a:r>
                        <a:rPr lang="en-US" altLang="ja-JP" sz="1000" u="none" strike="noStrike" dirty="0">
                          <a:effectLst/>
                          <a:latin typeface="+mn-ea"/>
                          <a:ea typeface="+mn-ea"/>
                        </a:rPr>
                        <a:t> (※5)</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599186"/>
                  </a:ext>
                </a:extLst>
              </a:tr>
              <a:tr h="329298">
                <a:tc vMerge="1">
                  <a:txBody>
                    <a:bodyPr/>
                    <a:lstStyle/>
                    <a:p>
                      <a:endParaRPr kumimoji="1" lang="ja-JP" altLang="en-US"/>
                    </a:p>
                  </a:txBody>
                  <a:tcPr/>
                </a:tc>
                <a:tc>
                  <a:txBody>
                    <a:bodyPr/>
                    <a:lstStyle/>
                    <a:p>
                      <a:pPr marL="0" marR="0" lvl="0" indent="0" algn="l" defTabSz="685800"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rgbClr val="000000"/>
                          </a:solidFill>
                          <a:effectLst/>
                          <a:latin typeface="+mn-ea"/>
                          <a:ea typeface="+mn-ea"/>
                        </a:rPr>
                        <a:t>くるみん</a:t>
                      </a:r>
                      <a:r>
                        <a:rPr lang="en-US" altLang="ja-JP" sz="1000" b="0" i="0" u="none" strike="noStrike" dirty="0">
                          <a:solidFill>
                            <a:srgbClr val="000000"/>
                          </a:solidFill>
                          <a:effectLst/>
                          <a:latin typeface="+mn-ea"/>
                          <a:ea typeface="+mn-ea"/>
                        </a:rPr>
                        <a:t>(</a:t>
                      </a:r>
                      <a:r>
                        <a:rPr lang="ja-JP" altLang="en-US" sz="1000" b="0" i="0" u="none" strike="noStrike" dirty="0">
                          <a:solidFill>
                            <a:srgbClr val="000000"/>
                          </a:solidFill>
                          <a:effectLst/>
                          <a:latin typeface="+mn-ea"/>
                          <a:ea typeface="+mn-ea"/>
                        </a:rPr>
                        <a:t>令和</a:t>
                      </a:r>
                      <a:r>
                        <a:rPr lang="en-US" altLang="ja-JP" sz="1000" b="0" i="0" u="none" strike="noStrike" dirty="0">
                          <a:solidFill>
                            <a:srgbClr val="000000"/>
                          </a:solidFill>
                          <a:effectLst/>
                          <a:latin typeface="+mn-ea"/>
                          <a:ea typeface="+mn-ea"/>
                        </a:rPr>
                        <a:t>4</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4</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1</a:t>
                      </a:r>
                      <a:r>
                        <a:rPr lang="ja-JP" altLang="en-US" sz="1000" b="0" i="0" u="none" strike="noStrike" dirty="0">
                          <a:solidFill>
                            <a:srgbClr val="000000"/>
                          </a:solidFill>
                          <a:effectLst/>
                          <a:latin typeface="+mn-ea"/>
                          <a:ea typeface="+mn-ea"/>
                        </a:rPr>
                        <a:t>日～令和</a:t>
                      </a:r>
                      <a:r>
                        <a:rPr lang="en-US" altLang="ja-JP" sz="1000" b="0" i="0" u="none" strike="noStrike" dirty="0">
                          <a:solidFill>
                            <a:srgbClr val="000000"/>
                          </a:solidFill>
                          <a:effectLst/>
                          <a:latin typeface="+mn-ea"/>
                          <a:ea typeface="+mn-ea"/>
                        </a:rPr>
                        <a:t>7</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3</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31</a:t>
                      </a:r>
                      <a:r>
                        <a:rPr lang="ja-JP" altLang="en-US" sz="1000" b="0" i="0" u="none" strike="noStrike" dirty="0">
                          <a:solidFill>
                            <a:srgbClr val="000000"/>
                          </a:solidFill>
                          <a:effectLst/>
                          <a:latin typeface="+mn-ea"/>
                          <a:ea typeface="+mn-ea"/>
                        </a:rPr>
                        <a:t>日までの基準</a:t>
                      </a:r>
                      <a:r>
                        <a:rPr lang="en-US" altLang="ja-JP" sz="1000" b="0" i="0" u="none" strike="noStrike" dirty="0">
                          <a:solidFill>
                            <a:srgbClr val="000000"/>
                          </a:solidFill>
                          <a:effectLst/>
                          <a:latin typeface="+mn-ea"/>
                          <a:ea typeface="+mn-ea"/>
                        </a:rPr>
                        <a:t>)</a:t>
                      </a:r>
                      <a:r>
                        <a:rPr lang="en-US" altLang="ja-JP" sz="1000" u="none" strike="noStrike" dirty="0">
                          <a:effectLst/>
                          <a:latin typeface="+mn-ea"/>
                          <a:ea typeface="+mn-ea"/>
                        </a:rPr>
                        <a:t> (※6)</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085499"/>
                  </a:ext>
                </a:extLst>
              </a:tr>
              <a:tr h="222994">
                <a:tc vMerge="1">
                  <a:txBody>
                    <a:bodyPr/>
                    <a:lstStyle/>
                    <a:p>
                      <a:endParaRPr kumimoji="1" lang="ja-JP" altLang="en-US"/>
                    </a:p>
                  </a:txBody>
                  <a:tcPr/>
                </a:tc>
                <a:tc>
                  <a:txBody>
                    <a:bodyPr/>
                    <a:lstStyle/>
                    <a:p>
                      <a:pPr algn="l" fontAlgn="ctr"/>
                      <a:r>
                        <a:rPr lang="ja-JP" altLang="en-US" sz="1000" b="0" i="0" u="none" strike="noStrike" dirty="0">
                          <a:solidFill>
                            <a:srgbClr val="000000"/>
                          </a:solidFill>
                          <a:effectLst/>
                          <a:latin typeface="+mn-ea"/>
                          <a:ea typeface="+mn-ea"/>
                        </a:rPr>
                        <a:t>くるみん</a:t>
                      </a:r>
                      <a:r>
                        <a:rPr lang="en-US" altLang="ja-JP" sz="1000" b="0" i="0" u="none" strike="noStrike" dirty="0">
                          <a:solidFill>
                            <a:srgbClr val="000000"/>
                          </a:solidFill>
                          <a:effectLst/>
                          <a:latin typeface="+mn-ea"/>
                          <a:ea typeface="+mn-ea"/>
                        </a:rPr>
                        <a:t>(</a:t>
                      </a:r>
                      <a:r>
                        <a:rPr lang="ja-JP" altLang="en-US" sz="1000" b="0" i="0" u="none" strike="noStrike" dirty="0">
                          <a:solidFill>
                            <a:srgbClr val="000000"/>
                          </a:solidFill>
                          <a:effectLst/>
                          <a:latin typeface="+mn-ea"/>
                          <a:ea typeface="+mn-ea"/>
                        </a:rPr>
                        <a:t>平成</a:t>
                      </a:r>
                      <a:r>
                        <a:rPr lang="en-US" altLang="ja-JP" sz="1000" b="0" i="0" u="none" strike="noStrike" dirty="0">
                          <a:solidFill>
                            <a:srgbClr val="000000"/>
                          </a:solidFill>
                          <a:effectLst/>
                          <a:latin typeface="+mn-ea"/>
                          <a:ea typeface="+mn-ea"/>
                        </a:rPr>
                        <a:t>29</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4</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1</a:t>
                      </a:r>
                      <a:r>
                        <a:rPr lang="ja-JP" altLang="en-US" sz="1000" b="0" i="0" u="none" strike="noStrike" dirty="0">
                          <a:solidFill>
                            <a:srgbClr val="000000"/>
                          </a:solidFill>
                          <a:effectLst/>
                          <a:latin typeface="+mn-ea"/>
                          <a:ea typeface="+mn-ea"/>
                        </a:rPr>
                        <a:t>日～令和</a:t>
                      </a:r>
                      <a:r>
                        <a:rPr lang="en-US" altLang="ja-JP" sz="1000" b="0" i="0" u="none" strike="noStrike" dirty="0">
                          <a:solidFill>
                            <a:srgbClr val="000000"/>
                          </a:solidFill>
                          <a:effectLst/>
                          <a:latin typeface="+mn-ea"/>
                          <a:ea typeface="+mn-ea"/>
                        </a:rPr>
                        <a:t>4</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3</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31</a:t>
                      </a:r>
                      <a:r>
                        <a:rPr lang="ja-JP" altLang="en-US" sz="1000" b="0" i="0" u="none" strike="noStrike" dirty="0">
                          <a:solidFill>
                            <a:srgbClr val="000000"/>
                          </a:solidFill>
                          <a:effectLst/>
                          <a:latin typeface="+mn-ea"/>
                          <a:ea typeface="+mn-ea"/>
                        </a:rPr>
                        <a:t>日までの基準</a:t>
                      </a:r>
                      <a:r>
                        <a:rPr lang="en-US" altLang="ja-JP" sz="1000" b="0" i="0" u="none" strike="noStrike" dirty="0">
                          <a:solidFill>
                            <a:srgbClr val="000000"/>
                          </a:solidFill>
                          <a:effectLst/>
                          <a:latin typeface="+mn-ea"/>
                          <a:ea typeface="+mn-ea"/>
                        </a:rPr>
                        <a:t>)</a:t>
                      </a:r>
                      <a:r>
                        <a:rPr lang="en-US" altLang="ja-JP" sz="1000" u="none" strike="noStrike" dirty="0">
                          <a:effectLst/>
                          <a:latin typeface="+mn-ea"/>
                          <a:ea typeface="+mn-ea"/>
                        </a:rPr>
                        <a:t> (※7)</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7799104"/>
                  </a:ext>
                </a:extLst>
              </a:tr>
              <a:tr h="370394">
                <a:tc vMerge="1">
                  <a:txBody>
                    <a:bodyPr/>
                    <a:lstStyle/>
                    <a:p>
                      <a:endParaRPr kumimoji="1" lang="ja-JP" altLang="en-US"/>
                    </a:p>
                  </a:txBody>
                  <a:tcPr/>
                </a:tc>
                <a:tc>
                  <a:txBody>
                    <a:bodyPr/>
                    <a:lstStyle/>
                    <a:p>
                      <a:pPr algn="l" fontAlgn="ctr"/>
                      <a:r>
                        <a:rPr lang="ja-JP" altLang="en-US" sz="1000" b="0" i="0" u="none" strike="noStrike" dirty="0">
                          <a:solidFill>
                            <a:srgbClr val="000000"/>
                          </a:solidFill>
                          <a:effectLst/>
                          <a:latin typeface="+mn-ea"/>
                          <a:ea typeface="+mn-ea"/>
                        </a:rPr>
                        <a:t>くるみん</a:t>
                      </a:r>
                      <a:r>
                        <a:rPr lang="en-US" altLang="ja-JP" sz="1000" b="0" i="0" u="none" strike="noStrike" dirty="0">
                          <a:solidFill>
                            <a:srgbClr val="000000"/>
                          </a:solidFill>
                          <a:effectLst/>
                          <a:latin typeface="+mn-ea"/>
                          <a:ea typeface="+mn-ea"/>
                        </a:rPr>
                        <a:t>(</a:t>
                      </a:r>
                      <a:r>
                        <a:rPr lang="ja-JP" altLang="en-US" sz="1000" b="0" i="0" u="none" strike="noStrike" dirty="0">
                          <a:solidFill>
                            <a:srgbClr val="000000"/>
                          </a:solidFill>
                          <a:effectLst/>
                          <a:latin typeface="+mn-ea"/>
                          <a:ea typeface="+mn-ea"/>
                        </a:rPr>
                        <a:t>平成</a:t>
                      </a:r>
                      <a:r>
                        <a:rPr lang="en-US" altLang="ja-JP" sz="1000" b="0" i="0" u="none" strike="noStrike" dirty="0">
                          <a:solidFill>
                            <a:srgbClr val="000000"/>
                          </a:solidFill>
                          <a:effectLst/>
                          <a:latin typeface="+mn-ea"/>
                          <a:ea typeface="+mn-ea"/>
                        </a:rPr>
                        <a:t>29</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3</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31</a:t>
                      </a:r>
                      <a:r>
                        <a:rPr lang="ja-JP" altLang="en-US" sz="1000" b="0" i="0" u="none" strike="noStrike" dirty="0">
                          <a:solidFill>
                            <a:srgbClr val="000000"/>
                          </a:solidFill>
                          <a:effectLst/>
                          <a:latin typeface="+mn-ea"/>
                          <a:ea typeface="+mn-ea"/>
                        </a:rPr>
                        <a:t>日までの基準</a:t>
                      </a:r>
                      <a:r>
                        <a:rPr lang="en-US" altLang="ja-JP" sz="1000" b="0" i="0" u="none" strike="noStrike" dirty="0">
                          <a:solidFill>
                            <a:srgbClr val="000000"/>
                          </a:solidFill>
                          <a:effectLst/>
                          <a:latin typeface="+mn-ea"/>
                          <a:ea typeface="+mn-ea"/>
                        </a:rPr>
                        <a:t>)</a:t>
                      </a:r>
                      <a:r>
                        <a:rPr lang="en-US" altLang="ja-JP" sz="1000" u="none" strike="noStrike" dirty="0">
                          <a:effectLst/>
                          <a:latin typeface="+mn-ea"/>
                          <a:ea typeface="+mn-ea"/>
                        </a:rPr>
                        <a:t> (※8)</a:t>
                      </a:r>
                      <a:endParaRPr lang="en-US" altLang="ja-JP"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88619778"/>
                  </a:ext>
                </a:extLst>
              </a:tr>
              <a:tr h="223736">
                <a:tc vMerge="1">
                  <a:txBody>
                    <a:bodyPr/>
                    <a:lstStyle/>
                    <a:p>
                      <a:endParaRPr kumimoji="1" lang="ja-JP" altLang="en-US"/>
                    </a:p>
                  </a:txBody>
                  <a:tcPr/>
                </a:tc>
                <a:tc>
                  <a:txBody>
                    <a:bodyPr/>
                    <a:lstStyle/>
                    <a:p>
                      <a:pPr algn="l" fontAlgn="ctr"/>
                      <a:r>
                        <a:rPr lang="ja-JP" altLang="en-US" sz="1000" u="none" strike="noStrike" dirty="0">
                          <a:effectLst/>
                          <a:latin typeface="+mn-ea"/>
                          <a:ea typeface="+mn-ea"/>
                        </a:rPr>
                        <a:t>トライくるみん</a:t>
                      </a:r>
                      <a:r>
                        <a:rPr lang="en-US" altLang="ja-JP" sz="1000" b="0" i="0" u="none" strike="noStrike" dirty="0">
                          <a:solidFill>
                            <a:srgbClr val="000000"/>
                          </a:solidFill>
                          <a:effectLst/>
                          <a:latin typeface="+mn-ea"/>
                          <a:ea typeface="+mn-ea"/>
                        </a:rPr>
                        <a:t>(</a:t>
                      </a:r>
                      <a:r>
                        <a:rPr lang="ja-JP" altLang="en-US" sz="1000" b="0" i="0" u="none" strike="noStrike" dirty="0">
                          <a:solidFill>
                            <a:srgbClr val="000000"/>
                          </a:solidFill>
                          <a:effectLst/>
                          <a:latin typeface="+mn-ea"/>
                          <a:ea typeface="+mn-ea"/>
                        </a:rPr>
                        <a:t>令和</a:t>
                      </a:r>
                      <a:r>
                        <a:rPr lang="en-US" altLang="ja-JP" sz="1000" b="0" i="0" u="none" strike="noStrike" dirty="0">
                          <a:solidFill>
                            <a:srgbClr val="000000"/>
                          </a:solidFill>
                          <a:effectLst/>
                          <a:latin typeface="+mn-ea"/>
                          <a:ea typeface="+mn-ea"/>
                        </a:rPr>
                        <a:t>7</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4</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1</a:t>
                      </a:r>
                      <a:r>
                        <a:rPr lang="ja-JP" altLang="en-US" sz="1000" b="0" i="0" u="none" strike="noStrike" dirty="0">
                          <a:solidFill>
                            <a:srgbClr val="000000"/>
                          </a:solidFill>
                          <a:effectLst/>
                          <a:latin typeface="+mn-ea"/>
                          <a:ea typeface="+mn-ea"/>
                        </a:rPr>
                        <a:t>日以降の基準</a:t>
                      </a:r>
                      <a:r>
                        <a:rPr lang="en-US" altLang="ja-JP" sz="1000" b="0" i="0" u="none" strike="noStrike" dirty="0">
                          <a:solidFill>
                            <a:srgbClr val="000000"/>
                          </a:solidFill>
                          <a:effectLst/>
                          <a:latin typeface="+mn-ea"/>
                          <a:ea typeface="+mn-ea"/>
                        </a:rPr>
                        <a:t>)</a:t>
                      </a:r>
                      <a:r>
                        <a:rPr lang="en-US" altLang="ja-JP" sz="1000" u="none" strike="noStrike" dirty="0">
                          <a:effectLst/>
                          <a:latin typeface="+mn-ea"/>
                          <a:ea typeface="+mn-ea"/>
                        </a:rPr>
                        <a:t> (※9)</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100827"/>
                  </a:ext>
                </a:extLst>
              </a:tr>
              <a:tr h="323428">
                <a:tc vMerge="1">
                  <a:txBody>
                    <a:bodyPr/>
                    <a:lstStyle/>
                    <a:p>
                      <a:endParaRPr kumimoji="1" lang="ja-JP" altLang="en-US"/>
                    </a:p>
                  </a:txBody>
                  <a:tcPr/>
                </a:tc>
                <a:tc>
                  <a:txBody>
                    <a:bodyPr/>
                    <a:lstStyle/>
                    <a:p>
                      <a:pPr algn="l" fontAlgn="ctr"/>
                      <a:r>
                        <a:rPr lang="ja-JP" altLang="en-US" sz="1000" u="none" strike="noStrike" dirty="0">
                          <a:effectLst/>
                          <a:latin typeface="+mn-ea"/>
                          <a:ea typeface="+mn-ea"/>
                        </a:rPr>
                        <a:t>トライくるみん</a:t>
                      </a:r>
                      <a:r>
                        <a:rPr lang="en-US" altLang="ja-JP" sz="1000" b="0" i="0" u="none" strike="noStrike" dirty="0">
                          <a:solidFill>
                            <a:srgbClr val="000000"/>
                          </a:solidFill>
                          <a:effectLst/>
                          <a:latin typeface="+mn-ea"/>
                          <a:ea typeface="+mn-ea"/>
                        </a:rPr>
                        <a:t>(</a:t>
                      </a:r>
                      <a:r>
                        <a:rPr lang="ja-JP" altLang="en-US" sz="1000" b="0" i="0" u="none" strike="noStrike" dirty="0">
                          <a:solidFill>
                            <a:srgbClr val="000000"/>
                          </a:solidFill>
                          <a:effectLst/>
                          <a:latin typeface="+mn-ea"/>
                          <a:ea typeface="+mn-ea"/>
                        </a:rPr>
                        <a:t>令和</a:t>
                      </a:r>
                      <a:r>
                        <a:rPr lang="en-US" altLang="ja-JP" sz="1000" b="0" i="0" u="none" strike="noStrike" dirty="0">
                          <a:solidFill>
                            <a:srgbClr val="000000"/>
                          </a:solidFill>
                          <a:effectLst/>
                          <a:latin typeface="+mn-ea"/>
                          <a:ea typeface="+mn-ea"/>
                        </a:rPr>
                        <a:t>4</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4</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1</a:t>
                      </a:r>
                      <a:r>
                        <a:rPr lang="ja-JP" altLang="en-US" sz="1000" b="0" i="0" u="none" strike="noStrike" dirty="0">
                          <a:solidFill>
                            <a:srgbClr val="000000"/>
                          </a:solidFill>
                          <a:effectLst/>
                          <a:latin typeface="+mn-ea"/>
                          <a:ea typeface="+mn-ea"/>
                        </a:rPr>
                        <a:t>日～令和</a:t>
                      </a:r>
                      <a:r>
                        <a:rPr lang="en-US" altLang="ja-JP" sz="1000" b="0" i="0" u="none" strike="noStrike" dirty="0">
                          <a:solidFill>
                            <a:srgbClr val="000000"/>
                          </a:solidFill>
                          <a:effectLst/>
                          <a:latin typeface="+mn-ea"/>
                          <a:ea typeface="+mn-ea"/>
                        </a:rPr>
                        <a:t>7</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3</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31</a:t>
                      </a:r>
                      <a:r>
                        <a:rPr lang="ja-JP" altLang="en-US" sz="1000" b="0" i="0" u="none" strike="noStrike" dirty="0">
                          <a:solidFill>
                            <a:srgbClr val="000000"/>
                          </a:solidFill>
                          <a:effectLst/>
                          <a:latin typeface="+mn-ea"/>
                          <a:ea typeface="+mn-ea"/>
                        </a:rPr>
                        <a:t>日までの基準</a:t>
                      </a:r>
                      <a:r>
                        <a:rPr lang="en-US" altLang="ja-JP" sz="1000" b="0" i="0" u="none" strike="noStrike" dirty="0">
                          <a:solidFill>
                            <a:srgbClr val="000000"/>
                          </a:solidFill>
                          <a:effectLst/>
                          <a:latin typeface="+mn-ea"/>
                          <a:ea typeface="+mn-ea"/>
                        </a:rPr>
                        <a:t>)</a:t>
                      </a:r>
                      <a:r>
                        <a:rPr lang="en-US" altLang="ja-JP" sz="1000" u="none" strike="noStrike" dirty="0">
                          <a:effectLst/>
                          <a:latin typeface="+mn-ea"/>
                          <a:ea typeface="+mn-ea"/>
                        </a:rPr>
                        <a:t> (※10)</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2827888"/>
                  </a:ext>
                </a:extLst>
              </a:tr>
              <a:tr h="351577">
                <a:tc vMerge="1">
                  <a:txBody>
                    <a:bodyPr/>
                    <a:lstStyle/>
                    <a:p>
                      <a:endParaRPr kumimoji="1" lang="ja-JP" altLang="en-US"/>
                    </a:p>
                  </a:txBody>
                  <a:tcPr/>
                </a:tc>
                <a:tc>
                  <a:txBody>
                    <a:bodyPr/>
                    <a:lstStyle/>
                    <a:p>
                      <a:pPr marL="0" marR="0" lvl="0" indent="0" algn="l" defTabSz="685800" rtl="0" eaLnBrk="1" fontAlgn="ctr" latinLnBrk="0" hangingPunct="1">
                        <a:lnSpc>
                          <a:spcPct val="100000"/>
                        </a:lnSpc>
                        <a:spcBef>
                          <a:spcPts val="0"/>
                        </a:spcBef>
                        <a:spcAft>
                          <a:spcPts val="0"/>
                        </a:spcAft>
                        <a:buClrTx/>
                        <a:buSzTx/>
                        <a:buFontTx/>
                        <a:buNone/>
                        <a:tabLst/>
                        <a:defRPr/>
                      </a:pPr>
                      <a:r>
                        <a:rPr lang="ja-JP" altLang="en-US" sz="1000" u="none" strike="noStrike" dirty="0">
                          <a:effectLst/>
                          <a:latin typeface="+mn-ea"/>
                          <a:ea typeface="+mn-ea"/>
                        </a:rPr>
                        <a:t>行動計画</a:t>
                      </a:r>
                      <a:r>
                        <a:rPr lang="en-US" altLang="ja-JP" sz="1000" u="none" strike="noStrike" dirty="0">
                          <a:effectLst/>
                          <a:latin typeface="+mn-ea"/>
                          <a:ea typeface="+mn-ea"/>
                        </a:rPr>
                        <a:t>(※3, ※11)</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6406329"/>
                  </a:ext>
                </a:extLst>
              </a:tr>
              <a:tr h="434125">
                <a:tc gridSpan="2">
                  <a:txBody>
                    <a:bodyPr/>
                    <a:lstStyle/>
                    <a:p>
                      <a:pPr algn="ctr" fontAlgn="ctr"/>
                      <a:r>
                        <a:rPr lang="ja-JP" altLang="en-US" sz="1000" u="none" strike="noStrike" dirty="0">
                          <a:effectLst/>
                          <a:latin typeface="+mn-ea"/>
                          <a:ea typeface="+mn-ea"/>
                        </a:rPr>
                        <a:t>若者雇用促進法に基づく認定</a:t>
                      </a:r>
                      <a:br>
                        <a:rPr lang="ja-JP" altLang="en-US" sz="1000" u="none" strike="noStrike" dirty="0">
                          <a:effectLst/>
                          <a:latin typeface="+mn-ea"/>
                          <a:ea typeface="+mn-ea"/>
                        </a:rPr>
                      </a:br>
                      <a:r>
                        <a:rPr lang="ja-JP" altLang="en-US" sz="1000" u="none" strike="noStrike" dirty="0">
                          <a:effectLst/>
                          <a:latin typeface="+mn-ea"/>
                          <a:ea typeface="+mn-ea"/>
                        </a:rPr>
                        <a:t>（ユースエール認定企業）</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64567078"/>
                  </a:ext>
                </a:extLst>
              </a:tr>
            </a:tbl>
          </a:graphicData>
        </a:graphic>
      </p:graphicFrame>
      <p:sp>
        <p:nvSpPr>
          <p:cNvPr id="12" name="テキスト ボックス 11">
            <a:extLst>
              <a:ext uri="{FF2B5EF4-FFF2-40B4-BE49-F238E27FC236}">
                <a16:creationId xmlns:a16="http://schemas.microsoft.com/office/drawing/2014/main" id="{B140ECFB-658D-81BE-04C7-A2761832B098}"/>
              </a:ext>
            </a:extLst>
          </p:cNvPr>
          <p:cNvSpPr txBox="1"/>
          <p:nvPr/>
        </p:nvSpPr>
        <p:spPr>
          <a:xfrm>
            <a:off x="206805" y="518514"/>
            <a:ext cx="6337058" cy="430887"/>
          </a:xfrm>
          <a:prstGeom prst="rect">
            <a:avLst/>
          </a:prstGeom>
          <a:noFill/>
        </p:spPr>
        <p:txBody>
          <a:bodyPr wrap="square">
            <a:spAutoFit/>
          </a:bodyPr>
          <a:lstStyle/>
          <a:p>
            <a:r>
              <a:rPr lang="ja-JP" altLang="en-US" sz="1100" dirty="0">
                <a:solidFill>
                  <a:schemeClr val="accent1"/>
                </a:solidFill>
              </a:rPr>
              <a:t>ワークライフバランス等推進起業に関する認定状況について、提案者の状況を記入してください。</a:t>
            </a:r>
            <a:endParaRPr lang="en-US" altLang="ja-JP" sz="1100" dirty="0">
              <a:solidFill>
                <a:schemeClr val="accent1"/>
              </a:solidFill>
            </a:endParaRPr>
          </a:p>
          <a:p>
            <a:r>
              <a:rPr lang="ja-JP" altLang="en-US" sz="1100" dirty="0">
                <a:solidFill>
                  <a:schemeClr val="accent1"/>
                </a:solidFill>
              </a:rPr>
              <a:t>なお、それに係る資料等は、別添資料として提出してください。</a:t>
            </a:r>
          </a:p>
        </p:txBody>
      </p:sp>
      <p:sp>
        <p:nvSpPr>
          <p:cNvPr id="2" name="テキスト ボックス 1">
            <a:extLst>
              <a:ext uri="{FF2B5EF4-FFF2-40B4-BE49-F238E27FC236}">
                <a16:creationId xmlns:a16="http://schemas.microsoft.com/office/drawing/2014/main" id="{18115FDD-7573-FEAA-0FD5-229DE146255E}"/>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lang="en-US" altLang="ja-JP" sz="800" dirty="0">
                <a:solidFill>
                  <a:schemeClr val="bg1"/>
                </a:solidFill>
                <a:latin typeface="メイリオ" panose="020B0604030504040204" pitchFamily="50" charset="-128"/>
                <a:ea typeface="メイリオ" panose="020B0604030504040204" pitchFamily="50" charset="-128"/>
              </a:rPr>
              <a:t>9</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DCEC8317-701F-90A9-9C39-4F09B249B513}"/>
              </a:ext>
            </a:extLst>
          </p:cNvPr>
          <p:cNvSpPr txBox="1"/>
          <p:nvPr/>
        </p:nvSpPr>
        <p:spPr>
          <a:xfrm>
            <a:off x="-498614" y="5094184"/>
            <a:ext cx="10903227" cy="2139047"/>
          </a:xfrm>
          <a:prstGeom prst="rect">
            <a:avLst/>
          </a:prstGeom>
          <a:noFill/>
        </p:spPr>
        <p:txBody>
          <a:bodyPr wrap="square">
            <a:spAutoFit/>
          </a:bodyPr>
          <a:lstStyle/>
          <a:p>
            <a:pPr algn="l">
              <a:buNone/>
            </a:pPr>
            <a:r>
              <a:rPr lang="ja-JP" altLang="en-US" sz="700" b="1" kern="100" dirty="0">
                <a:solidFill>
                  <a:srgbClr val="0070C0"/>
                </a:solidFill>
                <a:latin typeface="TmsRmn"/>
                <a:ea typeface="ＭＳ ゴシック" panose="020B0609070205080204" pitchFamily="49" charset="-128"/>
                <a:cs typeface="Times New Roman" panose="02020603050405020304" pitchFamily="18" charset="0"/>
              </a:rPr>
              <a:t>≪ご参考≫</a:t>
            </a:r>
            <a:endParaRPr lang="en-US" altLang="ja-JP" sz="700" b="1" kern="100" dirty="0">
              <a:solidFill>
                <a:srgbClr val="0070C0"/>
              </a:solidFill>
              <a:effectLst/>
              <a:latin typeface="TmsRmn"/>
              <a:ea typeface="ＭＳ ゴシック" panose="020B0609070205080204" pitchFamily="49" charset="-128"/>
              <a:cs typeface="Times New Roman" panose="02020603050405020304" pitchFamily="18" charset="0"/>
            </a:endParaRPr>
          </a:p>
          <a:p>
            <a:pPr algn="l">
              <a:buNone/>
            </a:pP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1</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：女性活躍推進法第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12</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条に基づく認定</a:t>
            </a:r>
            <a:endParaRPr lang="en-US" altLang="ja-JP" sz="700" kern="100" dirty="0">
              <a:solidFill>
                <a:srgbClr val="0070C0"/>
              </a:solidFill>
              <a:latin typeface="TmsRmn"/>
              <a:ea typeface="ＭＳ 明朝" panose="02020609040205080304" pitchFamily="17" charset="-128"/>
              <a:cs typeface="Times New Roman" panose="02020603050405020304" pitchFamily="18" charset="0"/>
            </a:endParaRPr>
          </a:p>
          <a:p>
            <a:pPr algn="l">
              <a:buNone/>
            </a:pP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2</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：女性活躍推進法第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9</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条に基づく認定</a:t>
            </a:r>
            <a:r>
              <a:rPr lang="ja-JP" altLang="en-US" sz="700" kern="100" dirty="0">
                <a:solidFill>
                  <a:srgbClr val="0070C0"/>
                </a:solidFill>
                <a:effectLst/>
                <a:latin typeface="TmsRmn"/>
                <a:ea typeface="ＭＳ 明朝" panose="02020609040205080304" pitchFamily="17" charset="-128"/>
                <a:cs typeface="Times New Roman" panose="02020603050405020304" pitchFamily="18" charset="0"/>
              </a:rPr>
              <a:t>。</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なお、労働時間等の働き方に係る基準は満たすことが必要。</a:t>
            </a:r>
            <a:endParaRPr lang="en-US" altLang="ja-JP" sz="700" kern="100" dirty="0">
              <a:solidFill>
                <a:srgbClr val="0070C0"/>
              </a:solidFill>
              <a:latin typeface="TmsRmn"/>
              <a:ea typeface="ＭＳ 明朝" panose="02020609040205080304" pitchFamily="17" charset="-128"/>
              <a:cs typeface="Times New Roman" panose="02020603050405020304" pitchFamily="18" charset="0"/>
            </a:endParaRPr>
          </a:p>
          <a:p>
            <a:pPr algn="l">
              <a:buNone/>
            </a:pP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3</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：常時雇用する労働者の数が</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100</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人以下の事業主に限る（計画期間が満了していない行動計画を策定している場合のみ）。</a:t>
            </a:r>
            <a:endPar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endParaRPr>
          </a:p>
          <a:p>
            <a:pPr algn="l">
              <a:buNone/>
            </a:pP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4</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：次世代法第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15</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条の</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2</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の規定に基づく認定</a:t>
            </a:r>
            <a:endParaRPr lang="en-US" altLang="ja-JP" sz="700" kern="100" dirty="0">
              <a:solidFill>
                <a:srgbClr val="0070C0"/>
              </a:solidFill>
              <a:latin typeface="TmsRmn"/>
              <a:ea typeface="ＭＳ 明朝" panose="02020609040205080304" pitchFamily="17" charset="-128"/>
              <a:cs typeface="Times New Roman" panose="02020603050405020304" pitchFamily="18" charset="0"/>
            </a:endParaRPr>
          </a:p>
          <a:p>
            <a:pPr algn="l">
              <a:buNone/>
            </a:pP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5</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：次世代法第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13</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条の規定に基づく認定のうち、次世代育成支援対策推進法施行規則の一部を改正する省令（令和</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6</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年厚生労働省令第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146</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号。以下「令和</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6</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年改正省令」</a:t>
            </a:r>
            <a:endPar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endParaRPr>
          </a:p>
          <a:p>
            <a:pPr algn="l">
              <a:buNone/>
            </a:pPr>
            <a:r>
              <a:rPr lang="ja-JP" altLang="en-US" sz="700" kern="100" dirty="0">
                <a:solidFill>
                  <a:srgbClr val="0070C0"/>
                </a:solidFill>
                <a:latin typeface="TmsRmn"/>
                <a:ea typeface="ＭＳ ゴシック" panose="020B0609070205080204" pitchFamily="49" charset="-128"/>
                <a:cs typeface="Times New Roman" panose="02020603050405020304" pitchFamily="18" charset="0"/>
              </a:rPr>
              <a:t>　　</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という。）による改正後の次世代育成支援対策推進法施行規則（以下「新施行規則」という。）第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4</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項第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号及び第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2</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号の基準による認定</a:t>
            </a:r>
            <a:endParaRPr lang="ja-JP" altLang="ja-JP" sz="700" kern="100" dirty="0">
              <a:solidFill>
                <a:srgbClr val="0070C0"/>
              </a:solidFill>
              <a:effectLst/>
              <a:latin typeface="TmsRmn"/>
              <a:ea typeface="ＭＳ 明朝" panose="02020609040205080304" pitchFamily="17" charset="-128"/>
              <a:cs typeface="Times New Roman" panose="02020603050405020304" pitchFamily="18" charset="0"/>
            </a:endParaRPr>
          </a:p>
          <a:p>
            <a:pPr algn="l">
              <a:buNone/>
            </a:pP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6</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：次世代法第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13</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条の規定に基づく認定のうち、令和</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6</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年改正省令による改正前の次世代育成支援対策推進法施行規則第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4</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項第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号及び第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2</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号又は令和</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6</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年改正省令附則第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2</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a:t>
            </a:r>
            <a:endPar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endParaRPr>
          </a:p>
          <a:p>
            <a:pPr algn="l">
              <a:buNone/>
            </a:pPr>
            <a:r>
              <a:rPr lang="ja-JP" altLang="en-US" sz="700" kern="100" dirty="0">
                <a:solidFill>
                  <a:srgbClr val="0070C0"/>
                </a:solidFill>
                <a:latin typeface="TmsRmn"/>
                <a:ea typeface="ＭＳ ゴシック" panose="020B0609070205080204" pitchFamily="49" charset="-128"/>
                <a:cs typeface="Times New Roman" panose="02020603050405020304" pitchFamily="18" charset="0"/>
              </a:rPr>
              <a:t>　　　</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2</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項の規定によりなお従前の例によることとされた令和</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6</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年改正省令による改正前の次世代育成支援対策推進法施行規則第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4</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項第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号及び第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2</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号の基準による認定</a:t>
            </a:r>
            <a:endPar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endParaRPr>
          </a:p>
          <a:p>
            <a:pPr algn="l">
              <a:buNone/>
            </a:pPr>
            <a:r>
              <a:rPr lang="ja-JP" altLang="en-US" sz="700" kern="100" dirty="0">
                <a:solidFill>
                  <a:srgbClr val="0070C0"/>
                </a:solidFill>
                <a:latin typeface="TmsRmn"/>
                <a:ea typeface="ＭＳ ゴシック" panose="020B0609070205080204" pitchFamily="49" charset="-128"/>
                <a:cs typeface="Times New Roman" panose="02020603050405020304" pitchFamily="18" charset="0"/>
              </a:rPr>
              <a:t>　　</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（ただし、※</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7</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及び※</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8</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の認定を除く。）</a:t>
            </a:r>
            <a:endPar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endParaRPr>
          </a:p>
          <a:p>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7</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：次世代法第</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13</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条の規定に基づく認定のうち、次世代育成支援対策推進法施行規則の一部を改正する省令（令和</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3</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年厚生労働省令第</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185</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号。以下「令和</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3</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年改正省令」という。）</a:t>
            </a:r>
            <a:endParaRPr lang="en-US" altLang="ja-JP" sz="700" kern="100" dirty="0">
              <a:solidFill>
                <a:srgbClr val="0070C0"/>
              </a:solidFill>
              <a:latin typeface="TmsRmn"/>
              <a:ea typeface="ＭＳ ゴシック" panose="020B0609070205080204" pitchFamily="49" charset="-128"/>
              <a:cs typeface="Times New Roman" panose="02020603050405020304" pitchFamily="18" charset="0"/>
            </a:endParaRPr>
          </a:p>
          <a:p>
            <a:r>
              <a:rPr lang="ja-JP" altLang="en-US" sz="700" kern="100" dirty="0">
                <a:solidFill>
                  <a:srgbClr val="0070C0"/>
                </a:solidFill>
                <a:latin typeface="TmsRmn"/>
                <a:ea typeface="ＭＳ ゴシック" panose="020B0609070205080204" pitchFamily="49" charset="-128"/>
                <a:cs typeface="Times New Roman" panose="02020603050405020304" pitchFamily="18" charset="0"/>
              </a:rPr>
              <a:t>　　</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による改正前の次世代育成支援対策推進法施行規則第</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4</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条又は令和</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3</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年改正省令附則第</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2</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条第</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2</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項の規定によりなお従前の例によることとされた令和</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3</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年改正省令による改正前の次世代育成支援対策推進法施行規則第</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4</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条の基準による認定（ただし、※</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8</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の認定を除く。）</a:t>
            </a:r>
            <a:endParaRPr lang="en-US" altLang="ja-JP" sz="700" kern="100" dirty="0">
              <a:solidFill>
                <a:srgbClr val="0070C0"/>
              </a:solidFill>
              <a:latin typeface="TmsRmn"/>
              <a:ea typeface="ＭＳ ゴシック" panose="020B0609070205080204" pitchFamily="49" charset="-128"/>
              <a:cs typeface="Times New Roman" panose="02020603050405020304" pitchFamily="18" charset="0"/>
            </a:endParaRPr>
          </a:p>
          <a:p>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8</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：次世代法第</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13</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条の規定に基づく認定のうち、次世代育成支援対策推進法施行規則等の一部を改正する省令（平成</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29</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年厚生労働省令第</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31</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号。以下「平成</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29</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年改正省令」という。）</a:t>
            </a:r>
            <a:endParaRPr lang="en-US" altLang="ja-JP" sz="700" kern="100" dirty="0">
              <a:solidFill>
                <a:srgbClr val="0070C0"/>
              </a:solidFill>
              <a:latin typeface="TmsRmn"/>
              <a:ea typeface="ＭＳ ゴシック" panose="020B0609070205080204" pitchFamily="49" charset="-128"/>
              <a:cs typeface="Times New Roman" panose="02020603050405020304" pitchFamily="18" charset="0"/>
            </a:endParaRPr>
          </a:p>
          <a:p>
            <a:r>
              <a:rPr lang="ja-JP" altLang="en-US" sz="700" kern="100" dirty="0">
                <a:solidFill>
                  <a:srgbClr val="0070C0"/>
                </a:solidFill>
                <a:latin typeface="TmsRmn"/>
                <a:ea typeface="ＭＳ ゴシック" panose="020B0609070205080204" pitchFamily="49" charset="-128"/>
                <a:cs typeface="Times New Roman" panose="02020603050405020304" pitchFamily="18" charset="0"/>
              </a:rPr>
              <a:t>　　</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による改正前の次世代育成支援対策推進法施行規則第</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4</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条又は平成</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29</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年改正省令附則第</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2</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条第</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3</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項の規定によりなお従前の例によることとされた平成</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29</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年改正省令による改正前の次世代育成支援対策推進法施行規則第</a:t>
            </a:r>
            <a:r>
              <a:rPr lang="en-US" altLang="ja-JP" sz="700" kern="100" dirty="0">
                <a:solidFill>
                  <a:srgbClr val="0070C0"/>
                </a:solidFill>
                <a:latin typeface="TmsRmn"/>
                <a:ea typeface="ＭＳ ゴシック" panose="020B0609070205080204" pitchFamily="49" charset="-128"/>
                <a:cs typeface="Times New Roman" panose="02020603050405020304" pitchFamily="18" charset="0"/>
              </a:rPr>
              <a:t>4</a:t>
            </a:r>
            <a:r>
              <a:rPr lang="ja-JP" altLang="ja-JP" sz="700" kern="100" dirty="0">
                <a:solidFill>
                  <a:srgbClr val="0070C0"/>
                </a:solidFill>
                <a:latin typeface="TmsRmn"/>
                <a:ea typeface="ＭＳ ゴシック" panose="020B0609070205080204" pitchFamily="49" charset="-128"/>
                <a:cs typeface="Times New Roman" panose="02020603050405020304" pitchFamily="18" charset="0"/>
              </a:rPr>
              <a:t>条の基準による認定</a:t>
            </a:r>
            <a:endParaRPr lang="ja-JP" altLang="ja-JP" sz="700" kern="100" dirty="0">
              <a:solidFill>
                <a:srgbClr val="0070C0"/>
              </a:solidFill>
              <a:effectLst/>
              <a:latin typeface="TmsRmn"/>
              <a:ea typeface="ＭＳ 明朝" panose="02020609040205080304" pitchFamily="17" charset="-128"/>
              <a:cs typeface="Times New Roman" panose="02020603050405020304" pitchFamily="18" charset="0"/>
            </a:endParaRPr>
          </a:p>
          <a:p>
            <a:pPr algn="l">
              <a:buNone/>
            </a:pP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9</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：次世代法第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13</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条の規定に基づく認定のうち、新施行規則第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4</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項第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3</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号及び第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4</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号の基準による認定</a:t>
            </a:r>
            <a:endPar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endParaRPr>
          </a:p>
          <a:p>
            <a:pPr algn="l">
              <a:buNone/>
            </a:pP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10</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：次世代法第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13</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条の規定に基づく認定のうち、令和</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6</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年改正省令による改正前の次世代育成支援対策推進法施行規則第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4</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項第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3</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号及び第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4</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号又は令和</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6</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年改正省令附則第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2</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2</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項の規定により</a:t>
            </a:r>
            <a:endPar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endParaRPr>
          </a:p>
          <a:p>
            <a:pPr algn="l">
              <a:buNone/>
            </a:pPr>
            <a:r>
              <a:rPr lang="ja-JP" altLang="en-US" sz="700" kern="100" dirty="0">
                <a:solidFill>
                  <a:srgbClr val="0070C0"/>
                </a:solidFill>
                <a:latin typeface="TmsRmn"/>
                <a:ea typeface="ＭＳ ゴシック" panose="020B0609070205080204" pitchFamily="49" charset="-128"/>
                <a:cs typeface="Times New Roman" panose="02020603050405020304" pitchFamily="18" charset="0"/>
              </a:rPr>
              <a:t>　　　</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なお従前の例によることとされた令和</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6</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年改正省令による改正前の次世代育成支援対策推進法施行規則第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4</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項第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3</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号及び第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4</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号の基準による認定</a:t>
            </a:r>
            <a:endPar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endParaRPr>
          </a:p>
          <a:p>
            <a:pPr algn="l">
              <a:buNone/>
            </a:pP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11</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：次世代法第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12</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条の規定に基づく一般事業主行動計画のうち、育児休業、介護休業等育児又は家族介護を行う労働者の福祉に関する法律及び次世代育成支援対策推進法の一部を改正する法律</a:t>
            </a:r>
            <a:endPar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endParaRPr>
          </a:p>
          <a:p>
            <a:pPr algn="l">
              <a:buNone/>
            </a:pPr>
            <a:r>
              <a:rPr lang="ja-JP" altLang="en-US" sz="700" kern="100" dirty="0">
                <a:solidFill>
                  <a:srgbClr val="0070C0"/>
                </a:solidFill>
                <a:latin typeface="TmsRmn"/>
                <a:ea typeface="ＭＳ ゴシック" panose="020B0609070205080204" pitchFamily="49" charset="-128"/>
                <a:cs typeface="Times New Roman" panose="02020603050405020304" pitchFamily="18" charset="0"/>
              </a:rPr>
              <a:t>　　　</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（令和</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6</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年法律第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42</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号）による改正後の次世代法第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12</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条第</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5</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項の規定に基づき令和</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7</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年</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4</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月</a:t>
            </a:r>
            <a:r>
              <a:rPr lang="en-US" altLang="ja-JP" sz="700" kern="100" dirty="0">
                <a:solidFill>
                  <a:srgbClr val="0070C0"/>
                </a:solidFill>
                <a:effectLst/>
                <a:latin typeface="TmsRmn"/>
                <a:ea typeface="ＭＳ ゴシック" panose="020B0609070205080204" pitchFamily="49" charset="-128"/>
                <a:cs typeface="Times New Roman" panose="02020603050405020304" pitchFamily="18" charset="0"/>
              </a:rPr>
              <a:t>1</a:t>
            </a:r>
            <a:r>
              <a:rPr lang="ja-JP" altLang="ja-JP" sz="700" kern="100" dirty="0">
                <a:solidFill>
                  <a:srgbClr val="0070C0"/>
                </a:solidFill>
                <a:effectLst/>
                <a:latin typeface="TmsRmn"/>
                <a:ea typeface="ＭＳ ゴシック" panose="020B0609070205080204" pitchFamily="49" charset="-128"/>
                <a:cs typeface="Times New Roman" panose="02020603050405020304" pitchFamily="18" charset="0"/>
              </a:rPr>
              <a:t>日以後に策定又は変更を行ったもの</a:t>
            </a:r>
            <a:endParaRPr lang="en-US" altLang="ja-JP" sz="700" kern="100" dirty="0">
              <a:solidFill>
                <a:srgbClr val="0070C0"/>
              </a:solidFill>
              <a:latin typeface="TmsRmn"/>
              <a:ea typeface="ＭＳ 明朝" panose="02020609040205080304" pitchFamily="17" charset="-128"/>
              <a:cs typeface="Times New Roman" panose="02020603050405020304" pitchFamily="18" charset="0"/>
            </a:endParaRPr>
          </a:p>
        </p:txBody>
      </p:sp>
    </p:spTree>
    <p:extLst>
      <p:ext uri="{BB962C8B-B14F-4D97-AF65-F5344CB8AC3E}">
        <p14:creationId xmlns:p14="http://schemas.microsoft.com/office/powerpoint/2010/main" val="9698564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lang="ja-JP" altLang="en-US" dirty="0"/>
              <a:t>１０</a:t>
            </a:r>
            <a:r>
              <a:rPr kumimoji="1" lang="ja-JP" altLang="en-US" dirty="0"/>
              <a:t>．契約書に関する合意</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21</a:t>
            </a:fld>
            <a:endParaRPr lang="ja-JP" altLang="en-US" dirty="0"/>
          </a:p>
        </p:txBody>
      </p:sp>
      <p:sp>
        <p:nvSpPr>
          <p:cNvPr id="6" name="テキスト ボックス 5">
            <a:extLst>
              <a:ext uri="{FF2B5EF4-FFF2-40B4-BE49-F238E27FC236}">
                <a16:creationId xmlns:a16="http://schemas.microsoft.com/office/drawing/2014/main" id="{5A956935-7DAB-2801-82D0-C6ECACEBDDAA}"/>
              </a:ext>
            </a:extLst>
          </p:cNvPr>
          <p:cNvSpPr txBox="1"/>
          <p:nvPr/>
        </p:nvSpPr>
        <p:spPr>
          <a:xfrm>
            <a:off x="1105679" y="4441001"/>
            <a:ext cx="4954554" cy="600164"/>
          </a:xfrm>
          <a:prstGeom prst="rect">
            <a:avLst/>
          </a:prstGeom>
          <a:noFill/>
        </p:spPr>
        <p:txBody>
          <a:bodyPr wrap="square">
            <a:spAutoFit/>
          </a:bodyPr>
          <a:lstStyle/>
          <a:p>
            <a:pPr marL="0" indent="0">
              <a:buNone/>
            </a:pPr>
            <a:r>
              <a:rPr lang="en-US" altLang="ja-JP" sz="1100" dirty="0">
                <a:solidFill>
                  <a:schemeClr val="accent1"/>
                </a:solidFill>
              </a:rPr>
              <a:t>NEDO</a:t>
            </a:r>
            <a:r>
              <a:rPr lang="ja-JP" altLang="en-US" sz="1100" dirty="0">
                <a:solidFill>
                  <a:schemeClr val="accent1"/>
                </a:solidFill>
              </a:rPr>
              <a:t>から提示された契約書（案）に記載された条件に基づいて契約することに異存がない場合は、上記の文章を記載してください。</a:t>
            </a:r>
            <a:endParaRPr lang="en-US" altLang="ja-JP" sz="1100" dirty="0">
              <a:solidFill>
                <a:schemeClr val="accent1"/>
              </a:solidFill>
            </a:endParaRPr>
          </a:p>
          <a:p>
            <a:pPr marL="0" indent="0">
              <a:buNone/>
            </a:pPr>
            <a:r>
              <a:rPr kumimoji="1" lang="ja-JP" altLang="en-US" sz="1100" dirty="0">
                <a:solidFill>
                  <a:schemeClr val="accent1"/>
                </a:solidFill>
              </a:rPr>
              <a:t>本スライドは、それ以外の文章等は、不要です。</a:t>
            </a:r>
          </a:p>
        </p:txBody>
      </p:sp>
      <p:sp>
        <p:nvSpPr>
          <p:cNvPr id="5" name="テキスト ボックス 4">
            <a:extLst>
              <a:ext uri="{FF2B5EF4-FFF2-40B4-BE49-F238E27FC236}">
                <a16:creationId xmlns:a16="http://schemas.microsoft.com/office/drawing/2014/main" id="{9661BE87-61EF-6C6B-B068-2B7C92347F49}"/>
              </a:ext>
            </a:extLst>
          </p:cNvPr>
          <p:cNvSpPr txBox="1"/>
          <p:nvPr/>
        </p:nvSpPr>
        <p:spPr>
          <a:xfrm>
            <a:off x="1085448" y="1844825"/>
            <a:ext cx="7366519" cy="923330"/>
          </a:xfrm>
          <a:prstGeom prst="rect">
            <a:avLst/>
          </a:prstGeom>
          <a:noFill/>
        </p:spPr>
        <p:txBody>
          <a:bodyPr wrap="square">
            <a:spAutoFit/>
          </a:bodyPr>
          <a:lstStyle/>
          <a:p>
            <a:pPr marL="0" indent="0">
              <a:buNone/>
            </a:pPr>
            <a:r>
              <a:rPr lang="ja-JP" altLang="en-US" sz="1800" dirty="0"/>
              <a:t>「</a:t>
            </a:r>
            <a:r>
              <a:rPr lang="ja-JP" altLang="en-US" sz="1800" dirty="0">
                <a:solidFill>
                  <a:schemeClr val="accent1"/>
                </a:solidFill>
              </a:rPr>
              <a:t>○○　○○（代表者名）</a:t>
            </a:r>
            <a:r>
              <a:rPr lang="ja-JP" altLang="en-US" sz="1800" dirty="0"/>
              <a:t>」</a:t>
            </a:r>
            <a:endParaRPr lang="en-US" altLang="ja-JP" sz="1800" dirty="0"/>
          </a:p>
          <a:p>
            <a:pPr marL="0" indent="0">
              <a:buNone/>
            </a:pPr>
            <a:r>
              <a:rPr lang="ja-JP" altLang="en-US" sz="1800" dirty="0"/>
              <a:t>は本業務の契約に際して、ＮＥＤＯから提示された条件に基づいて契約することに異存がないことを確認した上で提案書を提出します。</a:t>
            </a:r>
            <a:endParaRPr lang="en-US" altLang="ja-JP" sz="1800" dirty="0"/>
          </a:p>
        </p:txBody>
      </p:sp>
    </p:spTree>
    <p:extLst>
      <p:ext uri="{BB962C8B-B14F-4D97-AF65-F5344CB8AC3E}">
        <p14:creationId xmlns:p14="http://schemas.microsoft.com/office/powerpoint/2010/main" val="9115825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lang="ja-JP" altLang="en-US" dirty="0"/>
              <a:t>１１</a:t>
            </a:r>
            <a:r>
              <a:rPr kumimoji="1" lang="ja-JP" altLang="en-US" dirty="0"/>
              <a:t>．その他</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22</a:t>
            </a:fld>
            <a:endParaRPr lang="ja-JP" altLang="en-US" dirty="0"/>
          </a:p>
        </p:txBody>
      </p:sp>
      <p:sp>
        <p:nvSpPr>
          <p:cNvPr id="6" name="テキスト ボックス 5">
            <a:extLst>
              <a:ext uri="{FF2B5EF4-FFF2-40B4-BE49-F238E27FC236}">
                <a16:creationId xmlns:a16="http://schemas.microsoft.com/office/drawing/2014/main" id="{6DD5C502-28DA-359D-178A-998AF9DAB266}"/>
              </a:ext>
            </a:extLst>
          </p:cNvPr>
          <p:cNvSpPr txBox="1"/>
          <p:nvPr/>
        </p:nvSpPr>
        <p:spPr>
          <a:xfrm>
            <a:off x="359229" y="1109084"/>
            <a:ext cx="5416420" cy="600164"/>
          </a:xfrm>
          <a:prstGeom prst="rect">
            <a:avLst/>
          </a:prstGeom>
          <a:noFill/>
        </p:spPr>
        <p:txBody>
          <a:bodyPr wrap="square">
            <a:spAutoFit/>
          </a:bodyPr>
          <a:lstStyle/>
          <a:p>
            <a:pPr marL="0" indent="0">
              <a:buNone/>
            </a:pPr>
            <a:r>
              <a:rPr lang="ja-JP" altLang="en-US" sz="1100" dirty="0">
                <a:solidFill>
                  <a:schemeClr val="accent1"/>
                </a:solidFill>
              </a:rPr>
              <a:t>当該業務を受託するにあたっての要望等があれば記載してください。</a:t>
            </a:r>
            <a:endParaRPr lang="en-US" altLang="ja-JP" sz="1100" dirty="0">
              <a:solidFill>
                <a:schemeClr val="accent1"/>
              </a:solidFill>
            </a:endParaRPr>
          </a:p>
          <a:p>
            <a:pPr marL="0" indent="0">
              <a:buNone/>
            </a:pPr>
            <a:r>
              <a:rPr kumimoji="1" lang="ja-JP" altLang="en-US" sz="1100" dirty="0">
                <a:solidFill>
                  <a:schemeClr val="accent1"/>
                </a:solidFill>
              </a:rPr>
              <a:t>フォントサイズは</a:t>
            </a:r>
            <a:r>
              <a:rPr kumimoji="1" lang="en-US" altLang="ja-JP" sz="1100" dirty="0">
                <a:solidFill>
                  <a:schemeClr val="accent1"/>
                </a:solidFill>
              </a:rPr>
              <a:t>11</a:t>
            </a:r>
            <a:r>
              <a:rPr kumimoji="1" lang="ja-JP" altLang="en-US" sz="1100" dirty="0">
                <a:solidFill>
                  <a:schemeClr val="accent1"/>
                </a:solidFill>
              </a:rPr>
              <a:t>以上を目安としてください。</a:t>
            </a:r>
            <a:endParaRPr kumimoji="1" lang="en-US" altLang="ja-JP" sz="1100" dirty="0">
              <a:solidFill>
                <a:schemeClr val="accent1"/>
              </a:solidFill>
            </a:endParaRPr>
          </a:p>
          <a:p>
            <a:pPr marL="0" indent="0">
              <a:buNone/>
            </a:pPr>
            <a:r>
              <a:rPr kumimoji="1" lang="ja-JP" altLang="en-US" sz="1100" dirty="0">
                <a:solidFill>
                  <a:schemeClr val="accent1"/>
                </a:solidFill>
              </a:rPr>
              <a:t>スライドは</a:t>
            </a:r>
            <a:r>
              <a:rPr kumimoji="1" lang="en-US" altLang="ja-JP" sz="1100" dirty="0">
                <a:solidFill>
                  <a:schemeClr val="accent1"/>
                </a:solidFill>
              </a:rPr>
              <a:t>1</a:t>
            </a:r>
            <a:r>
              <a:rPr kumimoji="1" lang="ja-JP" altLang="en-US" sz="1100" dirty="0">
                <a:solidFill>
                  <a:schemeClr val="accent1"/>
                </a:solidFill>
              </a:rPr>
              <a:t>枚以内としてください。特にないは、本スライドを削除してください。</a:t>
            </a:r>
          </a:p>
        </p:txBody>
      </p:sp>
    </p:spTree>
    <p:extLst>
      <p:ext uri="{BB962C8B-B14F-4D97-AF65-F5344CB8AC3E}">
        <p14:creationId xmlns:p14="http://schemas.microsoft.com/office/powerpoint/2010/main" val="3870967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p:txBody>
          <a:bodyPr>
            <a:normAutofit/>
          </a:bodyPr>
          <a:lstStyle/>
          <a:p>
            <a:r>
              <a:rPr kumimoji="1" lang="ja-JP" altLang="en-US" dirty="0"/>
              <a:t>１．目的</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3</a:t>
            </a:fld>
            <a:endParaRPr lang="ja-JP" altLang="en-US" dirty="0"/>
          </a:p>
        </p:txBody>
      </p:sp>
      <p:sp>
        <p:nvSpPr>
          <p:cNvPr id="6" name="テキスト ボックス 5">
            <a:extLst>
              <a:ext uri="{FF2B5EF4-FFF2-40B4-BE49-F238E27FC236}">
                <a16:creationId xmlns:a16="http://schemas.microsoft.com/office/drawing/2014/main" id="{87B8541F-DA37-0712-750D-A11DF82FF6CF}"/>
              </a:ext>
            </a:extLst>
          </p:cNvPr>
          <p:cNvSpPr txBox="1"/>
          <p:nvPr/>
        </p:nvSpPr>
        <p:spPr>
          <a:xfrm>
            <a:off x="583163" y="1233789"/>
            <a:ext cx="8056983" cy="1446550"/>
          </a:xfrm>
          <a:prstGeom prst="rect">
            <a:avLst/>
          </a:prstGeom>
          <a:noFill/>
        </p:spPr>
        <p:txBody>
          <a:bodyPr wrap="square">
            <a:spAutoFit/>
          </a:bodyPr>
          <a:lstStyle/>
          <a:p>
            <a:r>
              <a:rPr lang="ja-JP" altLang="en-US" sz="1100" dirty="0">
                <a:solidFill>
                  <a:schemeClr val="accent1"/>
                </a:solidFill>
              </a:rPr>
              <a:t>記載されている目的がＮＥＤＯの意図と合致しているかを審査します。</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経営人材を発掘し、大学等の技術シーズ・大学発スタートアップとのマッチング等を実施していただくことで、大学発スタートアップの経営人材獲得ルートの多様化を目指す本事業の目的に対して、その考え方を説明してください。</a:t>
            </a:r>
          </a:p>
          <a:p>
            <a:r>
              <a:rPr lang="ja-JP" altLang="en-US" sz="1100" dirty="0">
                <a:solidFill>
                  <a:schemeClr val="accent1"/>
                </a:solidFill>
              </a:rPr>
              <a:t>また、経営人材獲得ルートの在り方についても、説明してください。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なお、加速枠として別枠にて当該提案をする場合は、これまでの成果を基に、加速的かつ更なる挑戦的な実証となる提案であることが明瞭に確認できるように提案書に記載してください。</a:t>
            </a:r>
            <a:endParaRPr lang="en-US" altLang="ja-JP" sz="1100" dirty="0">
              <a:solidFill>
                <a:schemeClr val="accent1"/>
              </a:solidFill>
            </a:endParaRPr>
          </a:p>
        </p:txBody>
      </p:sp>
      <p:sp>
        <p:nvSpPr>
          <p:cNvPr id="11" name="テキスト ボックス 10">
            <a:extLst>
              <a:ext uri="{FF2B5EF4-FFF2-40B4-BE49-F238E27FC236}">
                <a16:creationId xmlns:a16="http://schemas.microsoft.com/office/drawing/2014/main" id="{BC060A8D-4321-2E98-62FF-F6965BB4818D}"/>
              </a:ext>
            </a:extLst>
          </p:cNvPr>
          <p:cNvSpPr txBox="1"/>
          <p:nvPr/>
        </p:nvSpPr>
        <p:spPr>
          <a:xfrm>
            <a:off x="9246636" y="-1"/>
            <a:ext cx="659363"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審査１</a:t>
            </a:r>
          </a:p>
        </p:txBody>
      </p:sp>
    </p:spTree>
    <p:extLst>
      <p:ext uri="{BB962C8B-B14F-4D97-AF65-F5344CB8AC3E}">
        <p14:creationId xmlns:p14="http://schemas.microsoft.com/office/powerpoint/2010/main" val="705112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B2109-07BB-91EE-E1F0-0FFC5D01374D}"/>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3CB5BA2F-B129-5121-90D9-3DBFFA6968B0}"/>
              </a:ext>
            </a:extLst>
          </p:cNvPr>
          <p:cNvSpPr>
            <a:spLocks noGrp="1"/>
          </p:cNvSpPr>
          <p:nvPr>
            <p:ph type="title"/>
          </p:nvPr>
        </p:nvSpPr>
        <p:spPr>
          <a:xfrm>
            <a:off x="206805" y="62294"/>
            <a:ext cx="7997628" cy="691120"/>
          </a:xfrm>
        </p:spPr>
        <p:txBody>
          <a:bodyPr>
            <a:normAutofit fontScale="90000"/>
          </a:bodyPr>
          <a:lstStyle/>
          <a:p>
            <a:r>
              <a:rPr kumimoji="1" lang="ja-JP" altLang="en-US" dirty="0"/>
              <a:t>１．</a:t>
            </a:r>
            <a:r>
              <a:rPr kumimoji="1" lang="ja-JP" altLang="en-US" sz="3000" dirty="0"/>
              <a:t>目的</a:t>
            </a:r>
            <a:r>
              <a:rPr kumimoji="1" lang="ja-JP" altLang="en-US" dirty="0"/>
              <a:t>（</a:t>
            </a:r>
            <a:r>
              <a:rPr lang="ja-JP" altLang="en-US" dirty="0"/>
              <a:t>イグニッションチームの構成における</a:t>
            </a:r>
            <a:r>
              <a:rPr kumimoji="1" lang="ja-JP" altLang="en-US" dirty="0"/>
              <a:t>取組）</a:t>
            </a:r>
          </a:p>
        </p:txBody>
      </p:sp>
      <p:sp>
        <p:nvSpPr>
          <p:cNvPr id="4" name="スライド番号プレースホルダー 3">
            <a:extLst>
              <a:ext uri="{FF2B5EF4-FFF2-40B4-BE49-F238E27FC236}">
                <a16:creationId xmlns:a16="http://schemas.microsoft.com/office/drawing/2014/main" id="{2E12687B-30AD-E0CF-8EFE-5310BC483E60}"/>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4</a:t>
            </a:fld>
            <a:endParaRPr lang="ja-JP" altLang="en-US" dirty="0"/>
          </a:p>
        </p:txBody>
      </p:sp>
      <p:sp>
        <p:nvSpPr>
          <p:cNvPr id="6" name="テキスト ボックス 5">
            <a:extLst>
              <a:ext uri="{FF2B5EF4-FFF2-40B4-BE49-F238E27FC236}">
                <a16:creationId xmlns:a16="http://schemas.microsoft.com/office/drawing/2014/main" id="{56750368-BAAC-8967-2B4D-1C07AEED1F58}"/>
              </a:ext>
            </a:extLst>
          </p:cNvPr>
          <p:cNvSpPr txBox="1"/>
          <p:nvPr/>
        </p:nvSpPr>
        <p:spPr>
          <a:xfrm>
            <a:off x="583163" y="1233789"/>
            <a:ext cx="8056983" cy="1323439"/>
          </a:xfrm>
          <a:prstGeom prst="rect">
            <a:avLst/>
          </a:prstGeom>
          <a:noFill/>
        </p:spPr>
        <p:txBody>
          <a:bodyPr wrap="square">
            <a:spAutoFit/>
          </a:bodyPr>
          <a:lstStyle/>
          <a:p>
            <a:r>
              <a:rPr lang="ja-JP" altLang="en-US" sz="1100" dirty="0">
                <a:solidFill>
                  <a:schemeClr val="accent1"/>
                </a:solidFill>
              </a:rPr>
              <a:t>今年度は、企業支援・知財戦略・事業戦略等の専門人材による「イグニッションチーム」を構成し、大学発スタートアップの活躍や成長に資する取り組みを促進させるワンストップで強力な支援をすることとします。</a:t>
            </a:r>
            <a:endParaRPr lang="en-US" altLang="ja-JP" sz="1100" dirty="0">
              <a:solidFill>
                <a:schemeClr val="accent1"/>
              </a:solidFill>
            </a:endParaRPr>
          </a:p>
          <a:p>
            <a:r>
              <a:rPr lang="ja-JP" altLang="en-US" sz="1100" dirty="0">
                <a:solidFill>
                  <a:schemeClr val="accent1"/>
                </a:solidFill>
              </a:rPr>
              <a:t>本提案において</a:t>
            </a:r>
            <a:r>
              <a:rPr lang="ja-JP" altLang="en-US" sz="1100" b="1" dirty="0">
                <a:solidFill>
                  <a:schemeClr val="accent1"/>
                </a:solidFill>
              </a:rPr>
              <a:t>実施項目⑤の実施</a:t>
            </a:r>
            <a:r>
              <a:rPr lang="ja-JP" altLang="en-US" sz="1100" dirty="0">
                <a:solidFill>
                  <a:schemeClr val="accent1"/>
                </a:solidFill>
              </a:rPr>
              <a:t>にあたり「技術シーズの能動的な探索」と「専門人材チームによるワンストップ支援」の取組をわかりやすく整理して、各実施項目（小項目含む）を示した上で、記載してください。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スライドが不足する場合は、最大</a:t>
            </a:r>
            <a:r>
              <a:rPr lang="en-US" altLang="ja-JP" sz="1100" dirty="0">
                <a:solidFill>
                  <a:schemeClr val="accent1"/>
                </a:solidFill>
              </a:rPr>
              <a:t>2</a:t>
            </a:r>
            <a:r>
              <a:rPr lang="ja-JP" altLang="en-US" sz="1100" dirty="0">
                <a:solidFill>
                  <a:schemeClr val="accent1"/>
                </a:solidFill>
              </a:rPr>
              <a:t>スライド以内に収めてください。</a:t>
            </a:r>
            <a:endParaRPr lang="en-US" altLang="ja-JP" sz="1100" dirty="0">
              <a:solidFill>
                <a:schemeClr val="accent1"/>
              </a:solidFill>
            </a:endParaRPr>
          </a:p>
          <a:p>
            <a:r>
              <a:rPr lang="ja-JP" altLang="en-US" sz="1100" dirty="0">
                <a:solidFill>
                  <a:schemeClr val="accent1"/>
                </a:solidFill>
              </a:rPr>
              <a:t>なお、本取り組みの実施は</a:t>
            </a:r>
            <a:r>
              <a:rPr lang="ja-JP" altLang="en-US" sz="1400" b="1" u="sng" dirty="0">
                <a:solidFill>
                  <a:schemeClr val="accent1"/>
                </a:solidFill>
              </a:rPr>
              <a:t>「任意」</a:t>
            </a:r>
            <a:r>
              <a:rPr lang="ja-JP" altLang="en-US" sz="1100" dirty="0">
                <a:solidFill>
                  <a:schemeClr val="accent1"/>
                </a:solidFill>
              </a:rPr>
              <a:t>とします。</a:t>
            </a:r>
            <a:endParaRPr lang="en-US" altLang="ja-JP" sz="1100" dirty="0">
              <a:solidFill>
                <a:schemeClr val="accent1"/>
              </a:solidFill>
            </a:endParaRPr>
          </a:p>
        </p:txBody>
      </p:sp>
      <p:sp>
        <p:nvSpPr>
          <p:cNvPr id="11" name="テキスト ボックス 10">
            <a:extLst>
              <a:ext uri="{FF2B5EF4-FFF2-40B4-BE49-F238E27FC236}">
                <a16:creationId xmlns:a16="http://schemas.microsoft.com/office/drawing/2014/main" id="{E8A41A6A-CACB-F1AA-3BAE-68565CD83B88}"/>
              </a:ext>
            </a:extLst>
          </p:cNvPr>
          <p:cNvSpPr txBox="1"/>
          <p:nvPr/>
        </p:nvSpPr>
        <p:spPr>
          <a:xfrm>
            <a:off x="9246636" y="-1"/>
            <a:ext cx="659363"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審査１</a:t>
            </a:r>
          </a:p>
        </p:txBody>
      </p:sp>
      <p:sp>
        <p:nvSpPr>
          <p:cNvPr id="2" name="テキスト ボックス 1">
            <a:extLst>
              <a:ext uri="{FF2B5EF4-FFF2-40B4-BE49-F238E27FC236}">
                <a16:creationId xmlns:a16="http://schemas.microsoft.com/office/drawing/2014/main" id="{EE5920BB-566A-A1B6-9D12-3EEA3787E6B3}"/>
              </a:ext>
            </a:extLst>
          </p:cNvPr>
          <p:cNvSpPr txBox="1"/>
          <p:nvPr/>
        </p:nvSpPr>
        <p:spPr>
          <a:xfrm>
            <a:off x="9246635" y="300132"/>
            <a:ext cx="659363" cy="246221"/>
          </a:xfrm>
          <a:prstGeom prst="rect">
            <a:avLst/>
          </a:prstGeom>
          <a:solidFill>
            <a:srgbClr val="FF0000"/>
          </a:solidFill>
          <a:ln>
            <a:noFill/>
          </a:ln>
        </p:spPr>
        <p:txBody>
          <a:bodyPr wrap="square" rtlCol="0">
            <a:spAutoFit/>
          </a:bodyPr>
          <a:lstStyle/>
          <a:p>
            <a:pPr algn="ctr"/>
            <a:r>
              <a:rPr lang="ja-JP" altLang="en-US" sz="1000" b="1" dirty="0">
                <a:solidFill>
                  <a:schemeClr val="bg1"/>
                </a:solidFill>
                <a:latin typeface="メイリオ" panose="020B0604030504040204" pitchFamily="50" charset="-128"/>
                <a:ea typeface="メイリオ" panose="020B0604030504040204" pitchFamily="50" charset="-128"/>
              </a:rPr>
              <a:t>任意</a:t>
            </a:r>
            <a:endParaRPr kumimoji="1" lang="ja-JP" altLang="en-US" sz="800" b="1" dirty="0">
              <a:solidFill>
                <a:schemeClr val="bg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0470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p:txBody>
          <a:bodyPr>
            <a:normAutofit/>
          </a:bodyPr>
          <a:lstStyle/>
          <a:p>
            <a:r>
              <a:rPr kumimoji="1" lang="ja-JP" altLang="en-US" dirty="0"/>
              <a:t>１．目的</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5</a:t>
            </a:fld>
            <a:endParaRPr lang="ja-JP" altLang="en-US" dirty="0"/>
          </a:p>
        </p:txBody>
      </p:sp>
      <p:sp>
        <p:nvSpPr>
          <p:cNvPr id="11" name="テキスト ボックス 10">
            <a:extLst>
              <a:ext uri="{FF2B5EF4-FFF2-40B4-BE49-F238E27FC236}">
                <a16:creationId xmlns:a16="http://schemas.microsoft.com/office/drawing/2014/main" id="{BC060A8D-4321-2E98-62FF-F6965BB4818D}"/>
              </a:ext>
            </a:extLst>
          </p:cNvPr>
          <p:cNvSpPr txBox="1"/>
          <p:nvPr/>
        </p:nvSpPr>
        <p:spPr>
          <a:xfrm>
            <a:off x="9246636" y="-1"/>
            <a:ext cx="659363"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審査１</a:t>
            </a:r>
          </a:p>
        </p:txBody>
      </p:sp>
      <p:graphicFrame>
        <p:nvGraphicFramePr>
          <p:cNvPr id="12" name="表 13">
            <a:extLst>
              <a:ext uri="{FF2B5EF4-FFF2-40B4-BE49-F238E27FC236}">
                <a16:creationId xmlns:a16="http://schemas.microsoft.com/office/drawing/2014/main" id="{EDC1DFC6-9062-EECF-19C4-749583A9688E}"/>
              </a:ext>
            </a:extLst>
          </p:cNvPr>
          <p:cNvGraphicFramePr>
            <a:graphicFrameLocks noGrp="1"/>
          </p:cNvGraphicFramePr>
          <p:nvPr>
            <p:extLst>
              <p:ext uri="{D42A27DB-BD31-4B8C-83A1-F6EECF244321}">
                <p14:modId xmlns:p14="http://schemas.microsoft.com/office/powerpoint/2010/main" val="1463754145"/>
              </p:ext>
            </p:extLst>
          </p:nvPr>
        </p:nvGraphicFramePr>
        <p:xfrm>
          <a:off x="417725" y="1279818"/>
          <a:ext cx="9070550" cy="3872248"/>
        </p:xfrm>
        <a:graphic>
          <a:graphicData uri="http://schemas.openxmlformats.org/drawingml/2006/table">
            <a:tbl>
              <a:tblPr firstRow="1" bandRow="1">
                <a:tableStyleId>{5C22544A-7EE6-4342-B048-85BDC9FD1C3A}</a:tableStyleId>
              </a:tblPr>
              <a:tblGrid>
                <a:gridCol w="3039866">
                  <a:extLst>
                    <a:ext uri="{9D8B030D-6E8A-4147-A177-3AD203B41FA5}">
                      <a16:colId xmlns:a16="http://schemas.microsoft.com/office/drawing/2014/main" val="2914699276"/>
                    </a:ext>
                  </a:extLst>
                </a:gridCol>
                <a:gridCol w="899805">
                  <a:extLst>
                    <a:ext uri="{9D8B030D-6E8A-4147-A177-3AD203B41FA5}">
                      <a16:colId xmlns:a16="http://schemas.microsoft.com/office/drawing/2014/main" val="974727151"/>
                    </a:ext>
                  </a:extLst>
                </a:gridCol>
                <a:gridCol w="5130879">
                  <a:extLst>
                    <a:ext uri="{9D8B030D-6E8A-4147-A177-3AD203B41FA5}">
                      <a16:colId xmlns:a16="http://schemas.microsoft.com/office/drawing/2014/main" val="288065185"/>
                    </a:ext>
                  </a:extLst>
                </a:gridCol>
              </a:tblGrid>
              <a:tr h="527476">
                <a:tc>
                  <a:txBody>
                    <a:bodyPr/>
                    <a:lstStyle/>
                    <a:p>
                      <a:pPr algn="ctr"/>
                      <a:r>
                        <a:rPr kumimoji="1" lang="en-US" altLang="ja-JP" sz="1100" b="0" dirty="0">
                          <a:solidFill>
                            <a:schemeClr val="tx1"/>
                          </a:solidFill>
                        </a:rPr>
                        <a:t>KPI</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目標値</a:t>
                      </a:r>
                      <a:endParaRPr kumimoji="1" lang="en-US" altLang="ja-JP" sz="1100" b="0" dirty="0">
                        <a:solidFill>
                          <a:schemeClr val="tx1"/>
                        </a:solidFill>
                      </a:endParaRPr>
                    </a:p>
                    <a:p>
                      <a:pPr algn="ctr"/>
                      <a:r>
                        <a:rPr kumimoji="1" lang="ja-JP" altLang="en-US" sz="1100" b="0" dirty="0">
                          <a:solidFill>
                            <a:schemeClr val="tx1"/>
                          </a:solidFill>
                        </a:rPr>
                        <a:t>（件数）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設定に対する考え方</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32812960"/>
                  </a:ext>
                </a:extLst>
              </a:tr>
              <a:tr h="320254">
                <a:tc>
                  <a:txBody>
                    <a:bodyPr/>
                    <a:lstStyle/>
                    <a:p>
                      <a:r>
                        <a:rPr kumimoji="1" lang="ja-JP" altLang="en-US" sz="1100" b="0" dirty="0">
                          <a:solidFill>
                            <a:schemeClr val="tx1"/>
                          </a:solidFill>
                        </a:rPr>
                        <a:t>マッチング創出数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678529789"/>
                  </a:ext>
                </a:extLst>
              </a:tr>
              <a:tr h="527476">
                <a:tc>
                  <a:txBody>
                    <a:bodyPr/>
                    <a:lstStyle/>
                    <a:p>
                      <a:r>
                        <a:rPr kumimoji="1" lang="ja-JP" altLang="en-US" sz="1100" b="0" dirty="0">
                          <a:solidFill>
                            <a:schemeClr val="tx1"/>
                          </a:solidFill>
                        </a:rPr>
                        <a:t>　イベントや個別紹介等の「出会い」に</a:t>
                      </a:r>
                      <a:endParaRPr kumimoji="1" lang="en-US" altLang="ja-JP" sz="1100" b="0" dirty="0">
                        <a:solidFill>
                          <a:schemeClr val="tx1"/>
                        </a:solidFill>
                      </a:endParaRPr>
                    </a:p>
                    <a:p>
                      <a:r>
                        <a:rPr kumimoji="1" lang="ja-JP" altLang="en-US" sz="1100" b="0" dirty="0">
                          <a:solidFill>
                            <a:schemeClr val="tx1"/>
                          </a:solidFill>
                        </a:rPr>
                        <a:t>　参加した経営人材の数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613529"/>
                  </a:ext>
                </a:extLst>
              </a:tr>
              <a:tr h="527476">
                <a:tc>
                  <a:txBody>
                    <a:bodyPr/>
                    <a:lstStyle/>
                    <a:p>
                      <a:r>
                        <a:rPr kumimoji="1" lang="ja-JP" altLang="en-US" sz="1100" b="0" dirty="0">
                          <a:solidFill>
                            <a:schemeClr val="tx1"/>
                          </a:solidFill>
                        </a:rPr>
                        <a:t>　「出会い」を経て、具体的な伴走支援等の</a:t>
                      </a:r>
                      <a:endParaRPr kumimoji="1" lang="en-US" altLang="ja-JP" sz="1100" b="0" dirty="0">
                        <a:solidFill>
                          <a:schemeClr val="tx1"/>
                        </a:solidFill>
                      </a:endParaRPr>
                    </a:p>
                    <a:p>
                      <a:r>
                        <a:rPr kumimoji="1" lang="ja-JP" altLang="en-US" sz="1100" b="0" dirty="0">
                          <a:solidFill>
                            <a:schemeClr val="tx1"/>
                          </a:solidFill>
                        </a:rPr>
                        <a:t>　「関係構築」に進んだ経営人材の数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63530273"/>
                  </a:ext>
                </a:extLst>
              </a:tr>
              <a:tr h="527476">
                <a:tc>
                  <a:txBody>
                    <a:bodyPr/>
                    <a:lstStyle/>
                    <a:p>
                      <a:r>
                        <a:rPr kumimoji="1" lang="ja-JP" altLang="en-US" sz="1100" b="0" dirty="0">
                          <a:solidFill>
                            <a:schemeClr val="tx1"/>
                          </a:solidFill>
                        </a:rPr>
                        <a:t>　「関係構築」を経て、スタートアップの</a:t>
                      </a:r>
                      <a:endParaRPr kumimoji="1" lang="en-US" altLang="ja-JP" sz="1100" b="0" dirty="0">
                        <a:solidFill>
                          <a:schemeClr val="tx1"/>
                        </a:solidFill>
                      </a:endParaRPr>
                    </a:p>
                    <a:p>
                      <a:r>
                        <a:rPr kumimoji="1" lang="ja-JP" altLang="en-US" sz="1100" b="0" dirty="0">
                          <a:solidFill>
                            <a:schemeClr val="tx1"/>
                          </a:solidFill>
                        </a:rPr>
                        <a:t>　設立もしくは経営への参画等の</a:t>
                      </a:r>
                      <a:endParaRPr kumimoji="1" lang="en-US" altLang="ja-JP" sz="1100" b="0" dirty="0">
                        <a:solidFill>
                          <a:schemeClr val="tx1"/>
                        </a:solidFill>
                      </a:endParaRPr>
                    </a:p>
                    <a:p>
                      <a:r>
                        <a:rPr kumimoji="1" lang="ja-JP" altLang="en-US" sz="1100" b="0" dirty="0">
                          <a:solidFill>
                            <a:schemeClr val="tx1"/>
                          </a:solidFill>
                        </a:rPr>
                        <a:t>　「意思決定」に至った経営人材の数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5376096"/>
                  </a:ext>
                </a:extLst>
              </a:tr>
              <a:tr h="527476">
                <a:tc>
                  <a:txBody>
                    <a:bodyPr/>
                    <a:lstStyle/>
                    <a:p>
                      <a:r>
                        <a:rPr kumimoji="1" lang="ja-JP" altLang="en-US" sz="1100" b="0" dirty="0">
                          <a:solidFill>
                            <a:schemeClr val="tx1"/>
                          </a:solidFill>
                        </a:rPr>
                        <a:t>　大学等の技術シーズを起点に、</a:t>
                      </a:r>
                      <a:endParaRPr kumimoji="1" lang="en-US" altLang="ja-JP" sz="1100" b="0" dirty="0">
                        <a:solidFill>
                          <a:schemeClr val="tx1"/>
                        </a:solidFill>
                      </a:endParaRPr>
                    </a:p>
                    <a:p>
                      <a:r>
                        <a:rPr kumimoji="1" lang="ja-JP" altLang="en-US" sz="1100" b="0" dirty="0">
                          <a:solidFill>
                            <a:schemeClr val="tx1"/>
                          </a:solidFill>
                        </a:rPr>
                        <a:t>　設立に至った大学発スタートアップの数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61721503"/>
                  </a:ext>
                </a:extLst>
              </a:tr>
              <a:tr h="320254">
                <a:tc>
                  <a:txBody>
                    <a:bodyPr/>
                    <a:lstStyle/>
                    <a:p>
                      <a:r>
                        <a:rPr kumimoji="1" lang="ja-JP" altLang="en-US" sz="1100" b="0" dirty="0">
                          <a:solidFill>
                            <a:schemeClr val="tx1"/>
                          </a:solidFill>
                        </a:rPr>
                        <a:t>大学発スタートアップ支援数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29991621"/>
                  </a:ext>
                </a:extLst>
              </a:tr>
              <a:tr h="527476">
                <a:tc>
                  <a:txBody>
                    <a:bodyPr/>
                    <a:lstStyle/>
                    <a:p>
                      <a:r>
                        <a:rPr kumimoji="1" lang="ja-JP" altLang="en-US" sz="1100" b="0" dirty="0">
                          <a:solidFill>
                            <a:schemeClr val="tx1"/>
                          </a:solidFill>
                        </a:rPr>
                        <a:t>　経営人材が関与することとなる</a:t>
                      </a:r>
                      <a:endParaRPr kumimoji="1" lang="en-US" altLang="ja-JP" sz="1100" b="0" dirty="0">
                        <a:solidFill>
                          <a:schemeClr val="tx1"/>
                        </a:solidFill>
                      </a:endParaRPr>
                    </a:p>
                    <a:p>
                      <a:r>
                        <a:rPr kumimoji="1" lang="ja-JP" altLang="en-US" sz="1100" b="0" dirty="0">
                          <a:solidFill>
                            <a:schemeClr val="tx1"/>
                          </a:solidFill>
                        </a:rPr>
                        <a:t>　大学発スタートアップの数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60513302"/>
                  </a:ext>
                </a:extLst>
              </a:tr>
            </a:tbl>
          </a:graphicData>
        </a:graphic>
      </p:graphicFrame>
      <p:sp>
        <p:nvSpPr>
          <p:cNvPr id="5" name="テキスト ボックス 4">
            <a:extLst>
              <a:ext uri="{FF2B5EF4-FFF2-40B4-BE49-F238E27FC236}">
                <a16:creationId xmlns:a16="http://schemas.microsoft.com/office/drawing/2014/main" id="{0415FC4E-A90E-69BA-6586-E8C57B5381B2}"/>
              </a:ext>
            </a:extLst>
          </p:cNvPr>
          <p:cNvSpPr txBox="1"/>
          <p:nvPr/>
        </p:nvSpPr>
        <p:spPr>
          <a:xfrm>
            <a:off x="620485" y="5404308"/>
            <a:ext cx="5276461" cy="769441"/>
          </a:xfrm>
          <a:prstGeom prst="rect">
            <a:avLst/>
          </a:prstGeom>
          <a:noFill/>
        </p:spPr>
        <p:txBody>
          <a:bodyPr wrap="square">
            <a:spAutoFit/>
          </a:bodyPr>
          <a:lstStyle/>
          <a:p>
            <a:r>
              <a:rPr lang="en-US" altLang="ja-JP" sz="1100" dirty="0">
                <a:solidFill>
                  <a:schemeClr val="accent1"/>
                </a:solidFill>
              </a:rPr>
              <a:t>KPI</a:t>
            </a:r>
            <a:r>
              <a:rPr lang="ja-JP" altLang="en-US" sz="1100" dirty="0">
                <a:solidFill>
                  <a:schemeClr val="accent1"/>
                </a:solidFill>
              </a:rPr>
              <a:t>の設定値、設定に対する考え方については、表に記載してください。</a:t>
            </a:r>
            <a:endParaRPr lang="en-US" altLang="ja-JP" sz="1100" dirty="0">
              <a:solidFill>
                <a:schemeClr val="accent1"/>
              </a:solidFill>
            </a:endParaRPr>
          </a:p>
          <a:p>
            <a:r>
              <a:rPr lang="ja-JP" altLang="en-US" sz="1100" dirty="0">
                <a:solidFill>
                  <a:schemeClr val="accent1"/>
                </a:solidFill>
              </a:rPr>
              <a:t>なお、枠のサイズは調整していただいても構いません。</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説明文章等のフォントサイズは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kumimoji="1" lang="en-US" altLang="ja-JP" sz="1100" dirty="0">
              <a:solidFill>
                <a:schemeClr val="accent1"/>
              </a:solidFill>
            </a:endParaRPr>
          </a:p>
        </p:txBody>
      </p:sp>
    </p:spTree>
    <p:extLst>
      <p:ext uri="{BB962C8B-B14F-4D97-AF65-F5344CB8AC3E}">
        <p14:creationId xmlns:p14="http://schemas.microsoft.com/office/powerpoint/2010/main" val="582427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850AAB-AF3F-4E58-33BB-FEAF141A566E}"/>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38143A9E-EE04-4B80-3D57-C858E741E43F}"/>
              </a:ext>
            </a:extLst>
          </p:cNvPr>
          <p:cNvSpPr>
            <a:spLocks noGrp="1"/>
          </p:cNvSpPr>
          <p:nvPr>
            <p:ph type="title"/>
          </p:nvPr>
        </p:nvSpPr>
        <p:spPr>
          <a:xfrm>
            <a:off x="206805" y="62294"/>
            <a:ext cx="7458591" cy="691120"/>
          </a:xfrm>
        </p:spPr>
        <p:txBody>
          <a:bodyPr>
            <a:normAutofit/>
          </a:bodyPr>
          <a:lstStyle/>
          <a:p>
            <a:r>
              <a:rPr kumimoji="1" lang="ja-JP" altLang="en-US" dirty="0"/>
              <a:t>１</a:t>
            </a:r>
            <a:r>
              <a:rPr kumimoji="1" lang="en-US" altLang="ja-JP" dirty="0"/>
              <a:t>-2</a:t>
            </a:r>
            <a:r>
              <a:rPr kumimoji="1" lang="ja-JP" altLang="en-US" dirty="0"/>
              <a:t>．本事業の</a:t>
            </a:r>
            <a:r>
              <a:rPr lang="ja-JP" altLang="en-US" dirty="0"/>
              <a:t>進め方</a:t>
            </a:r>
            <a:r>
              <a:rPr lang="en-US" altLang="ja-JP" dirty="0"/>
              <a:t>(</a:t>
            </a:r>
            <a:r>
              <a:rPr lang="ja-JP" altLang="en-US" dirty="0"/>
              <a:t>全体的な目標</a:t>
            </a:r>
            <a:r>
              <a:rPr lang="en-US" altLang="ja-JP" dirty="0"/>
              <a:t>)</a:t>
            </a:r>
            <a:endParaRPr kumimoji="1" lang="ja-JP" altLang="en-US" dirty="0"/>
          </a:p>
        </p:txBody>
      </p:sp>
      <p:sp>
        <p:nvSpPr>
          <p:cNvPr id="4" name="スライド番号プレースホルダー 3">
            <a:extLst>
              <a:ext uri="{FF2B5EF4-FFF2-40B4-BE49-F238E27FC236}">
                <a16:creationId xmlns:a16="http://schemas.microsoft.com/office/drawing/2014/main" id="{197C51D3-5DD0-550C-0E0E-E3AD9F3B1907}"/>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6</a:t>
            </a:fld>
            <a:endParaRPr lang="ja-JP" altLang="en-US" dirty="0"/>
          </a:p>
        </p:txBody>
      </p:sp>
      <p:sp>
        <p:nvSpPr>
          <p:cNvPr id="11" name="テキスト ボックス 10">
            <a:extLst>
              <a:ext uri="{FF2B5EF4-FFF2-40B4-BE49-F238E27FC236}">
                <a16:creationId xmlns:a16="http://schemas.microsoft.com/office/drawing/2014/main" id="{AE6AA9F7-B5EC-1EDB-09BE-2F467F4DF3DF}"/>
              </a:ext>
            </a:extLst>
          </p:cNvPr>
          <p:cNvSpPr txBox="1"/>
          <p:nvPr/>
        </p:nvSpPr>
        <p:spPr>
          <a:xfrm>
            <a:off x="9246636" y="-1"/>
            <a:ext cx="659363"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審査１</a:t>
            </a:r>
          </a:p>
        </p:txBody>
      </p:sp>
      <p:sp>
        <p:nvSpPr>
          <p:cNvPr id="5" name="テキスト ボックス 4">
            <a:extLst>
              <a:ext uri="{FF2B5EF4-FFF2-40B4-BE49-F238E27FC236}">
                <a16:creationId xmlns:a16="http://schemas.microsoft.com/office/drawing/2014/main" id="{661757EA-FB61-ECBB-AEB1-23C233113056}"/>
              </a:ext>
            </a:extLst>
          </p:cNvPr>
          <p:cNvSpPr txBox="1"/>
          <p:nvPr/>
        </p:nvSpPr>
        <p:spPr>
          <a:xfrm>
            <a:off x="50276" y="882226"/>
            <a:ext cx="5276461" cy="769441"/>
          </a:xfrm>
          <a:prstGeom prst="rect">
            <a:avLst/>
          </a:prstGeom>
          <a:noFill/>
        </p:spPr>
        <p:txBody>
          <a:bodyPr wrap="square">
            <a:spAutoFit/>
          </a:bodyPr>
          <a:lstStyle/>
          <a:p>
            <a:r>
              <a:rPr lang="ja-JP" altLang="en-US" sz="1100" dirty="0">
                <a:solidFill>
                  <a:schemeClr val="accent1"/>
                </a:solidFill>
              </a:rPr>
              <a:t>進め方については、表に記載してください。</a:t>
            </a:r>
            <a:endParaRPr lang="en-US" altLang="ja-JP" sz="1100" dirty="0">
              <a:solidFill>
                <a:schemeClr val="accent1"/>
              </a:solidFill>
            </a:endParaRPr>
          </a:p>
          <a:p>
            <a:r>
              <a:rPr lang="ja-JP" altLang="en-US" sz="1100" dirty="0">
                <a:solidFill>
                  <a:schemeClr val="accent1"/>
                </a:solidFill>
              </a:rPr>
              <a:t>なお、枠のサイズは調整していただいても構いません。</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説明文章等のフォントサイズは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kumimoji="1" lang="en-US" altLang="ja-JP" sz="1100" dirty="0">
              <a:solidFill>
                <a:schemeClr val="accent1"/>
              </a:solidFill>
            </a:endParaRPr>
          </a:p>
        </p:txBody>
      </p:sp>
      <p:sp>
        <p:nvSpPr>
          <p:cNvPr id="2" name="正方形/長方形 1">
            <a:extLst>
              <a:ext uri="{FF2B5EF4-FFF2-40B4-BE49-F238E27FC236}">
                <a16:creationId xmlns:a16="http://schemas.microsoft.com/office/drawing/2014/main" id="{64387202-F078-5E70-5886-07F5D275E9DF}"/>
              </a:ext>
            </a:extLst>
          </p:cNvPr>
          <p:cNvSpPr/>
          <p:nvPr/>
        </p:nvSpPr>
        <p:spPr>
          <a:xfrm>
            <a:off x="7648931" y="2284058"/>
            <a:ext cx="1962675" cy="3454628"/>
          </a:xfrm>
          <a:prstGeom prst="rect">
            <a:avLst/>
          </a:prstGeom>
          <a:noFill/>
          <a:ln w="3175">
            <a:solidFill>
              <a:srgbClr val="0070C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endParaRPr kumimoji="1" lang="ja-JP" altLang="en-US" sz="1100" dirty="0" err="1">
              <a:solidFill>
                <a:srgbClr val="0070C0"/>
              </a:solidFill>
            </a:endParaRPr>
          </a:p>
        </p:txBody>
      </p:sp>
      <p:sp>
        <p:nvSpPr>
          <p:cNvPr id="6" name="正方形/長方形 5">
            <a:extLst>
              <a:ext uri="{FF2B5EF4-FFF2-40B4-BE49-F238E27FC236}">
                <a16:creationId xmlns:a16="http://schemas.microsoft.com/office/drawing/2014/main" id="{4F8E8070-63E5-3CD9-BD96-93AA74D00989}"/>
              </a:ext>
            </a:extLst>
          </p:cNvPr>
          <p:cNvSpPr/>
          <p:nvPr/>
        </p:nvSpPr>
        <p:spPr>
          <a:xfrm>
            <a:off x="5571949" y="2261990"/>
            <a:ext cx="1962675" cy="3454628"/>
          </a:xfrm>
          <a:prstGeom prst="rect">
            <a:avLst/>
          </a:prstGeom>
          <a:noFill/>
          <a:ln w="3175">
            <a:solidFill>
              <a:srgbClr val="0070C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endParaRPr kumimoji="1" lang="ja-JP" altLang="en-US" sz="1100" dirty="0" err="1">
              <a:solidFill>
                <a:srgbClr val="0070C0"/>
              </a:solidFill>
            </a:endParaRPr>
          </a:p>
        </p:txBody>
      </p:sp>
      <p:sp>
        <p:nvSpPr>
          <p:cNvPr id="7" name="正方形/長方形 6">
            <a:extLst>
              <a:ext uri="{FF2B5EF4-FFF2-40B4-BE49-F238E27FC236}">
                <a16:creationId xmlns:a16="http://schemas.microsoft.com/office/drawing/2014/main" id="{52E2B1D4-294A-34E7-151B-F1BECB0E7B85}"/>
              </a:ext>
            </a:extLst>
          </p:cNvPr>
          <p:cNvSpPr/>
          <p:nvPr/>
        </p:nvSpPr>
        <p:spPr>
          <a:xfrm>
            <a:off x="2800946" y="2266590"/>
            <a:ext cx="2636817" cy="3472096"/>
          </a:xfrm>
          <a:prstGeom prst="rect">
            <a:avLst/>
          </a:prstGeom>
          <a:noFill/>
          <a:ln w="3175">
            <a:solidFill>
              <a:srgbClr val="0070C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endParaRPr kumimoji="1" lang="ja-JP" altLang="en-US" sz="1100" dirty="0" err="1">
              <a:solidFill>
                <a:srgbClr val="0070C0"/>
              </a:solidFill>
            </a:endParaRPr>
          </a:p>
        </p:txBody>
      </p:sp>
      <p:sp>
        <p:nvSpPr>
          <p:cNvPr id="8" name="正方形/長方形 7">
            <a:extLst>
              <a:ext uri="{FF2B5EF4-FFF2-40B4-BE49-F238E27FC236}">
                <a16:creationId xmlns:a16="http://schemas.microsoft.com/office/drawing/2014/main" id="{9C2F8E0A-7EFA-9159-665E-4ECF941967E8}"/>
              </a:ext>
            </a:extLst>
          </p:cNvPr>
          <p:cNvSpPr/>
          <p:nvPr/>
        </p:nvSpPr>
        <p:spPr>
          <a:xfrm>
            <a:off x="400473" y="2284058"/>
            <a:ext cx="2252395" cy="3454628"/>
          </a:xfrm>
          <a:prstGeom prst="rect">
            <a:avLst/>
          </a:prstGeom>
          <a:noFill/>
          <a:ln w="3175">
            <a:solidFill>
              <a:srgbClr val="0070C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endParaRPr kumimoji="1" lang="ja-JP" altLang="en-US" sz="1100" dirty="0" err="1">
              <a:solidFill>
                <a:srgbClr val="0070C0"/>
              </a:solidFill>
            </a:endParaRPr>
          </a:p>
        </p:txBody>
      </p:sp>
      <p:sp>
        <p:nvSpPr>
          <p:cNvPr id="9" name="正方形/長方形 8">
            <a:extLst>
              <a:ext uri="{FF2B5EF4-FFF2-40B4-BE49-F238E27FC236}">
                <a16:creationId xmlns:a16="http://schemas.microsoft.com/office/drawing/2014/main" id="{F128FC70-9F61-12D1-106C-A2E232AEEED6}"/>
              </a:ext>
            </a:extLst>
          </p:cNvPr>
          <p:cNvSpPr/>
          <p:nvPr/>
        </p:nvSpPr>
        <p:spPr>
          <a:xfrm>
            <a:off x="528693" y="2457799"/>
            <a:ext cx="1990751" cy="1151518"/>
          </a:xfrm>
          <a:prstGeom prst="rect">
            <a:avLst/>
          </a:prstGeom>
          <a:noFill/>
          <a:ln w="12700">
            <a:solidFill>
              <a:srgbClr val="0070C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kumimoji="1" lang="ja-JP" altLang="en-US" sz="1100" dirty="0">
                <a:solidFill>
                  <a:srgbClr val="0070C0"/>
                </a:solidFill>
              </a:rPr>
              <a:t>●●</a:t>
            </a:r>
            <a:r>
              <a:rPr lang="ja-JP" altLang="en-US" sz="1100" dirty="0">
                <a:solidFill>
                  <a:srgbClr val="0070C0"/>
                </a:solidFill>
              </a:rPr>
              <a:t>に課題があ</a:t>
            </a:r>
            <a:r>
              <a:rPr kumimoji="1" lang="ja-JP" altLang="en-US" sz="1100" dirty="0">
                <a:solidFill>
                  <a:srgbClr val="0070C0"/>
                </a:solidFill>
              </a:rPr>
              <a:t>る。</a:t>
            </a:r>
            <a:endParaRPr kumimoji="1" lang="en-US" altLang="ja-JP" sz="1100" dirty="0">
              <a:solidFill>
                <a:srgbClr val="0070C0"/>
              </a:solidFill>
            </a:endParaRPr>
          </a:p>
        </p:txBody>
      </p:sp>
      <p:sp>
        <p:nvSpPr>
          <p:cNvPr id="10" name="正方形/長方形 9">
            <a:extLst>
              <a:ext uri="{FF2B5EF4-FFF2-40B4-BE49-F238E27FC236}">
                <a16:creationId xmlns:a16="http://schemas.microsoft.com/office/drawing/2014/main" id="{C52693FC-BD40-617C-4D87-FE2BCAF6411D}"/>
              </a:ext>
            </a:extLst>
          </p:cNvPr>
          <p:cNvSpPr/>
          <p:nvPr/>
        </p:nvSpPr>
        <p:spPr>
          <a:xfrm>
            <a:off x="2934286" y="2457800"/>
            <a:ext cx="2368911" cy="1151518"/>
          </a:xfrm>
          <a:prstGeom prst="rect">
            <a:avLst/>
          </a:prstGeom>
          <a:noFill/>
          <a:ln w="12700">
            <a:solidFill>
              <a:srgbClr val="0070C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r>
              <a:rPr lang="en-US" altLang="ja-JP" sz="1050" dirty="0">
                <a:solidFill>
                  <a:srgbClr val="0070C0"/>
                </a:solidFill>
              </a:rPr>
              <a:t>【</a:t>
            </a:r>
            <a:r>
              <a:rPr lang="ja-JP" altLang="en-US" sz="1050" dirty="0">
                <a:solidFill>
                  <a:srgbClr val="0070C0"/>
                </a:solidFill>
              </a:rPr>
              <a:t>実施内容</a:t>
            </a:r>
            <a:r>
              <a:rPr lang="en-US" altLang="ja-JP" sz="1050" dirty="0">
                <a:solidFill>
                  <a:srgbClr val="0070C0"/>
                </a:solidFill>
              </a:rPr>
              <a:t>A】</a:t>
            </a:r>
          </a:p>
          <a:p>
            <a:r>
              <a:rPr lang="ja-JP" altLang="en-US" sz="1050" dirty="0">
                <a:solidFill>
                  <a:srgbClr val="0070C0"/>
                </a:solidFill>
              </a:rPr>
              <a:t>●●●</a:t>
            </a:r>
            <a:endParaRPr lang="en-US" altLang="ja-JP" sz="1050" dirty="0">
              <a:solidFill>
                <a:srgbClr val="0070C0"/>
              </a:solidFill>
            </a:endParaRPr>
          </a:p>
          <a:p>
            <a:endParaRPr lang="en-US" altLang="ja-JP" sz="1050" dirty="0">
              <a:solidFill>
                <a:srgbClr val="0070C0"/>
              </a:solidFill>
            </a:endParaRPr>
          </a:p>
          <a:p>
            <a:r>
              <a:rPr lang="ja-JP" altLang="en-US" sz="1050" dirty="0">
                <a:solidFill>
                  <a:srgbClr val="0070C0"/>
                </a:solidFill>
              </a:rPr>
              <a:t>具体的には、経営人材獲得にあたり</a:t>
            </a:r>
            <a:endParaRPr lang="en-US" altLang="ja-JP" sz="1050" dirty="0">
              <a:solidFill>
                <a:srgbClr val="0070C0"/>
              </a:solidFill>
            </a:endParaRPr>
          </a:p>
          <a:p>
            <a:r>
              <a:rPr lang="ja-JP" altLang="en-US" sz="1050" dirty="0">
                <a:solidFill>
                  <a:srgbClr val="0070C0"/>
                </a:solidFill>
              </a:rPr>
              <a:t>▲▲▲▲を実施。また、■■■■を活用する。</a:t>
            </a:r>
            <a:endParaRPr lang="en-US" altLang="ja-JP" sz="1050" dirty="0">
              <a:solidFill>
                <a:srgbClr val="0070C0"/>
              </a:solidFill>
            </a:endParaRPr>
          </a:p>
        </p:txBody>
      </p:sp>
      <p:sp>
        <p:nvSpPr>
          <p:cNvPr id="13" name="正方形/長方形 12">
            <a:extLst>
              <a:ext uri="{FF2B5EF4-FFF2-40B4-BE49-F238E27FC236}">
                <a16:creationId xmlns:a16="http://schemas.microsoft.com/office/drawing/2014/main" id="{47F923E8-A036-D648-EEC6-DB5190C4AD96}"/>
              </a:ext>
            </a:extLst>
          </p:cNvPr>
          <p:cNvSpPr/>
          <p:nvPr/>
        </p:nvSpPr>
        <p:spPr>
          <a:xfrm>
            <a:off x="7769663" y="2454544"/>
            <a:ext cx="1721210" cy="1166805"/>
          </a:xfrm>
          <a:prstGeom prst="rect">
            <a:avLst/>
          </a:prstGeom>
          <a:noFill/>
          <a:ln w="12700">
            <a:solidFill>
              <a:srgbClr val="0070C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kumimoji="1" lang="ja-JP" altLang="en-US" sz="1100" dirty="0">
                <a:solidFill>
                  <a:srgbClr val="0070C0"/>
                </a:solidFill>
              </a:rPr>
              <a:t>▲▲▲の増加</a:t>
            </a:r>
            <a:endParaRPr kumimoji="1" lang="en-US" altLang="ja-JP" sz="1100" dirty="0">
              <a:solidFill>
                <a:srgbClr val="0070C0"/>
              </a:solidFill>
            </a:endParaRPr>
          </a:p>
        </p:txBody>
      </p:sp>
      <p:sp>
        <p:nvSpPr>
          <p:cNvPr id="14" name="テキスト ボックス 13">
            <a:extLst>
              <a:ext uri="{FF2B5EF4-FFF2-40B4-BE49-F238E27FC236}">
                <a16:creationId xmlns:a16="http://schemas.microsoft.com/office/drawing/2014/main" id="{86D7D0FF-3105-1C1E-85F5-00347AD41D55}"/>
              </a:ext>
            </a:extLst>
          </p:cNvPr>
          <p:cNvSpPr txBox="1"/>
          <p:nvPr/>
        </p:nvSpPr>
        <p:spPr>
          <a:xfrm>
            <a:off x="723654" y="1943149"/>
            <a:ext cx="1636904" cy="298173"/>
          </a:xfrm>
          <a:prstGeom prst="rect">
            <a:avLst/>
          </a:prstGeom>
          <a:noFill/>
          <a:ln>
            <a:solidFill>
              <a:srgbClr val="0070C0"/>
            </a:solidFill>
          </a:ln>
        </p:spPr>
        <p:txBody>
          <a:bodyPr wrap="square" lIns="0" rIns="0" rtlCol="0">
            <a:noAutofit/>
          </a:bodyPr>
          <a:lstStyle/>
          <a:p>
            <a:pPr algn="ctr" defTabSz="288000"/>
            <a:r>
              <a:rPr kumimoji="1" lang="ja-JP" altLang="en-US" sz="1100" dirty="0">
                <a:solidFill>
                  <a:srgbClr val="0070C0"/>
                </a:solidFill>
                <a:latin typeface="+mn-ea"/>
              </a:rPr>
              <a:t>現状分析・課題</a:t>
            </a:r>
          </a:p>
        </p:txBody>
      </p:sp>
      <p:sp>
        <p:nvSpPr>
          <p:cNvPr id="15" name="テキスト ボックス 14">
            <a:extLst>
              <a:ext uri="{FF2B5EF4-FFF2-40B4-BE49-F238E27FC236}">
                <a16:creationId xmlns:a16="http://schemas.microsoft.com/office/drawing/2014/main" id="{C9D15252-E44B-885D-049B-0A40E22880EC}"/>
              </a:ext>
            </a:extLst>
          </p:cNvPr>
          <p:cNvSpPr txBox="1"/>
          <p:nvPr/>
        </p:nvSpPr>
        <p:spPr>
          <a:xfrm>
            <a:off x="3220953" y="1938880"/>
            <a:ext cx="1750298" cy="298173"/>
          </a:xfrm>
          <a:prstGeom prst="rect">
            <a:avLst/>
          </a:prstGeom>
          <a:noFill/>
          <a:ln>
            <a:solidFill>
              <a:srgbClr val="0070C0"/>
            </a:solidFill>
          </a:ln>
        </p:spPr>
        <p:txBody>
          <a:bodyPr wrap="square" lIns="0" rIns="0" rtlCol="0">
            <a:noAutofit/>
          </a:bodyPr>
          <a:lstStyle/>
          <a:p>
            <a:pPr algn="ctr" defTabSz="288000"/>
            <a:r>
              <a:rPr kumimoji="1" lang="ja-JP" altLang="en-US" sz="1100" dirty="0">
                <a:solidFill>
                  <a:srgbClr val="0070C0"/>
                </a:solidFill>
                <a:latin typeface="+mn-ea"/>
              </a:rPr>
              <a:t>インプット</a:t>
            </a:r>
            <a:r>
              <a:rPr lang="en-US" altLang="ja-JP" sz="1100" dirty="0">
                <a:solidFill>
                  <a:srgbClr val="0070C0"/>
                </a:solidFill>
                <a:latin typeface="+mn-ea"/>
              </a:rPr>
              <a:t>/</a:t>
            </a:r>
            <a:r>
              <a:rPr lang="ja-JP" altLang="en-US" sz="1100" dirty="0">
                <a:solidFill>
                  <a:srgbClr val="0070C0"/>
                </a:solidFill>
                <a:latin typeface="+mn-ea"/>
              </a:rPr>
              <a:t>アクティビティ</a:t>
            </a:r>
            <a:endParaRPr kumimoji="1" lang="ja-JP" altLang="en-US" sz="1100" dirty="0">
              <a:solidFill>
                <a:srgbClr val="0070C0"/>
              </a:solidFill>
              <a:latin typeface="+mn-ea"/>
            </a:endParaRPr>
          </a:p>
        </p:txBody>
      </p:sp>
      <p:sp>
        <p:nvSpPr>
          <p:cNvPr id="16" name="テキスト ボックス 15">
            <a:extLst>
              <a:ext uri="{FF2B5EF4-FFF2-40B4-BE49-F238E27FC236}">
                <a16:creationId xmlns:a16="http://schemas.microsoft.com/office/drawing/2014/main" id="{98923565-78F1-0C8C-29B9-07DBEA4B73B7}"/>
              </a:ext>
            </a:extLst>
          </p:cNvPr>
          <p:cNvSpPr txBox="1"/>
          <p:nvPr/>
        </p:nvSpPr>
        <p:spPr>
          <a:xfrm>
            <a:off x="5722351" y="1934760"/>
            <a:ext cx="1636904" cy="298173"/>
          </a:xfrm>
          <a:prstGeom prst="rect">
            <a:avLst/>
          </a:prstGeom>
          <a:noFill/>
          <a:ln>
            <a:solidFill>
              <a:srgbClr val="0070C0"/>
            </a:solidFill>
          </a:ln>
        </p:spPr>
        <p:txBody>
          <a:bodyPr wrap="square" lIns="0" rIns="0" rtlCol="0">
            <a:noAutofit/>
          </a:bodyPr>
          <a:lstStyle/>
          <a:p>
            <a:pPr algn="ctr" defTabSz="288000"/>
            <a:r>
              <a:rPr kumimoji="1" lang="ja-JP" altLang="en-US" sz="1100" dirty="0">
                <a:solidFill>
                  <a:srgbClr val="0070C0"/>
                </a:solidFill>
                <a:latin typeface="+mn-ea"/>
              </a:rPr>
              <a:t>アウトプット</a:t>
            </a:r>
            <a:r>
              <a:rPr kumimoji="1" lang="en-US" altLang="ja-JP" sz="1100" dirty="0">
                <a:solidFill>
                  <a:srgbClr val="0070C0"/>
                </a:solidFill>
                <a:latin typeface="+mn-ea"/>
              </a:rPr>
              <a:t>/</a:t>
            </a:r>
            <a:r>
              <a:rPr kumimoji="1" lang="ja-JP" altLang="en-US" sz="1100" dirty="0">
                <a:solidFill>
                  <a:srgbClr val="0070C0"/>
                </a:solidFill>
                <a:latin typeface="+mn-ea"/>
              </a:rPr>
              <a:t>アウトカム</a:t>
            </a:r>
          </a:p>
        </p:txBody>
      </p:sp>
      <p:sp>
        <p:nvSpPr>
          <p:cNvPr id="17" name="テキスト ボックス 16">
            <a:extLst>
              <a:ext uri="{FF2B5EF4-FFF2-40B4-BE49-F238E27FC236}">
                <a16:creationId xmlns:a16="http://schemas.microsoft.com/office/drawing/2014/main" id="{605E4998-D683-0C9A-F7F8-E1490180C577}"/>
              </a:ext>
            </a:extLst>
          </p:cNvPr>
          <p:cNvSpPr txBox="1"/>
          <p:nvPr/>
        </p:nvSpPr>
        <p:spPr>
          <a:xfrm>
            <a:off x="7811816" y="1959927"/>
            <a:ext cx="1636904" cy="298173"/>
          </a:xfrm>
          <a:prstGeom prst="rect">
            <a:avLst/>
          </a:prstGeom>
          <a:noFill/>
          <a:ln>
            <a:solidFill>
              <a:srgbClr val="0070C0"/>
            </a:solidFill>
          </a:ln>
        </p:spPr>
        <p:txBody>
          <a:bodyPr wrap="square" lIns="0" rIns="0" rtlCol="0">
            <a:noAutofit/>
          </a:bodyPr>
          <a:lstStyle/>
          <a:p>
            <a:pPr algn="ctr" defTabSz="288000"/>
            <a:r>
              <a:rPr lang="ja-JP" altLang="en-US" sz="1100" dirty="0">
                <a:solidFill>
                  <a:srgbClr val="0070C0"/>
                </a:solidFill>
                <a:latin typeface="+mn-ea"/>
              </a:rPr>
              <a:t>インパクト</a:t>
            </a:r>
            <a:endParaRPr kumimoji="1" lang="ja-JP" altLang="en-US" sz="1100" dirty="0">
              <a:solidFill>
                <a:srgbClr val="0070C0"/>
              </a:solidFill>
              <a:latin typeface="+mn-ea"/>
            </a:endParaRPr>
          </a:p>
        </p:txBody>
      </p:sp>
      <p:sp>
        <p:nvSpPr>
          <p:cNvPr id="18" name="正方形/長方形 17">
            <a:extLst>
              <a:ext uri="{FF2B5EF4-FFF2-40B4-BE49-F238E27FC236}">
                <a16:creationId xmlns:a16="http://schemas.microsoft.com/office/drawing/2014/main" id="{8890DA71-6C66-55B5-47B1-67BD89AD9D1A}"/>
              </a:ext>
            </a:extLst>
          </p:cNvPr>
          <p:cNvSpPr/>
          <p:nvPr/>
        </p:nvSpPr>
        <p:spPr>
          <a:xfrm>
            <a:off x="540530" y="3685516"/>
            <a:ext cx="1990751" cy="914400"/>
          </a:xfrm>
          <a:prstGeom prst="rect">
            <a:avLst/>
          </a:prstGeom>
          <a:noFill/>
          <a:ln w="12700">
            <a:solidFill>
              <a:srgbClr val="0070C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ja-JP" altLang="en-US" sz="1100" dirty="0">
                <a:solidFill>
                  <a:srgbClr val="0070C0"/>
                </a:solidFill>
              </a:rPr>
              <a:t>△△を改善させる。</a:t>
            </a:r>
            <a:endParaRPr lang="en-US" altLang="ja-JP" sz="1100" dirty="0">
              <a:solidFill>
                <a:srgbClr val="0070C0"/>
              </a:solidFill>
            </a:endParaRPr>
          </a:p>
        </p:txBody>
      </p:sp>
      <p:sp>
        <p:nvSpPr>
          <p:cNvPr id="19" name="正方形/長方形 18">
            <a:extLst>
              <a:ext uri="{FF2B5EF4-FFF2-40B4-BE49-F238E27FC236}">
                <a16:creationId xmlns:a16="http://schemas.microsoft.com/office/drawing/2014/main" id="{61D7C27E-1C08-6DAC-F625-10F4392D6E8E}"/>
              </a:ext>
            </a:extLst>
          </p:cNvPr>
          <p:cNvSpPr/>
          <p:nvPr/>
        </p:nvSpPr>
        <p:spPr>
          <a:xfrm>
            <a:off x="528692" y="4680126"/>
            <a:ext cx="1990751" cy="914400"/>
          </a:xfrm>
          <a:prstGeom prst="rect">
            <a:avLst/>
          </a:prstGeom>
          <a:noFill/>
          <a:ln w="12700">
            <a:solidFill>
              <a:srgbClr val="0070C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ja-JP" altLang="en-US" sz="1100" dirty="0">
                <a:solidFill>
                  <a:srgbClr val="0070C0"/>
                </a:solidFill>
              </a:rPr>
              <a:t>◆◆を向上させる。</a:t>
            </a:r>
            <a:endParaRPr lang="en-US" altLang="ja-JP" sz="1100" dirty="0">
              <a:solidFill>
                <a:srgbClr val="0070C0"/>
              </a:solidFill>
            </a:endParaRPr>
          </a:p>
        </p:txBody>
      </p:sp>
      <p:sp>
        <p:nvSpPr>
          <p:cNvPr id="20" name="正方形/長方形 19">
            <a:extLst>
              <a:ext uri="{FF2B5EF4-FFF2-40B4-BE49-F238E27FC236}">
                <a16:creationId xmlns:a16="http://schemas.microsoft.com/office/drawing/2014/main" id="{FB357A45-F6C5-44B7-6E15-FE07D1A59146}"/>
              </a:ext>
            </a:extLst>
          </p:cNvPr>
          <p:cNvSpPr/>
          <p:nvPr/>
        </p:nvSpPr>
        <p:spPr>
          <a:xfrm>
            <a:off x="7769663" y="4193776"/>
            <a:ext cx="1721210" cy="1166805"/>
          </a:xfrm>
          <a:prstGeom prst="rect">
            <a:avLst/>
          </a:prstGeom>
          <a:noFill/>
          <a:ln w="12700">
            <a:solidFill>
              <a:srgbClr val="0070C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kumimoji="1" lang="ja-JP" altLang="en-US" sz="1100" dirty="0">
                <a:solidFill>
                  <a:srgbClr val="0070C0"/>
                </a:solidFill>
              </a:rPr>
              <a:t>◆◆◆の効果の創出</a:t>
            </a:r>
            <a:endParaRPr kumimoji="1" lang="en-US" altLang="ja-JP" sz="1100" dirty="0">
              <a:solidFill>
                <a:srgbClr val="0070C0"/>
              </a:solidFill>
            </a:endParaRPr>
          </a:p>
        </p:txBody>
      </p:sp>
      <p:sp>
        <p:nvSpPr>
          <p:cNvPr id="21" name="正方形/長方形 20">
            <a:extLst>
              <a:ext uri="{FF2B5EF4-FFF2-40B4-BE49-F238E27FC236}">
                <a16:creationId xmlns:a16="http://schemas.microsoft.com/office/drawing/2014/main" id="{98F85027-60F5-AC1C-F53A-69360B42B20A}"/>
              </a:ext>
            </a:extLst>
          </p:cNvPr>
          <p:cNvSpPr/>
          <p:nvPr/>
        </p:nvSpPr>
        <p:spPr>
          <a:xfrm>
            <a:off x="5720379" y="2464458"/>
            <a:ext cx="1723182" cy="1144859"/>
          </a:xfrm>
          <a:prstGeom prst="rect">
            <a:avLst/>
          </a:prstGeom>
          <a:noFill/>
          <a:ln w="3175">
            <a:solidFill>
              <a:srgbClr val="0070C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ja-JP" altLang="en-US" sz="1050" dirty="0">
                <a:solidFill>
                  <a:srgbClr val="0070C0"/>
                </a:solidFill>
              </a:rPr>
              <a:t>●●●</a:t>
            </a:r>
            <a:r>
              <a:rPr kumimoji="1" lang="ja-JP" altLang="en-US" sz="1050" dirty="0">
                <a:solidFill>
                  <a:srgbClr val="0070C0"/>
                </a:solidFill>
              </a:rPr>
              <a:t>獲得数</a:t>
            </a:r>
            <a:endParaRPr lang="en-US" altLang="ja-JP" sz="1050" dirty="0">
              <a:solidFill>
                <a:srgbClr val="0070C0"/>
              </a:solidFill>
            </a:endParaRPr>
          </a:p>
          <a:p>
            <a:pPr marL="171450" indent="-171450">
              <a:buFont typeface="Arial" panose="020B0604020202020204" pitchFamily="34" charset="0"/>
              <a:buChar char="•"/>
            </a:pPr>
            <a:r>
              <a:rPr lang="ja-JP" altLang="en-US" sz="1050" dirty="0">
                <a:solidFill>
                  <a:srgbClr val="0070C0"/>
                </a:solidFill>
              </a:rPr>
              <a:t>△△△</a:t>
            </a:r>
            <a:r>
              <a:rPr kumimoji="1" lang="ja-JP" altLang="en-US" sz="1050" dirty="0">
                <a:solidFill>
                  <a:srgbClr val="0070C0"/>
                </a:solidFill>
              </a:rPr>
              <a:t>数</a:t>
            </a:r>
            <a:endParaRPr kumimoji="1" lang="en-US" altLang="ja-JP" sz="1050" dirty="0">
              <a:solidFill>
                <a:srgbClr val="0070C0"/>
              </a:solidFill>
            </a:endParaRPr>
          </a:p>
          <a:p>
            <a:pPr marL="171450" indent="-171450">
              <a:buFont typeface="Arial" panose="020B0604020202020204" pitchFamily="34" charset="0"/>
              <a:buChar char="•"/>
            </a:pPr>
            <a:r>
              <a:rPr lang="ja-JP" altLang="en-US" sz="1050" dirty="0">
                <a:solidFill>
                  <a:srgbClr val="0070C0"/>
                </a:solidFill>
              </a:rPr>
              <a:t>■■数</a:t>
            </a:r>
            <a:endParaRPr kumimoji="1" lang="en-US" altLang="ja-JP" sz="1050" dirty="0">
              <a:solidFill>
                <a:srgbClr val="0070C0"/>
              </a:solidFill>
            </a:endParaRPr>
          </a:p>
        </p:txBody>
      </p:sp>
      <p:sp>
        <p:nvSpPr>
          <p:cNvPr id="22" name="正方形/長方形 21">
            <a:extLst>
              <a:ext uri="{FF2B5EF4-FFF2-40B4-BE49-F238E27FC236}">
                <a16:creationId xmlns:a16="http://schemas.microsoft.com/office/drawing/2014/main" id="{2C6D0C3B-8DAE-5DF5-948F-5BABC742D942}"/>
              </a:ext>
            </a:extLst>
          </p:cNvPr>
          <p:cNvSpPr/>
          <p:nvPr/>
        </p:nvSpPr>
        <p:spPr>
          <a:xfrm>
            <a:off x="5720379" y="4171708"/>
            <a:ext cx="1723182" cy="1188873"/>
          </a:xfrm>
          <a:prstGeom prst="rect">
            <a:avLst/>
          </a:prstGeom>
          <a:noFill/>
          <a:ln w="3175">
            <a:solidFill>
              <a:srgbClr val="0070C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ja-JP" altLang="en-US" sz="1050" dirty="0">
                <a:solidFill>
                  <a:srgbClr val="0070C0"/>
                </a:solidFill>
              </a:rPr>
              <a:t>●●●獲得数</a:t>
            </a:r>
            <a:endParaRPr lang="en-US" altLang="ja-JP" sz="1050" dirty="0">
              <a:solidFill>
                <a:srgbClr val="0070C0"/>
              </a:solidFill>
            </a:endParaRPr>
          </a:p>
          <a:p>
            <a:pPr marL="171450" indent="-171450">
              <a:buFont typeface="Arial" panose="020B0604020202020204" pitchFamily="34" charset="0"/>
              <a:buChar char="•"/>
            </a:pPr>
            <a:r>
              <a:rPr lang="ja-JP" altLang="en-US" sz="1050" dirty="0">
                <a:solidFill>
                  <a:srgbClr val="0070C0"/>
                </a:solidFill>
              </a:rPr>
              <a:t>△△△数</a:t>
            </a:r>
            <a:endParaRPr lang="en-US" altLang="ja-JP" sz="1050" dirty="0">
              <a:solidFill>
                <a:srgbClr val="0070C0"/>
              </a:solidFill>
            </a:endParaRPr>
          </a:p>
          <a:p>
            <a:pPr marL="171450" indent="-171450">
              <a:buFont typeface="Arial" panose="020B0604020202020204" pitchFamily="34" charset="0"/>
              <a:buChar char="•"/>
            </a:pPr>
            <a:r>
              <a:rPr lang="ja-JP" altLang="en-US" sz="1050" dirty="0">
                <a:solidFill>
                  <a:srgbClr val="0070C0"/>
                </a:solidFill>
              </a:rPr>
              <a:t>■■数</a:t>
            </a:r>
            <a:endParaRPr lang="en-US" altLang="ja-JP" sz="1050" dirty="0">
              <a:solidFill>
                <a:srgbClr val="0070C0"/>
              </a:solidFill>
            </a:endParaRPr>
          </a:p>
        </p:txBody>
      </p:sp>
      <p:sp>
        <p:nvSpPr>
          <p:cNvPr id="23" name="正方形/長方形 22">
            <a:extLst>
              <a:ext uri="{FF2B5EF4-FFF2-40B4-BE49-F238E27FC236}">
                <a16:creationId xmlns:a16="http://schemas.microsoft.com/office/drawing/2014/main" id="{1198D15C-E9CB-1200-1573-8C8BC37E715C}"/>
              </a:ext>
            </a:extLst>
          </p:cNvPr>
          <p:cNvSpPr/>
          <p:nvPr/>
        </p:nvSpPr>
        <p:spPr>
          <a:xfrm>
            <a:off x="2949024" y="3685515"/>
            <a:ext cx="2368912" cy="1909001"/>
          </a:xfrm>
          <a:prstGeom prst="rect">
            <a:avLst/>
          </a:prstGeom>
          <a:noFill/>
          <a:ln w="12700">
            <a:solidFill>
              <a:srgbClr val="0070C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r>
              <a:rPr lang="en-US" altLang="ja-JP" sz="1050" dirty="0">
                <a:solidFill>
                  <a:srgbClr val="0070C0"/>
                </a:solidFill>
              </a:rPr>
              <a:t>【</a:t>
            </a:r>
            <a:r>
              <a:rPr lang="ja-JP" altLang="en-US" sz="1050" dirty="0">
                <a:solidFill>
                  <a:srgbClr val="0070C0"/>
                </a:solidFill>
              </a:rPr>
              <a:t>実施内容</a:t>
            </a:r>
            <a:r>
              <a:rPr lang="en-US" altLang="ja-JP" sz="1050" dirty="0">
                <a:solidFill>
                  <a:srgbClr val="0070C0"/>
                </a:solidFill>
              </a:rPr>
              <a:t>B】</a:t>
            </a:r>
          </a:p>
          <a:p>
            <a:r>
              <a:rPr lang="ja-JP" altLang="en-US" sz="1050" dirty="0">
                <a:solidFill>
                  <a:srgbClr val="0070C0"/>
                </a:solidFill>
              </a:rPr>
              <a:t>●●●</a:t>
            </a:r>
            <a:endParaRPr lang="en-US" altLang="ja-JP" sz="1050" dirty="0">
              <a:solidFill>
                <a:srgbClr val="0070C0"/>
              </a:solidFill>
            </a:endParaRPr>
          </a:p>
          <a:p>
            <a:endParaRPr lang="en-US" altLang="ja-JP" sz="1050" dirty="0">
              <a:solidFill>
                <a:srgbClr val="0070C0"/>
              </a:solidFill>
            </a:endParaRPr>
          </a:p>
          <a:p>
            <a:r>
              <a:rPr lang="ja-JP" altLang="en-US" sz="1050" dirty="0">
                <a:solidFill>
                  <a:srgbClr val="0070C0"/>
                </a:solidFill>
              </a:rPr>
              <a:t>具体的には、経営人材獲得にあたり</a:t>
            </a:r>
            <a:endParaRPr lang="en-US" altLang="ja-JP" sz="1050" dirty="0">
              <a:solidFill>
                <a:srgbClr val="0070C0"/>
              </a:solidFill>
            </a:endParaRPr>
          </a:p>
          <a:p>
            <a:r>
              <a:rPr lang="ja-JP" altLang="en-US" sz="1050" dirty="0">
                <a:solidFill>
                  <a:srgbClr val="0070C0"/>
                </a:solidFill>
              </a:rPr>
              <a:t>▲▲▲▲を実施。また、■■■■を活用する。</a:t>
            </a:r>
            <a:endParaRPr lang="en-US" altLang="ja-JP" sz="1050" dirty="0">
              <a:solidFill>
                <a:srgbClr val="0070C0"/>
              </a:solidFill>
            </a:endParaRPr>
          </a:p>
          <a:p>
            <a:endParaRPr kumimoji="1" lang="ja-JP" altLang="en-US" sz="1050" dirty="0">
              <a:solidFill>
                <a:srgbClr val="0070C0"/>
              </a:solidFill>
            </a:endParaRPr>
          </a:p>
        </p:txBody>
      </p:sp>
      <p:cxnSp>
        <p:nvCxnSpPr>
          <p:cNvPr id="30" name="コネクタ: カギ線 29">
            <a:extLst>
              <a:ext uri="{FF2B5EF4-FFF2-40B4-BE49-F238E27FC236}">
                <a16:creationId xmlns:a16="http://schemas.microsoft.com/office/drawing/2014/main" id="{FE9056AE-0C79-20ED-B411-5C96CC82749D}"/>
              </a:ext>
            </a:extLst>
          </p:cNvPr>
          <p:cNvCxnSpPr>
            <a:cxnSpLocks/>
            <a:stCxn id="21" idx="3"/>
            <a:endCxn id="13" idx="1"/>
          </p:cNvCxnSpPr>
          <p:nvPr/>
        </p:nvCxnSpPr>
        <p:spPr>
          <a:xfrm>
            <a:off x="7443561" y="3036888"/>
            <a:ext cx="326102" cy="1059"/>
          </a:xfrm>
          <a:prstGeom prst="bentConnector3">
            <a:avLst>
              <a:gd name="adj1" fmla="val 50000"/>
            </a:avLst>
          </a:prstGeom>
          <a:ln w="19050">
            <a:solidFill>
              <a:srgbClr val="0070C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38" name="直線矢印コネクタ 37">
            <a:extLst>
              <a:ext uri="{FF2B5EF4-FFF2-40B4-BE49-F238E27FC236}">
                <a16:creationId xmlns:a16="http://schemas.microsoft.com/office/drawing/2014/main" id="{C6DE4615-687B-9FC7-F6D4-AD057ED006F6}"/>
              </a:ext>
            </a:extLst>
          </p:cNvPr>
          <p:cNvCxnSpPr/>
          <p:nvPr/>
        </p:nvCxnSpPr>
        <p:spPr>
          <a:xfrm>
            <a:off x="2531281" y="3151762"/>
            <a:ext cx="403005" cy="0"/>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78EFFEE2-47C1-F135-F2B5-0B77AB0BC090}"/>
              </a:ext>
            </a:extLst>
          </p:cNvPr>
          <p:cNvCxnSpPr/>
          <p:nvPr/>
        </p:nvCxnSpPr>
        <p:spPr>
          <a:xfrm>
            <a:off x="5317374" y="3149720"/>
            <a:ext cx="403005" cy="0"/>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7D7F0247-F0F6-1304-DE57-24A56F8C8ECA}"/>
              </a:ext>
            </a:extLst>
          </p:cNvPr>
          <p:cNvCxnSpPr/>
          <p:nvPr/>
        </p:nvCxnSpPr>
        <p:spPr>
          <a:xfrm>
            <a:off x="5315992" y="4812276"/>
            <a:ext cx="403005" cy="0"/>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線矢印コネクタ 44">
            <a:extLst>
              <a:ext uri="{FF2B5EF4-FFF2-40B4-BE49-F238E27FC236}">
                <a16:creationId xmlns:a16="http://schemas.microsoft.com/office/drawing/2014/main" id="{18888BA4-98AE-5395-8215-7A642FE1467F}"/>
              </a:ext>
            </a:extLst>
          </p:cNvPr>
          <p:cNvCxnSpPr/>
          <p:nvPr/>
        </p:nvCxnSpPr>
        <p:spPr>
          <a:xfrm>
            <a:off x="7447428" y="4825573"/>
            <a:ext cx="403005" cy="0"/>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nvGrpSpPr>
          <p:cNvPr id="28" name="グループ化 27">
            <a:extLst>
              <a:ext uri="{FF2B5EF4-FFF2-40B4-BE49-F238E27FC236}">
                <a16:creationId xmlns:a16="http://schemas.microsoft.com/office/drawing/2014/main" id="{00D5BFBB-F73C-187D-EE1D-CD2E86F5442C}"/>
              </a:ext>
            </a:extLst>
          </p:cNvPr>
          <p:cNvGrpSpPr/>
          <p:nvPr/>
        </p:nvGrpSpPr>
        <p:grpSpPr>
          <a:xfrm>
            <a:off x="2531281" y="4142716"/>
            <a:ext cx="417743" cy="1045234"/>
            <a:chOff x="2531281" y="4142716"/>
            <a:chExt cx="417743" cy="1045234"/>
          </a:xfrm>
        </p:grpSpPr>
        <p:cxnSp>
          <p:nvCxnSpPr>
            <p:cNvPr id="25" name="コネクタ: カギ線 24">
              <a:extLst>
                <a:ext uri="{FF2B5EF4-FFF2-40B4-BE49-F238E27FC236}">
                  <a16:creationId xmlns:a16="http://schemas.microsoft.com/office/drawing/2014/main" id="{35086946-0337-5D7F-D713-2E6449F1775B}"/>
                </a:ext>
              </a:extLst>
            </p:cNvPr>
            <p:cNvCxnSpPr>
              <a:cxnSpLocks/>
              <a:stCxn id="18" idx="3"/>
              <a:endCxn id="23" idx="1"/>
            </p:cNvCxnSpPr>
            <p:nvPr/>
          </p:nvCxnSpPr>
          <p:spPr>
            <a:xfrm>
              <a:off x="2531281" y="4142716"/>
              <a:ext cx="417743" cy="497300"/>
            </a:xfrm>
            <a:prstGeom prst="bentConnector3">
              <a:avLst>
                <a:gd name="adj1" fmla="val 50000"/>
              </a:avLst>
            </a:prstGeom>
            <a:ln w="19050">
              <a:solidFill>
                <a:srgbClr val="0070C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40" name="直線コネクタ 39">
              <a:extLst>
                <a:ext uri="{FF2B5EF4-FFF2-40B4-BE49-F238E27FC236}">
                  <a16:creationId xmlns:a16="http://schemas.microsoft.com/office/drawing/2014/main" id="{35F14E10-5CE6-C03F-4DA5-8D054CCB8CA6}"/>
                </a:ext>
              </a:extLst>
            </p:cNvPr>
            <p:cNvCxnSpPr>
              <a:cxnSpLocks/>
            </p:cNvCxnSpPr>
            <p:nvPr/>
          </p:nvCxnSpPr>
          <p:spPr>
            <a:xfrm flipH="1">
              <a:off x="2531281" y="5181600"/>
              <a:ext cx="199219" cy="329"/>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60B1F6E2-83DA-C34F-D7CC-E0DEF710A0C2}"/>
                </a:ext>
              </a:extLst>
            </p:cNvPr>
            <p:cNvCxnSpPr>
              <a:cxnSpLocks/>
            </p:cNvCxnSpPr>
            <p:nvPr/>
          </p:nvCxnSpPr>
          <p:spPr>
            <a:xfrm>
              <a:off x="2740419" y="4620964"/>
              <a:ext cx="2781" cy="566986"/>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393499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lang="ja-JP" altLang="en-US" dirty="0"/>
              <a:t>２</a:t>
            </a:r>
            <a:r>
              <a:rPr kumimoji="1" lang="ja-JP" altLang="en-US" dirty="0"/>
              <a:t>．提案する内容（実施</a:t>
            </a:r>
            <a:r>
              <a:rPr lang="ja-JP" altLang="en-US" dirty="0"/>
              <a:t>内容と</a:t>
            </a:r>
            <a:r>
              <a:rPr kumimoji="1" lang="ja-JP" altLang="en-US" dirty="0"/>
              <a:t>スケジュール）</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21580" y="6513987"/>
            <a:ext cx="884420" cy="344013"/>
          </a:xfrm>
        </p:spPr>
        <p:txBody>
          <a:bodyPr/>
          <a:lstStyle/>
          <a:p>
            <a:fld id="{652AE7A0-B274-4AD2-A86F-1F9EDE300C1C}" type="slidenum">
              <a:rPr lang="ja-JP" altLang="en-US" smtClean="0"/>
              <a:pPr/>
              <a:t>7</a:t>
            </a:fld>
            <a:endParaRPr lang="ja-JP" altLang="en-US" dirty="0"/>
          </a:p>
        </p:txBody>
      </p:sp>
      <p:graphicFrame>
        <p:nvGraphicFramePr>
          <p:cNvPr id="9" name="表 13">
            <a:extLst>
              <a:ext uri="{FF2B5EF4-FFF2-40B4-BE49-F238E27FC236}">
                <a16:creationId xmlns:a16="http://schemas.microsoft.com/office/drawing/2014/main" id="{4AEE7CB3-42D4-4297-034F-1EC4EE029DA1}"/>
              </a:ext>
            </a:extLst>
          </p:cNvPr>
          <p:cNvGraphicFramePr>
            <a:graphicFrameLocks noGrp="1"/>
          </p:cNvGraphicFramePr>
          <p:nvPr>
            <p:extLst>
              <p:ext uri="{D42A27DB-BD31-4B8C-83A1-F6EECF244321}">
                <p14:modId xmlns:p14="http://schemas.microsoft.com/office/powerpoint/2010/main" val="449367629"/>
              </p:ext>
            </p:extLst>
          </p:nvPr>
        </p:nvGraphicFramePr>
        <p:xfrm>
          <a:off x="206805" y="1101012"/>
          <a:ext cx="9469041" cy="5014575"/>
        </p:xfrm>
        <a:graphic>
          <a:graphicData uri="http://schemas.openxmlformats.org/drawingml/2006/table">
            <a:tbl>
              <a:tblPr firstRow="1" bandRow="1">
                <a:tableStyleId>{5C22544A-7EE6-4342-B048-85BDC9FD1C3A}</a:tableStyleId>
              </a:tblPr>
              <a:tblGrid>
                <a:gridCol w="2413517">
                  <a:extLst>
                    <a:ext uri="{9D8B030D-6E8A-4147-A177-3AD203B41FA5}">
                      <a16:colId xmlns:a16="http://schemas.microsoft.com/office/drawing/2014/main" val="2914699276"/>
                    </a:ext>
                  </a:extLst>
                </a:gridCol>
                <a:gridCol w="984363">
                  <a:extLst>
                    <a:ext uri="{9D8B030D-6E8A-4147-A177-3AD203B41FA5}">
                      <a16:colId xmlns:a16="http://schemas.microsoft.com/office/drawing/2014/main" val="974727151"/>
                    </a:ext>
                  </a:extLst>
                </a:gridCol>
                <a:gridCol w="984362">
                  <a:extLst>
                    <a:ext uri="{9D8B030D-6E8A-4147-A177-3AD203B41FA5}">
                      <a16:colId xmlns:a16="http://schemas.microsoft.com/office/drawing/2014/main" val="4043353021"/>
                    </a:ext>
                  </a:extLst>
                </a:gridCol>
                <a:gridCol w="998021">
                  <a:extLst>
                    <a:ext uri="{9D8B030D-6E8A-4147-A177-3AD203B41FA5}">
                      <a16:colId xmlns:a16="http://schemas.microsoft.com/office/drawing/2014/main" val="205035693"/>
                    </a:ext>
                  </a:extLst>
                </a:gridCol>
                <a:gridCol w="1011951">
                  <a:extLst>
                    <a:ext uri="{9D8B030D-6E8A-4147-A177-3AD203B41FA5}">
                      <a16:colId xmlns:a16="http://schemas.microsoft.com/office/drawing/2014/main" val="1506180924"/>
                    </a:ext>
                  </a:extLst>
                </a:gridCol>
                <a:gridCol w="1025609">
                  <a:extLst>
                    <a:ext uri="{9D8B030D-6E8A-4147-A177-3AD203B41FA5}">
                      <a16:colId xmlns:a16="http://schemas.microsoft.com/office/drawing/2014/main" val="74400797"/>
                    </a:ext>
                  </a:extLst>
                </a:gridCol>
                <a:gridCol w="1025609">
                  <a:extLst>
                    <a:ext uri="{9D8B030D-6E8A-4147-A177-3AD203B41FA5}">
                      <a16:colId xmlns:a16="http://schemas.microsoft.com/office/drawing/2014/main" val="1553060541"/>
                    </a:ext>
                  </a:extLst>
                </a:gridCol>
                <a:gridCol w="1025609">
                  <a:extLst>
                    <a:ext uri="{9D8B030D-6E8A-4147-A177-3AD203B41FA5}">
                      <a16:colId xmlns:a16="http://schemas.microsoft.com/office/drawing/2014/main" val="2823677598"/>
                    </a:ext>
                  </a:extLst>
                </a:gridCol>
              </a:tblGrid>
              <a:tr h="239596">
                <a:tc>
                  <a:txBody>
                    <a:bodyPr/>
                    <a:lstStyle/>
                    <a:p>
                      <a:pPr algn="ctr"/>
                      <a:r>
                        <a:rPr kumimoji="1" lang="ja-JP" altLang="en-US" sz="1100" b="0" dirty="0">
                          <a:solidFill>
                            <a:schemeClr val="tx1"/>
                          </a:solidFill>
                        </a:rPr>
                        <a:t>実施項目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gridSpan="3">
                  <a:txBody>
                    <a:bodyPr/>
                    <a:lstStyle/>
                    <a:p>
                      <a:pPr algn="ctr"/>
                      <a:r>
                        <a:rPr kumimoji="1" lang="en-US" altLang="ja-JP" sz="1100" b="0" dirty="0">
                          <a:solidFill>
                            <a:schemeClr val="tx1"/>
                          </a:solidFill>
                        </a:rPr>
                        <a:t>2026</a:t>
                      </a:r>
                      <a:r>
                        <a:rPr kumimoji="1" lang="ja-JP" altLang="en-US" sz="1100" b="0" dirty="0">
                          <a:solidFill>
                            <a:schemeClr val="tx1"/>
                          </a:solidFill>
                        </a:rPr>
                        <a:t>年度</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hMerge="1">
                  <a:txBody>
                    <a:bodyPr/>
                    <a:lstStyle/>
                    <a:p>
                      <a:endParaRPr kumimoji="1" lang="ja-JP" altLang="en-US"/>
                    </a:p>
                  </a:txBody>
                  <a:tcPr/>
                </a:tc>
                <a:tc hMerge="1">
                  <a:txBody>
                    <a:bodyPr/>
                    <a:lstStyle/>
                    <a:p>
                      <a:endParaRPr kumimoji="1" lang="ja-JP" altLang="en-US"/>
                    </a:p>
                  </a:txBody>
                  <a:tcPr/>
                </a:tc>
                <a:tc gridSpan="4">
                  <a:txBody>
                    <a:bodyPr/>
                    <a:lstStyle/>
                    <a:p>
                      <a:pPr algn="ctr"/>
                      <a:r>
                        <a:rPr kumimoji="1" lang="en-US" altLang="ja-JP" sz="1100" b="0" dirty="0">
                          <a:solidFill>
                            <a:schemeClr val="tx1"/>
                          </a:solidFill>
                        </a:rPr>
                        <a:t>2027</a:t>
                      </a:r>
                      <a:r>
                        <a:rPr kumimoji="1" lang="ja-JP" altLang="en-US" sz="1100" b="0" dirty="0">
                          <a:solidFill>
                            <a:schemeClr val="tx1"/>
                          </a:solidFill>
                        </a:rPr>
                        <a:t>年度</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32812960"/>
                  </a:ext>
                </a:extLst>
              </a:tr>
              <a:tr h="239596">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Jul-Sep</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Oct-Dec</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Jan-Mar</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Apr-Jun</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Jul-Sep</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Oct-Dec</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Jan-Mar</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739581785"/>
                  </a:ext>
                </a:extLst>
              </a:tr>
              <a:tr h="509103">
                <a:tc>
                  <a:txBody>
                    <a:bodyPr/>
                    <a:lstStyle/>
                    <a:p>
                      <a:r>
                        <a:rPr kumimoji="1" lang="ja-JP" altLang="en-US" sz="1100" b="0" dirty="0">
                          <a:solidFill>
                            <a:schemeClr val="tx1"/>
                          </a:solidFill>
                        </a:rPr>
                        <a:t>①経営人材の発掘・育成</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3">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78529789"/>
                  </a:ext>
                </a:extLst>
              </a:tr>
              <a:tr h="530741">
                <a:tc>
                  <a:txBody>
                    <a:bodyPr/>
                    <a:lstStyle/>
                    <a:p>
                      <a:r>
                        <a:rPr kumimoji="1" lang="en-US" altLang="ja-JP" sz="1100" b="0" dirty="0">
                          <a:solidFill>
                            <a:schemeClr val="tx1"/>
                          </a:solidFill>
                        </a:rPr>
                        <a:t>a.</a:t>
                      </a:r>
                      <a:r>
                        <a:rPr kumimoji="1" lang="ja-JP" altLang="en-US" sz="1100" b="0" dirty="0">
                          <a:solidFill>
                            <a:schemeClr val="tx1"/>
                          </a:solidFill>
                        </a:rPr>
                        <a:t>経営人材の発掘・獲得方法の検討</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3">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383613529"/>
                  </a:ext>
                </a:extLst>
              </a:tr>
              <a:tr h="530741">
                <a:tc>
                  <a:txBody>
                    <a:bodyPr/>
                    <a:lstStyle/>
                    <a:p>
                      <a:r>
                        <a:rPr kumimoji="1" lang="en-US" altLang="ja-JP" sz="1100" b="0" dirty="0">
                          <a:solidFill>
                            <a:schemeClr val="tx1"/>
                          </a:solidFill>
                        </a:rPr>
                        <a:t>b.</a:t>
                      </a:r>
                      <a:r>
                        <a:rPr kumimoji="1" lang="ja-JP" altLang="en-US" sz="1100" b="0" dirty="0">
                          <a:solidFill>
                            <a:schemeClr val="tx1"/>
                          </a:solidFill>
                        </a:rPr>
                        <a:t>経営人材の「質」の確認方法の検討</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3">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63530273"/>
                  </a:ext>
                </a:extLst>
              </a:tr>
              <a:tr h="530741">
                <a:tc>
                  <a:txBody>
                    <a:bodyPr/>
                    <a:lstStyle/>
                    <a:p>
                      <a:r>
                        <a:rPr kumimoji="1" lang="ja-JP" altLang="en-US" sz="1100" b="0" dirty="0">
                          <a:solidFill>
                            <a:schemeClr val="tx1"/>
                          </a:solidFill>
                        </a:rPr>
                        <a:t>②経営人材と大学等の技術シーズ・大学発スタートアップのマッチング機会創出</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3">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915376096"/>
                  </a:ext>
                </a:extLst>
              </a:tr>
              <a:tr h="530741">
                <a:tc>
                  <a:txBody>
                    <a:bodyPr/>
                    <a:lstStyle/>
                    <a:p>
                      <a:r>
                        <a:rPr kumimoji="1" lang="ja-JP" altLang="en-US" sz="1100" b="0" dirty="0">
                          <a:solidFill>
                            <a:schemeClr val="tx1"/>
                          </a:solidFill>
                        </a:rPr>
                        <a:t>③経営人材として経営参画するための環境整備</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3">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029991621"/>
                  </a:ext>
                </a:extLst>
              </a:tr>
              <a:tr h="530741">
                <a:tc>
                  <a:txBody>
                    <a:bodyPr/>
                    <a:lstStyle/>
                    <a:p>
                      <a:r>
                        <a:rPr kumimoji="1" lang="en-US" altLang="ja-JP" sz="1100" b="0" dirty="0">
                          <a:solidFill>
                            <a:schemeClr val="tx1"/>
                          </a:solidFill>
                        </a:rPr>
                        <a:t>a.</a:t>
                      </a:r>
                      <a:r>
                        <a:rPr kumimoji="1" lang="ja-JP" altLang="en-US" sz="1100" b="0" dirty="0">
                          <a:solidFill>
                            <a:schemeClr val="tx1"/>
                          </a:solidFill>
                        </a:rPr>
                        <a:t>経営人材の維持・確保方法の検討</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3">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52341283"/>
                  </a:ext>
                </a:extLst>
              </a:tr>
              <a:tr h="530741">
                <a:tc>
                  <a:txBody>
                    <a:bodyPr/>
                    <a:lstStyle/>
                    <a:p>
                      <a:r>
                        <a:rPr kumimoji="1" lang="en-US" altLang="ja-JP" sz="1100" b="0" dirty="0">
                          <a:solidFill>
                            <a:schemeClr val="tx1"/>
                          </a:solidFill>
                        </a:rPr>
                        <a:t>b. </a:t>
                      </a:r>
                      <a:r>
                        <a:rPr kumimoji="1" lang="ja-JP" altLang="en-US" sz="1100" b="0" dirty="0">
                          <a:solidFill>
                            <a:schemeClr val="tx1"/>
                          </a:solidFill>
                        </a:rPr>
                        <a:t>経営人材の活躍の評価方法の検討</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3">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30480720"/>
                  </a:ext>
                </a:extLst>
              </a:tr>
              <a:tr h="739247">
                <a:tc>
                  <a:txBody>
                    <a:bodyPr/>
                    <a:lstStyle/>
                    <a:p>
                      <a:r>
                        <a:rPr kumimoji="1" lang="ja-JP" altLang="en-US" sz="1100" b="0" dirty="0">
                          <a:solidFill>
                            <a:schemeClr val="tx1"/>
                          </a:solidFill>
                        </a:rPr>
                        <a:t>④取組内容及び実施結果等についての自己分析及び報告会等への参加</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3">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08029123"/>
                  </a:ext>
                </a:extLst>
              </a:tr>
            </a:tbl>
          </a:graphicData>
        </a:graphic>
      </p:graphicFrame>
      <p:cxnSp>
        <p:nvCxnSpPr>
          <p:cNvPr id="13" name="直線矢印コネクタ 12">
            <a:extLst>
              <a:ext uri="{FF2B5EF4-FFF2-40B4-BE49-F238E27FC236}">
                <a16:creationId xmlns:a16="http://schemas.microsoft.com/office/drawing/2014/main" id="{059A0432-4B31-E0F3-7968-61932A4D2ED1}"/>
              </a:ext>
            </a:extLst>
          </p:cNvPr>
          <p:cNvCxnSpPr>
            <a:cxnSpLocks/>
          </p:cNvCxnSpPr>
          <p:nvPr/>
        </p:nvCxnSpPr>
        <p:spPr>
          <a:xfrm>
            <a:off x="2684345" y="1914817"/>
            <a:ext cx="280578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線矢印コネクタ 15">
            <a:extLst>
              <a:ext uri="{FF2B5EF4-FFF2-40B4-BE49-F238E27FC236}">
                <a16:creationId xmlns:a16="http://schemas.microsoft.com/office/drawing/2014/main" id="{15EFD4C3-B2F3-ED81-C1EA-FCDD554718D2}"/>
              </a:ext>
            </a:extLst>
          </p:cNvPr>
          <p:cNvCxnSpPr>
            <a:cxnSpLocks/>
          </p:cNvCxnSpPr>
          <p:nvPr/>
        </p:nvCxnSpPr>
        <p:spPr>
          <a:xfrm>
            <a:off x="2684345" y="2398704"/>
            <a:ext cx="200456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線矢印コネクタ 18">
            <a:extLst>
              <a:ext uri="{FF2B5EF4-FFF2-40B4-BE49-F238E27FC236}">
                <a16:creationId xmlns:a16="http://schemas.microsoft.com/office/drawing/2014/main" id="{9FF43752-20A9-312D-0B48-B90225154F00}"/>
              </a:ext>
            </a:extLst>
          </p:cNvPr>
          <p:cNvCxnSpPr>
            <a:cxnSpLocks/>
          </p:cNvCxnSpPr>
          <p:nvPr/>
        </p:nvCxnSpPr>
        <p:spPr>
          <a:xfrm>
            <a:off x="3516428" y="2937509"/>
            <a:ext cx="200456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337C5B86-1DAA-1D73-A496-15BBEE9B747E}"/>
              </a:ext>
            </a:extLst>
          </p:cNvPr>
          <p:cNvSpPr txBox="1"/>
          <p:nvPr/>
        </p:nvSpPr>
        <p:spPr>
          <a:xfrm>
            <a:off x="63960" y="6195542"/>
            <a:ext cx="5712844" cy="600164"/>
          </a:xfrm>
          <a:prstGeom prst="rect">
            <a:avLst/>
          </a:prstGeom>
          <a:noFill/>
        </p:spPr>
        <p:txBody>
          <a:bodyPr wrap="square">
            <a:spAutoFit/>
          </a:bodyPr>
          <a:lstStyle/>
          <a:p>
            <a:r>
              <a:rPr lang="ja-JP" altLang="en-US" sz="1100" dirty="0">
                <a:solidFill>
                  <a:schemeClr val="accent1"/>
                </a:solidFill>
              </a:rPr>
              <a:t>当該業務を遂行するためには、「仕様書」を踏まえ、各記載の実施項目をどのように細分し、どのような手順で行うのか、また、どの程度の経費が必要となるかを一覧表にまとめてください。</a:t>
            </a:r>
            <a:endParaRPr kumimoji="1" lang="en-US" altLang="ja-JP" sz="1100" dirty="0">
              <a:solidFill>
                <a:schemeClr val="accent1"/>
              </a:solidFill>
            </a:endParaRPr>
          </a:p>
        </p:txBody>
      </p:sp>
      <p:sp>
        <p:nvSpPr>
          <p:cNvPr id="33" name="テキスト ボックス 32">
            <a:extLst>
              <a:ext uri="{FF2B5EF4-FFF2-40B4-BE49-F238E27FC236}">
                <a16:creationId xmlns:a16="http://schemas.microsoft.com/office/drawing/2014/main" id="{6CA43384-FB32-DC87-BBAA-02FA4E0DA7E9}"/>
              </a:ext>
            </a:extLst>
          </p:cNvPr>
          <p:cNvSpPr txBox="1"/>
          <p:nvPr/>
        </p:nvSpPr>
        <p:spPr>
          <a:xfrm>
            <a:off x="9246636" y="-1"/>
            <a:ext cx="659363"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2-</a:t>
            </a:r>
            <a:r>
              <a:rPr kumimoji="1" lang="ja-JP" altLang="en-US" sz="800" dirty="0">
                <a:solidFill>
                  <a:schemeClr val="bg1"/>
                </a:solidFill>
                <a:latin typeface="メイリオ" panose="020B0604030504040204" pitchFamily="50" charset="-128"/>
                <a:ea typeface="メイリオ" panose="020B0604030504040204" pitchFamily="50" charset="-128"/>
              </a:rPr>
              <a:t>１</a:t>
            </a:r>
          </a:p>
        </p:txBody>
      </p:sp>
      <p:sp>
        <p:nvSpPr>
          <p:cNvPr id="5" name="テキスト ボックス 4">
            <a:extLst>
              <a:ext uri="{FF2B5EF4-FFF2-40B4-BE49-F238E27FC236}">
                <a16:creationId xmlns:a16="http://schemas.microsoft.com/office/drawing/2014/main" id="{3395DB3A-AF4E-2071-DDCB-25CD50E8A5CC}"/>
              </a:ext>
            </a:extLst>
          </p:cNvPr>
          <p:cNvSpPr txBox="1"/>
          <p:nvPr/>
        </p:nvSpPr>
        <p:spPr>
          <a:xfrm>
            <a:off x="6133201" y="6163103"/>
            <a:ext cx="3799200" cy="600164"/>
          </a:xfrm>
          <a:prstGeom prst="rect">
            <a:avLst/>
          </a:prstGeom>
          <a:noFill/>
        </p:spPr>
        <p:txBody>
          <a:bodyPr wrap="square">
            <a:spAutoFit/>
          </a:bodyPr>
          <a:lstStyle/>
          <a:p>
            <a:r>
              <a:rPr lang="ja-JP" altLang="en-US" sz="1100" dirty="0">
                <a:solidFill>
                  <a:schemeClr val="accent1"/>
                </a:solidFill>
              </a:rPr>
              <a:t>枠線、サイズ等は自由に改変していただいて構いません。</a:t>
            </a:r>
            <a:endParaRPr lang="en-US" altLang="ja-JP" sz="1100" dirty="0">
              <a:solidFill>
                <a:schemeClr val="accent1"/>
              </a:solidFill>
            </a:endParaRPr>
          </a:p>
          <a:p>
            <a:r>
              <a:rPr lang="ja-JP" altLang="en-US" sz="1100" dirty="0">
                <a:solidFill>
                  <a:schemeClr val="accent1"/>
                </a:solidFill>
              </a:rPr>
              <a:t>時間軸はより細かく設定していただいて構いません。</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kumimoji="1" lang="ja-JP" altLang="en-US" sz="1100" dirty="0">
              <a:solidFill>
                <a:schemeClr val="accent1"/>
              </a:solidFill>
            </a:endParaRPr>
          </a:p>
        </p:txBody>
      </p:sp>
      <p:sp>
        <p:nvSpPr>
          <p:cNvPr id="6" name="テキスト ボックス 5">
            <a:extLst>
              <a:ext uri="{FF2B5EF4-FFF2-40B4-BE49-F238E27FC236}">
                <a16:creationId xmlns:a16="http://schemas.microsoft.com/office/drawing/2014/main" id="{62B41297-5351-1B09-1450-D71679BC1C2A}"/>
              </a:ext>
            </a:extLst>
          </p:cNvPr>
          <p:cNvSpPr txBox="1"/>
          <p:nvPr/>
        </p:nvSpPr>
        <p:spPr>
          <a:xfrm>
            <a:off x="3661459" y="1678374"/>
            <a:ext cx="548801" cy="261610"/>
          </a:xfrm>
          <a:prstGeom prst="rect">
            <a:avLst/>
          </a:prstGeom>
          <a:noFill/>
        </p:spPr>
        <p:txBody>
          <a:bodyPr wrap="square">
            <a:spAutoFit/>
          </a:bodyPr>
          <a:lstStyle/>
          <a:p>
            <a:r>
              <a:rPr lang="en-US" altLang="ja-JP" sz="1100" dirty="0">
                <a:solidFill>
                  <a:schemeClr val="accent1"/>
                </a:solidFill>
              </a:rPr>
              <a:t>(</a:t>
            </a:r>
            <a:r>
              <a:rPr lang="ja-JP" altLang="en-US" sz="1100" dirty="0">
                <a:solidFill>
                  <a:schemeClr val="accent1"/>
                </a:solidFill>
              </a:rPr>
              <a:t>例</a:t>
            </a:r>
            <a:r>
              <a:rPr lang="en-US" altLang="ja-JP" sz="1100" dirty="0">
                <a:solidFill>
                  <a:schemeClr val="accent1"/>
                </a:solidFill>
              </a:rPr>
              <a:t>)</a:t>
            </a:r>
            <a:endParaRPr kumimoji="1" lang="en-US" altLang="ja-JP" sz="1100" dirty="0">
              <a:solidFill>
                <a:schemeClr val="accent1"/>
              </a:solidFill>
            </a:endParaRPr>
          </a:p>
        </p:txBody>
      </p:sp>
      <p:sp>
        <p:nvSpPr>
          <p:cNvPr id="8" name="テキスト ボックス 7">
            <a:extLst>
              <a:ext uri="{FF2B5EF4-FFF2-40B4-BE49-F238E27FC236}">
                <a16:creationId xmlns:a16="http://schemas.microsoft.com/office/drawing/2014/main" id="{09DE9CE0-3288-C161-CADA-5D7C83889627}"/>
              </a:ext>
            </a:extLst>
          </p:cNvPr>
          <p:cNvSpPr txBox="1"/>
          <p:nvPr/>
        </p:nvSpPr>
        <p:spPr>
          <a:xfrm>
            <a:off x="3135919" y="2151261"/>
            <a:ext cx="548801" cy="261610"/>
          </a:xfrm>
          <a:prstGeom prst="rect">
            <a:avLst/>
          </a:prstGeom>
          <a:noFill/>
        </p:spPr>
        <p:txBody>
          <a:bodyPr wrap="square">
            <a:spAutoFit/>
          </a:bodyPr>
          <a:lstStyle/>
          <a:p>
            <a:r>
              <a:rPr lang="en-US" altLang="ja-JP" sz="1100" dirty="0">
                <a:solidFill>
                  <a:schemeClr val="accent1"/>
                </a:solidFill>
              </a:rPr>
              <a:t>(</a:t>
            </a:r>
            <a:r>
              <a:rPr lang="ja-JP" altLang="en-US" sz="1100" dirty="0">
                <a:solidFill>
                  <a:schemeClr val="accent1"/>
                </a:solidFill>
              </a:rPr>
              <a:t>例</a:t>
            </a:r>
            <a:r>
              <a:rPr lang="en-US" altLang="ja-JP" sz="1100" dirty="0">
                <a:solidFill>
                  <a:schemeClr val="accent1"/>
                </a:solidFill>
              </a:rPr>
              <a:t>)</a:t>
            </a:r>
            <a:endParaRPr kumimoji="1" lang="en-US" altLang="ja-JP" sz="1100" dirty="0">
              <a:solidFill>
                <a:schemeClr val="accent1"/>
              </a:solidFill>
            </a:endParaRPr>
          </a:p>
        </p:txBody>
      </p:sp>
      <p:sp>
        <p:nvSpPr>
          <p:cNvPr id="10" name="テキスト ボックス 9">
            <a:extLst>
              <a:ext uri="{FF2B5EF4-FFF2-40B4-BE49-F238E27FC236}">
                <a16:creationId xmlns:a16="http://schemas.microsoft.com/office/drawing/2014/main" id="{B8629D91-70B4-64AC-B94B-9D7173B91E25}"/>
              </a:ext>
            </a:extLst>
          </p:cNvPr>
          <p:cNvSpPr txBox="1"/>
          <p:nvPr/>
        </p:nvSpPr>
        <p:spPr>
          <a:xfrm>
            <a:off x="4244308" y="2722993"/>
            <a:ext cx="548801" cy="261610"/>
          </a:xfrm>
          <a:prstGeom prst="rect">
            <a:avLst/>
          </a:prstGeom>
          <a:noFill/>
        </p:spPr>
        <p:txBody>
          <a:bodyPr wrap="square">
            <a:spAutoFit/>
          </a:bodyPr>
          <a:lstStyle/>
          <a:p>
            <a:r>
              <a:rPr lang="en-US" altLang="ja-JP" sz="1100" dirty="0">
                <a:solidFill>
                  <a:schemeClr val="accent1"/>
                </a:solidFill>
              </a:rPr>
              <a:t>(</a:t>
            </a:r>
            <a:r>
              <a:rPr lang="ja-JP" altLang="en-US" sz="1100" dirty="0">
                <a:solidFill>
                  <a:schemeClr val="accent1"/>
                </a:solidFill>
              </a:rPr>
              <a:t>例</a:t>
            </a:r>
            <a:r>
              <a:rPr lang="en-US" altLang="ja-JP" sz="1100" dirty="0">
                <a:solidFill>
                  <a:schemeClr val="accent1"/>
                </a:solidFill>
              </a:rPr>
              <a:t>)</a:t>
            </a:r>
            <a:endParaRPr kumimoji="1" lang="en-US" altLang="ja-JP" sz="1100" dirty="0">
              <a:solidFill>
                <a:schemeClr val="accent1"/>
              </a:solidFill>
            </a:endParaRPr>
          </a:p>
        </p:txBody>
      </p:sp>
      <p:cxnSp>
        <p:nvCxnSpPr>
          <p:cNvPr id="11" name="直線矢印コネクタ 10">
            <a:extLst>
              <a:ext uri="{FF2B5EF4-FFF2-40B4-BE49-F238E27FC236}">
                <a16:creationId xmlns:a16="http://schemas.microsoft.com/office/drawing/2014/main" id="{27E6E93B-FCC2-1158-A8A8-BF16A90AC066}"/>
              </a:ext>
            </a:extLst>
          </p:cNvPr>
          <p:cNvCxnSpPr>
            <a:cxnSpLocks/>
          </p:cNvCxnSpPr>
          <p:nvPr/>
        </p:nvCxnSpPr>
        <p:spPr>
          <a:xfrm>
            <a:off x="7530874" y="5838139"/>
            <a:ext cx="200456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568FAC9B-ED9B-8515-1C7B-93C3D88E5BF8}"/>
              </a:ext>
            </a:extLst>
          </p:cNvPr>
          <p:cNvSpPr txBox="1"/>
          <p:nvPr/>
        </p:nvSpPr>
        <p:spPr>
          <a:xfrm>
            <a:off x="8258754" y="5623623"/>
            <a:ext cx="548801" cy="261610"/>
          </a:xfrm>
          <a:prstGeom prst="rect">
            <a:avLst/>
          </a:prstGeom>
          <a:noFill/>
        </p:spPr>
        <p:txBody>
          <a:bodyPr wrap="square">
            <a:spAutoFit/>
          </a:bodyPr>
          <a:lstStyle/>
          <a:p>
            <a:r>
              <a:rPr lang="en-US" altLang="ja-JP" sz="1100" dirty="0">
                <a:solidFill>
                  <a:schemeClr val="accent1"/>
                </a:solidFill>
              </a:rPr>
              <a:t>(</a:t>
            </a:r>
            <a:r>
              <a:rPr lang="ja-JP" altLang="en-US" sz="1100" dirty="0">
                <a:solidFill>
                  <a:schemeClr val="accent1"/>
                </a:solidFill>
              </a:rPr>
              <a:t>例</a:t>
            </a:r>
            <a:r>
              <a:rPr lang="en-US" altLang="ja-JP" sz="1100" dirty="0">
                <a:solidFill>
                  <a:schemeClr val="accent1"/>
                </a:solidFill>
              </a:rPr>
              <a:t>)</a:t>
            </a:r>
            <a:endParaRPr kumimoji="1" lang="en-US" altLang="ja-JP" sz="1100" dirty="0">
              <a:solidFill>
                <a:schemeClr val="accent1"/>
              </a:solidFill>
            </a:endParaRPr>
          </a:p>
        </p:txBody>
      </p:sp>
      <p:cxnSp>
        <p:nvCxnSpPr>
          <p:cNvPr id="14" name="直線矢印コネクタ 13">
            <a:extLst>
              <a:ext uri="{FF2B5EF4-FFF2-40B4-BE49-F238E27FC236}">
                <a16:creationId xmlns:a16="http://schemas.microsoft.com/office/drawing/2014/main" id="{869A5DCF-8122-C24B-430D-2DD8299E91B4}"/>
              </a:ext>
            </a:extLst>
          </p:cNvPr>
          <p:cNvCxnSpPr>
            <a:cxnSpLocks/>
          </p:cNvCxnSpPr>
          <p:nvPr/>
        </p:nvCxnSpPr>
        <p:spPr>
          <a:xfrm>
            <a:off x="5857629" y="5170889"/>
            <a:ext cx="200456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テキスト ボックス 14">
            <a:extLst>
              <a:ext uri="{FF2B5EF4-FFF2-40B4-BE49-F238E27FC236}">
                <a16:creationId xmlns:a16="http://schemas.microsoft.com/office/drawing/2014/main" id="{AD289E14-0205-2D32-10ED-B999523C7B42}"/>
              </a:ext>
            </a:extLst>
          </p:cNvPr>
          <p:cNvSpPr txBox="1"/>
          <p:nvPr/>
        </p:nvSpPr>
        <p:spPr>
          <a:xfrm>
            <a:off x="6585509" y="4956373"/>
            <a:ext cx="548801" cy="261610"/>
          </a:xfrm>
          <a:prstGeom prst="rect">
            <a:avLst/>
          </a:prstGeom>
          <a:noFill/>
        </p:spPr>
        <p:txBody>
          <a:bodyPr wrap="square">
            <a:spAutoFit/>
          </a:bodyPr>
          <a:lstStyle/>
          <a:p>
            <a:r>
              <a:rPr lang="en-US" altLang="ja-JP" sz="1100" dirty="0">
                <a:solidFill>
                  <a:schemeClr val="accent1"/>
                </a:solidFill>
              </a:rPr>
              <a:t>(</a:t>
            </a:r>
            <a:r>
              <a:rPr lang="ja-JP" altLang="en-US" sz="1100" dirty="0">
                <a:solidFill>
                  <a:schemeClr val="accent1"/>
                </a:solidFill>
              </a:rPr>
              <a:t>例</a:t>
            </a:r>
            <a:r>
              <a:rPr lang="en-US" altLang="ja-JP" sz="1100" dirty="0">
                <a:solidFill>
                  <a:schemeClr val="accent1"/>
                </a:solidFill>
              </a:rPr>
              <a:t>)</a:t>
            </a:r>
            <a:endParaRPr kumimoji="1" lang="en-US" altLang="ja-JP" sz="1100" dirty="0">
              <a:solidFill>
                <a:schemeClr val="accent1"/>
              </a:solidFill>
            </a:endParaRPr>
          </a:p>
        </p:txBody>
      </p:sp>
      <p:cxnSp>
        <p:nvCxnSpPr>
          <p:cNvPr id="17" name="直線矢印コネクタ 16">
            <a:extLst>
              <a:ext uri="{FF2B5EF4-FFF2-40B4-BE49-F238E27FC236}">
                <a16:creationId xmlns:a16="http://schemas.microsoft.com/office/drawing/2014/main" id="{7521D5EC-9603-4E0E-43E9-8F8276372744}"/>
              </a:ext>
            </a:extLst>
          </p:cNvPr>
          <p:cNvCxnSpPr>
            <a:cxnSpLocks/>
          </p:cNvCxnSpPr>
          <p:nvPr/>
        </p:nvCxnSpPr>
        <p:spPr>
          <a:xfrm>
            <a:off x="3772242" y="4610259"/>
            <a:ext cx="200456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8C704C62-3A7F-4844-440C-43C402C58FE4}"/>
              </a:ext>
            </a:extLst>
          </p:cNvPr>
          <p:cNvSpPr txBox="1"/>
          <p:nvPr/>
        </p:nvSpPr>
        <p:spPr>
          <a:xfrm>
            <a:off x="4500122" y="4395743"/>
            <a:ext cx="548801" cy="261610"/>
          </a:xfrm>
          <a:prstGeom prst="rect">
            <a:avLst/>
          </a:prstGeom>
          <a:noFill/>
        </p:spPr>
        <p:txBody>
          <a:bodyPr wrap="square">
            <a:spAutoFit/>
          </a:bodyPr>
          <a:lstStyle/>
          <a:p>
            <a:r>
              <a:rPr lang="en-US" altLang="ja-JP" sz="1100" dirty="0">
                <a:solidFill>
                  <a:schemeClr val="accent1"/>
                </a:solidFill>
              </a:rPr>
              <a:t>(</a:t>
            </a:r>
            <a:r>
              <a:rPr lang="ja-JP" altLang="en-US" sz="1100" dirty="0">
                <a:solidFill>
                  <a:schemeClr val="accent1"/>
                </a:solidFill>
              </a:rPr>
              <a:t>例</a:t>
            </a:r>
            <a:r>
              <a:rPr lang="en-US" altLang="ja-JP" sz="1100" dirty="0">
                <a:solidFill>
                  <a:schemeClr val="accent1"/>
                </a:solidFill>
              </a:rPr>
              <a:t>)</a:t>
            </a:r>
            <a:endParaRPr kumimoji="1" lang="en-US" altLang="ja-JP" sz="1100" dirty="0">
              <a:solidFill>
                <a:schemeClr val="accent1"/>
              </a:solidFill>
            </a:endParaRPr>
          </a:p>
        </p:txBody>
      </p:sp>
      <p:cxnSp>
        <p:nvCxnSpPr>
          <p:cNvPr id="20" name="直線矢印コネクタ 19">
            <a:extLst>
              <a:ext uri="{FF2B5EF4-FFF2-40B4-BE49-F238E27FC236}">
                <a16:creationId xmlns:a16="http://schemas.microsoft.com/office/drawing/2014/main" id="{1F9DD29B-1DC8-198B-61C5-70EF8741CBAB}"/>
              </a:ext>
            </a:extLst>
          </p:cNvPr>
          <p:cNvCxnSpPr>
            <a:cxnSpLocks/>
          </p:cNvCxnSpPr>
          <p:nvPr/>
        </p:nvCxnSpPr>
        <p:spPr>
          <a:xfrm>
            <a:off x="4793110" y="3487876"/>
            <a:ext cx="323515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8AFD96C5-3D3F-8843-227E-914B4007D2A6}"/>
              </a:ext>
            </a:extLst>
          </p:cNvPr>
          <p:cNvSpPr txBox="1"/>
          <p:nvPr/>
        </p:nvSpPr>
        <p:spPr>
          <a:xfrm>
            <a:off x="5520990" y="3273360"/>
            <a:ext cx="548801" cy="261610"/>
          </a:xfrm>
          <a:prstGeom prst="rect">
            <a:avLst/>
          </a:prstGeom>
          <a:noFill/>
        </p:spPr>
        <p:txBody>
          <a:bodyPr wrap="square">
            <a:spAutoFit/>
          </a:bodyPr>
          <a:lstStyle/>
          <a:p>
            <a:r>
              <a:rPr lang="en-US" altLang="ja-JP" sz="1100" dirty="0">
                <a:solidFill>
                  <a:schemeClr val="accent1"/>
                </a:solidFill>
              </a:rPr>
              <a:t>(</a:t>
            </a:r>
            <a:r>
              <a:rPr lang="ja-JP" altLang="en-US" sz="1100" dirty="0">
                <a:solidFill>
                  <a:schemeClr val="accent1"/>
                </a:solidFill>
              </a:rPr>
              <a:t>例</a:t>
            </a:r>
            <a:r>
              <a:rPr lang="en-US" altLang="ja-JP" sz="1100" dirty="0">
                <a:solidFill>
                  <a:schemeClr val="accent1"/>
                </a:solidFill>
              </a:rPr>
              <a:t>)</a:t>
            </a:r>
            <a:endParaRPr kumimoji="1" lang="en-US" altLang="ja-JP" sz="1100" dirty="0">
              <a:solidFill>
                <a:schemeClr val="accent1"/>
              </a:solidFill>
            </a:endParaRPr>
          </a:p>
        </p:txBody>
      </p:sp>
      <p:cxnSp>
        <p:nvCxnSpPr>
          <p:cNvPr id="24" name="直線矢印コネクタ 23">
            <a:extLst>
              <a:ext uri="{FF2B5EF4-FFF2-40B4-BE49-F238E27FC236}">
                <a16:creationId xmlns:a16="http://schemas.microsoft.com/office/drawing/2014/main" id="{82BDDD7A-9A2C-B91D-69CC-86AB48480A2A}"/>
              </a:ext>
            </a:extLst>
          </p:cNvPr>
          <p:cNvCxnSpPr>
            <a:cxnSpLocks/>
          </p:cNvCxnSpPr>
          <p:nvPr/>
        </p:nvCxnSpPr>
        <p:spPr>
          <a:xfrm>
            <a:off x="3790828" y="4077746"/>
            <a:ext cx="407136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CA8E674F-E032-8019-C991-4974D1A9417E}"/>
              </a:ext>
            </a:extLst>
          </p:cNvPr>
          <p:cNvSpPr txBox="1"/>
          <p:nvPr/>
        </p:nvSpPr>
        <p:spPr>
          <a:xfrm>
            <a:off x="4518708" y="3863230"/>
            <a:ext cx="548801" cy="261610"/>
          </a:xfrm>
          <a:prstGeom prst="rect">
            <a:avLst/>
          </a:prstGeom>
          <a:noFill/>
        </p:spPr>
        <p:txBody>
          <a:bodyPr wrap="square">
            <a:spAutoFit/>
          </a:bodyPr>
          <a:lstStyle/>
          <a:p>
            <a:r>
              <a:rPr lang="en-US" altLang="ja-JP" sz="1100" dirty="0">
                <a:solidFill>
                  <a:schemeClr val="accent1"/>
                </a:solidFill>
              </a:rPr>
              <a:t>(</a:t>
            </a:r>
            <a:r>
              <a:rPr lang="ja-JP" altLang="en-US" sz="1100" dirty="0">
                <a:solidFill>
                  <a:schemeClr val="accent1"/>
                </a:solidFill>
              </a:rPr>
              <a:t>例</a:t>
            </a:r>
            <a:r>
              <a:rPr lang="en-US" altLang="ja-JP" sz="1100" dirty="0">
                <a:solidFill>
                  <a:schemeClr val="accent1"/>
                </a:solidFill>
              </a:rPr>
              <a:t>)</a:t>
            </a:r>
            <a:endParaRPr kumimoji="1" lang="en-US" altLang="ja-JP" sz="1100" dirty="0">
              <a:solidFill>
                <a:schemeClr val="accent1"/>
              </a:solidFill>
            </a:endParaRPr>
          </a:p>
        </p:txBody>
      </p:sp>
    </p:spTree>
    <p:extLst>
      <p:ext uri="{BB962C8B-B14F-4D97-AF65-F5344CB8AC3E}">
        <p14:creationId xmlns:p14="http://schemas.microsoft.com/office/powerpoint/2010/main" val="23983120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p:txBody>
          <a:bodyPr>
            <a:normAutofit/>
          </a:bodyPr>
          <a:lstStyle/>
          <a:p>
            <a:r>
              <a:rPr lang="ja-JP" altLang="en-US" dirty="0"/>
              <a:t>２</a:t>
            </a:r>
            <a:r>
              <a:rPr kumimoji="1" lang="ja-JP" altLang="en-US" dirty="0"/>
              <a:t>．提案する内容（実施項目①）</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8</a:t>
            </a:fld>
            <a:endParaRPr lang="ja-JP" altLang="en-US" dirty="0"/>
          </a:p>
        </p:txBody>
      </p:sp>
      <p:sp>
        <p:nvSpPr>
          <p:cNvPr id="5" name="テキスト ボックス 4">
            <a:extLst>
              <a:ext uri="{FF2B5EF4-FFF2-40B4-BE49-F238E27FC236}">
                <a16:creationId xmlns:a16="http://schemas.microsoft.com/office/drawing/2014/main" id="{420AC40B-80A2-3053-CCD5-CBD3EE4EB498}"/>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2-2</a:t>
            </a:r>
            <a:r>
              <a:rPr kumimoji="1" lang="ja-JP" altLang="en-US" sz="800" dirty="0">
                <a:solidFill>
                  <a:schemeClr val="bg1"/>
                </a:solidFill>
                <a:latin typeface="メイリオ" panose="020B0604030504040204" pitchFamily="50" charset="-128"/>
                <a:ea typeface="メイリオ" panose="020B0604030504040204" pitchFamily="50" charset="-128"/>
              </a:rPr>
              <a:t>～</a:t>
            </a:r>
            <a:r>
              <a:rPr kumimoji="1" lang="en-US" altLang="ja-JP" sz="800" dirty="0">
                <a:solidFill>
                  <a:schemeClr val="bg1"/>
                </a:solidFill>
                <a:latin typeface="メイリオ" panose="020B0604030504040204" pitchFamily="50" charset="-128"/>
                <a:ea typeface="メイリオ" panose="020B0604030504040204" pitchFamily="50" charset="-128"/>
              </a:rPr>
              <a:t>5</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5E8537A3-F912-AA6D-87A5-25C71F341B12}"/>
              </a:ext>
            </a:extLst>
          </p:cNvPr>
          <p:cNvSpPr txBox="1"/>
          <p:nvPr/>
        </p:nvSpPr>
        <p:spPr>
          <a:xfrm>
            <a:off x="363823" y="1140483"/>
            <a:ext cx="8056983" cy="3139321"/>
          </a:xfrm>
          <a:prstGeom prst="rect">
            <a:avLst/>
          </a:prstGeom>
          <a:noFill/>
        </p:spPr>
        <p:txBody>
          <a:bodyPr wrap="square">
            <a:spAutoFit/>
          </a:bodyPr>
          <a:lstStyle/>
          <a:p>
            <a:r>
              <a:rPr lang="ja-JP" altLang="en-US" sz="1100" dirty="0">
                <a:solidFill>
                  <a:schemeClr val="accent1"/>
                </a:solidFill>
              </a:rPr>
              <a:t>仕様書に記載のある実施内容に呼応する形式で項目を立てて、定義、方法、考え方等について説明した上で、課題選定と対応策、重要点、取りまとめ手法をわかりやすく整理して記載してください。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全体スケジュールにおいて、どこに位置づけされるのか、事業期間における時間軸がわかるようにしてください。</a:t>
            </a:r>
            <a:endParaRPr lang="en-US" altLang="ja-JP" sz="1100" dirty="0">
              <a:solidFill>
                <a:schemeClr val="accent1"/>
              </a:solidFill>
            </a:endParaRPr>
          </a:p>
          <a:p>
            <a:r>
              <a:rPr lang="ja-JP" altLang="en-US" sz="1100" dirty="0">
                <a:solidFill>
                  <a:schemeClr val="accent1"/>
                </a:solidFill>
              </a:rPr>
              <a:t>その際、アウトプットイメージがわかるようにしてください。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また、独自性がわかるように、項目を設けるか、下線、マーカー等で視覚的に強調する等工夫してください。</a:t>
            </a:r>
            <a:endParaRPr lang="en-US" altLang="ja-JP" sz="1100" dirty="0">
              <a:solidFill>
                <a:schemeClr val="accent1"/>
              </a:solidFill>
            </a:endParaRPr>
          </a:p>
          <a:p>
            <a:r>
              <a:rPr lang="ja-JP" altLang="en-US" sz="1100" dirty="0">
                <a:solidFill>
                  <a:schemeClr val="accent1"/>
                </a:solidFill>
              </a:rPr>
              <a:t>各実施項目（小項目含む）について、最大</a:t>
            </a:r>
            <a:r>
              <a:rPr lang="en-US" altLang="ja-JP" sz="1100" dirty="0">
                <a:solidFill>
                  <a:schemeClr val="accent1"/>
                </a:solidFill>
              </a:rPr>
              <a:t>4</a:t>
            </a:r>
            <a:r>
              <a:rPr lang="ja-JP" altLang="en-US" sz="1100" dirty="0">
                <a:solidFill>
                  <a:schemeClr val="accent1"/>
                </a:solidFill>
              </a:rPr>
              <a:t>スライド以内に収めてください。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a:p>
            <a:r>
              <a:rPr lang="ja-JP" altLang="en-US" sz="1100" dirty="0">
                <a:solidFill>
                  <a:schemeClr val="accent1"/>
                </a:solidFill>
              </a:rPr>
              <a:t>なお、要項、規定・規則、ロングリスト等は提案書の「別紙」（別紙は、他項目等と合わせて、</a:t>
            </a:r>
            <a:r>
              <a:rPr lang="en-US" altLang="ja-JP" sz="1100" dirty="0">
                <a:solidFill>
                  <a:schemeClr val="accent1"/>
                </a:solidFill>
              </a:rPr>
              <a:t>A4</a:t>
            </a:r>
            <a:r>
              <a:rPr lang="ja-JP" altLang="en-US" sz="1100" dirty="0">
                <a:solidFill>
                  <a:schemeClr val="accent1"/>
                </a:solidFill>
              </a:rPr>
              <a:t>サイズ最大</a:t>
            </a:r>
            <a:r>
              <a:rPr lang="en-US" altLang="ja-JP" sz="1100" dirty="0">
                <a:solidFill>
                  <a:schemeClr val="accent1"/>
                </a:solidFill>
              </a:rPr>
              <a:t>10</a:t>
            </a:r>
            <a:r>
              <a:rPr lang="ja-JP" altLang="en-US" sz="1100" dirty="0">
                <a:solidFill>
                  <a:schemeClr val="accent1"/>
                </a:solidFill>
              </a:rPr>
              <a:t>枚以内）として提出することができます。</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なお、「本業務でマッチングする経営人材のリストを作成すること（提案時点では、人数、人材像等について整理することでも構わない）」については、提案書「７．経営人材及び事業管理者について」に記載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また、加速枠として別枠にて当該提案をする場合は、これまでの成果を基に、加速的かつ更なる挑戦的な実証となる提案であることが明瞭に確認できるように提案書に記載してください。</a:t>
            </a:r>
            <a:endParaRPr lang="en-US" altLang="ja-JP" sz="1100" dirty="0">
              <a:solidFill>
                <a:schemeClr val="accent1"/>
              </a:solidFill>
            </a:endParaRPr>
          </a:p>
        </p:txBody>
      </p:sp>
    </p:spTree>
    <p:extLst>
      <p:ext uri="{BB962C8B-B14F-4D97-AF65-F5344CB8AC3E}">
        <p14:creationId xmlns:p14="http://schemas.microsoft.com/office/powerpoint/2010/main" val="38612140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p:txBody>
          <a:bodyPr>
            <a:normAutofit/>
          </a:bodyPr>
          <a:lstStyle/>
          <a:p>
            <a:r>
              <a:rPr lang="ja-JP" altLang="en-US" dirty="0"/>
              <a:t>２</a:t>
            </a:r>
            <a:r>
              <a:rPr kumimoji="1" lang="ja-JP" altLang="en-US" dirty="0"/>
              <a:t>．提案する内容（実施項目②）</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9</a:t>
            </a:fld>
            <a:endParaRPr lang="ja-JP" altLang="en-US" dirty="0"/>
          </a:p>
        </p:txBody>
      </p:sp>
      <p:sp>
        <p:nvSpPr>
          <p:cNvPr id="5" name="テキスト ボックス 4">
            <a:extLst>
              <a:ext uri="{FF2B5EF4-FFF2-40B4-BE49-F238E27FC236}">
                <a16:creationId xmlns:a16="http://schemas.microsoft.com/office/drawing/2014/main" id="{420AC40B-80A2-3053-CCD5-CBD3EE4EB498}"/>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2-2</a:t>
            </a:r>
            <a:r>
              <a:rPr kumimoji="1" lang="ja-JP" altLang="en-US" sz="800" dirty="0">
                <a:solidFill>
                  <a:schemeClr val="bg1"/>
                </a:solidFill>
                <a:latin typeface="メイリオ" panose="020B0604030504040204" pitchFamily="50" charset="-128"/>
                <a:ea typeface="メイリオ" panose="020B0604030504040204" pitchFamily="50" charset="-128"/>
              </a:rPr>
              <a:t>～</a:t>
            </a:r>
            <a:r>
              <a:rPr kumimoji="1" lang="en-US" altLang="ja-JP" sz="800" dirty="0">
                <a:solidFill>
                  <a:schemeClr val="bg1"/>
                </a:solidFill>
                <a:latin typeface="メイリオ" panose="020B0604030504040204" pitchFamily="50" charset="-128"/>
                <a:ea typeface="メイリオ" panose="020B0604030504040204" pitchFamily="50" charset="-128"/>
              </a:rPr>
              <a:t>5</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C083E592-F24D-966C-17BC-BF3D505A253D}"/>
              </a:ext>
            </a:extLst>
          </p:cNvPr>
          <p:cNvSpPr txBox="1"/>
          <p:nvPr/>
        </p:nvSpPr>
        <p:spPr>
          <a:xfrm>
            <a:off x="363823" y="1140483"/>
            <a:ext cx="8056983" cy="2631490"/>
          </a:xfrm>
          <a:prstGeom prst="rect">
            <a:avLst/>
          </a:prstGeom>
          <a:noFill/>
        </p:spPr>
        <p:txBody>
          <a:bodyPr wrap="square">
            <a:spAutoFit/>
          </a:bodyPr>
          <a:lstStyle/>
          <a:p>
            <a:r>
              <a:rPr lang="ja-JP" altLang="en-US" sz="1100" dirty="0">
                <a:solidFill>
                  <a:schemeClr val="accent1"/>
                </a:solidFill>
              </a:rPr>
              <a:t>仕様書に記載のある実施内容に呼応する形式で項目を立てて、定義、方法、考え方等について説明した上で、課題選定と対応策、重要点、取りまとめ手法をわかりやすく整理して記載してください。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全体スケジュールにおいて、どこに位置づけされるのか、事業期間における時間軸がわかるようにしてください。</a:t>
            </a:r>
            <a:endParaRPr lang="en-US" altLang="ja-JP" sz="1100" dirty="0">
              <a:solidFill>
                <a:schemeClr val="accent1"/>
              </a:solidFill>
            </a:endParaRPr>
          </a:p>
          <a:p>
            <a:r>
              <a:rPr lang="ja-JP" altLang="en-US" sz="1100" dirty="0">
                <a:solidFill>
                  <a:schemeClr val="accent1"/>
                </a:solidFill>
              </a:rPr>
              <a:t>その際、アウトプットイメージがわかるようにしてください。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また、独自性がわかるように、項目を設けるか、下線、マーカー等で視覚的に強調する等工夫してください。</a:t>
            </a:r>
            <a:endParaRPr lang="en-US" altLang="ja-JP" sz="1100" dirty="0">
              <a:solidFill>
                <a:schemeClr val="accent1"/>
              </a:solidFill>
            </a:endParaRPr>
          </a:p>
          <a:p>
            <a:r>
              <a:rPr lang="ja-JP" altLang="en-US" sz="1100" dirty="0">
                <a:solidFill>
                  <a:schemeClr val="accent1"/>
                </a:solidFill>
              </a:rPr>
              <a:t>各実施項目（小項目含む）について、最大</a:t>
            </a:r>
            <a:r>
              <a:rPr lang="en-US" altLang="ja-JP" sz="1100" dirty="0">
                <a:solidFill>
                  <a:schemeClr val="accent1"/>
                </a:solidFill>
              </a:rPr>
              <a:t>4</a:t>
            </a:r>
            <a:r>
              <a:rPr lang="ja-JP" altLang="en-US" sz="1100" dirty="0">
                <a:solidFill>
                  <a:schemeClr val="accent1"/>
                </a:solidFill>
              </a:rPr>
              <a:t>スライド以内に収めてください。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a:p>
            <a:r>
              <a:rPr lang="ja-JP" altLang="en-US" sz="1100" dirty="0">
                <a:solidFill>
                  <a:schemeClr val="accent1"/>
                </a:solidFill>
              </a:rPr>
              <a:t>なお、要項、規定・規則、ロングリスト等は提案書の「別紙」（別紙は、他項目等と合わせて、</a:t>
            </a:r>
            <a:r>
              <a:rPr lang="en-US" altLang="ja-JP" sz="1100" dirty="0">
                <a:solidFill>
                  <a:schemeClr val="accent1"/>
                </a:solidFill>
              </a:rPr>
              <a:t>A4</a:t>
            </a:r>
            <a:r>
              <a:rPr lang="ja-JP" altLang="en-US" sz="1100" dirty="0">
                <a:solidFill>
                  <a:schemeClr val="accent1"/>
                </a:solidFill>
              </a:rPr>
              <a:t>サイズ最大</a:t>
            </a:r>
            <a:r>
              <a:rPr lang="en-US" altLang="ja-JP" sz="1100" dirty="0">
                <a:solidFill>
                  <a:schemeClr val="accent1"/>
                </a:solidFill>
              </a:rPr>
              <a:t>10</a:t>
            </a:r>
            <a:r>
              <a:rPr lang="ja-JP" altLang="en-US" sz="1100" dirty="0">
                <a:solidFill>
                  <a:schemeClr val="accent1"/>
                </a:solidFill>
              </a:rPr>
              <a:t>枚以内）として提出することができます。</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また、加速枠として別枠にて当該提案をする場合は、これまでの成果を基に、加速的かつ更なる挑戦的な実証となる提案であることが明瞭に確認できるように提案書に記載してください。</a:t>
            </a:r>
            <a:endParaRPr lang="en-US" altLang="ja-JP" sz="1100" dirty="0">
              <a:solidFill>
                <a:schemeClr val="accent1"/>
              </a:solidFill>
            </a:endParaRPr>
          </a:p>
        </p:txBody>
      </p:sp>
    </p:spTree>
    <p:extLst>
      <p:ext uri="{BB962C8B-B14F-4D97-AF65-F5344CB8AC3E}">
        <p14:creationId xmlns:p14="http://schemas.microsoft.com/office/powerpoint/2010/main" val="3511054266"/>
      </p:ext>
    </p:extLst>
  </p:cSld>
  <p:clrMapOvr>
    <a:masterClrMapping/>
  </p:clrMapOvr>
</p:sld>
</file>

<file path=ppt/theme/theme1.xml><?xml version="1.0" encoding="utf-8"?>
<a:theme xmlns:a="http://schemas.openxmlformats.org/drawingml/2006/main" name="NEDO日本語16：9">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DO日本語16：9" id="{E7627FC0-82E2-4F40-AE95-EDA8A0518DCA}" vid="{B091D4D8-CA12-428C-A114-EED442D5176E}"/>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NEDO日本語16：9</Template>
  <TotalTime>0</TotalTime>
  <Words>5022</Words>
  <Application>Microsoft Office PowerPoint</Application>
  <PresentationFormat>A4 210 x 297 mm</PresentationFormat>
  <Paragraphs>410</Paragraphs>
  <Slides>22</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22</vt:i4>
      </vt:variant>
    </vt:vector>
  </HeadingPairs>
  <TitlesOfParts>
    <vt:vector size="28" baseType="lpstr">
      <vt:lpstr>ＭＳ Ｐゴシック</vt:lpstr>
      <vt:lpstr>TmsRmn</vt:lpstr>
      <vt:lpstr>メイリオ</vt:lpstr>
      <vt:lpstr>游ゴシック</vt:lpstr>
      <vt:lpstr>Arial</vt:lpstr>
      <vt:lpstr>NEDO日本語16：9</vt:lpstr>
      <vt:lpstr>大学発スタートアップにおける経営人材確保支援（MPM） に係る提案書</vt:lpstr>
      <vt:lpstr>提案書概要 ○○○○○株式会社</vt:lpstr>
      <vt:lpstr>１．目的</vt:lpstr>
      <vt:lpstr>１．目的（イグニッションチームの構成における取組）</vt:lpstr>
      <vt:lpstr>１．目的</vt:lpstr>
      <vt:lpstr>１-2．本事業の進め方(全体的な目標)</vt:lpstr>
      <vt:lpstr>２．提案する内容（実施内容とスケジュール）</vt:lpstr>
      <vt:lpstr>２．提案する内容（実施項目①）</vt:lpstr>
      <vt:lpstr>２．提案する内容（実施項目②）</vt:lpstr>
      <vt:lpstr>２．提案する内容（実施項目③）</vt:lpstr>
      <vt:lpstr>２．提案する内容（実施項目④）</vt:lpstr>
      <vt:lpstr>３．必要経費</vt:lpstr>
      <vt:lpstr>３．必要経費（積算表）</vt:lpstr>
      <vt:lpstr>４．関連業務実績</vt:lpstr>
      <vt:lpstr>５．事業実施体制図</vt:lpstr>
      <vt:lpstr>６．経営基盤</vt:lpstr>
      <vt:lpstr>７．経営人材及び事業管理者について</vt:lpstr>
      <vt:lpstr>７．経営人材及び事業管理者について</vt:lpstr>
      <vt:lpstr>８．委託業務管理体制</vt:lpstr>
      <vt:lpstr>９．ワークライフバランス等推進企業に関する認定状況</vt:lpstr>
      <vt:lpstr>１０．契約書に関する合意</vt:lpstr>
      <vt:lpstr>１１．その他</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2024-03-19T04:59:29Z</dcterms:created>
  <dcterms:modified xsi:type="dcterms:W3CDTF">2026-03-24T03:28:21Z</dcterms:modified>
</cp:coreProperties>
</file>