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20"/>
  </p:notesMasterIdLst>
  <p:sldIdLst>
    <p:sldId id="262" r:id="rId3"/>
    <p:sldId id="263" r:id="rId4"/>
    <p:sldId id="282" r:id="rId5"/>
    <p:sldId id="264" r:id="rId6"/>
    <p:sldId id="287" r:id="rId7"/>
    <p:sldId id="284" r:id="rId8"/>
    <p:sldId id="266" r:id="rId9"/>
    <p:sldId id="276" r:id="rId10"/>
    <p:sldId id="268" r:id="rId11"/>
    <p:sldId id="293" r:id="rId12"/>
    <p:sldId id="288" r:id="rId13"/>
    <p:sldId id="294" r:id="rId14"/>
    <p:sldId id="281" r:id="rId15"/>
    <p:sldId id="279" r:id="rId16"/>
    <p:sldId id="292" r:id="rId17"/>
    <p:sldId id="291" r:id="rId18"/>
    <p:sldId id="285"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46" autoAdjust="0"/>
    <p:restoredTop sz="96279" autoAdjust="0"/>
  </p:normalViewPr>
  <p:slideViewPr>
    <p:cSldViewPr>
      <p:cViewPr varScale="1">
        <p:scale>
          <a:sx n="91" d="100"/>
          <a:sy n="91" d="100"/>
        </p:scale>
        <p:origin x="66" y="7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notesMasters/notesMaster1.xml" Type="http://schemas.openxmlformats.org/officeDocument/2006/relationships/notes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26"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2026/3/16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14</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1FFB-A5F0-ED50-B492-5BCD40CE49B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E26A8C-6886-70F8-CB70-42BCBEB14F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8FC614-BF47-29AF-6F2F-649A3E3A06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43497EF-6548-34EF-6DD0-98A6FAABAD30}"/>
              </a:ext>
            </a:extLst>
          </p:cNvPr>
          <p:cNvSpPr>
            <a:spLocks noGrp="1"/>
          </p:cNvSpPr>
          <p:nvPr>
            <p:ph type="sldNum" sz="quarter" idx="10"/>
          </p:nvPr>
        </p:nvSpPr>
        <p:spPr/>
        <p:txBody>
          <a:bodyPr/>
          <a:lstStyle/>
          <a:p>
            <a:fld id="{6FEFA6D4-6023-4B1B-8C1D-D45244087E36}" type="slidenum">
              <a:rPr kumimoji="1" lang="ja-JP" altLang="en-US" smtClean="0"/>
              <a:t>15</a:t>
            </a:fld>
            <a:endParaRPr kumimoji="1" lang="ja-JP" altLang="en-US"/>
          </a:p>
        </p:txBody>
      </p:sp>
    </p:spTree>
    <p:extLst>
      <p:ext uri="{BB962C8B-B14F-4D97-AF65-F5344CB8AC3E}">
        <p14:creationId xmlns:p14="http://schemas.microsoft.com/office/powerpoint/2010/main" val="127655362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2026/3/16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2026/3/16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2026/3/16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2026/3/16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2026/3/16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2026/3/16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2026/3/16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2026/3/16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2026/3/16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2026/3/16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2026/3/16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2026/3/16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2026/3/16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P.17</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d7</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2620729" y="3339589"/>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endParaRPr lang="en-US" altLang="ja-JP" sz="2000" dirty="0">
              <a:latin typeface="+mn-ea"/>
            </a:endParaRPr>
          </a:p>
          <a:p>
            <a:pPr algn="l"/>
            <a:r>
              <a:rPr lang="ja-JP" altLang="en-US" sz="2000" dirty="0">
                <a:latin typeface="+mn-ea"/>
              </a:rPr>
              <a:t>設定値　　　：費用対効果指標の設定値</a:t>
            </a:r>
          </a:p>
        </p:txBody>
      </p:sp>
      <p:sp>
        <p:nvSpPr>
          <p:cNvPr id="6" name="テキスト ボックス 5"/>
          <p:cNvSpPr txBox="1"/>
          <p:nvPr/>
        </p:nvSpPr>
        <p:spPr>
          <a:xfrm>
            <a:off x="5285025" y="353273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2B27-C665-F858-9522-E467713396B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E565E13-3E20-8434-7A06-A0F577C869B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a:extLst>
              <a:ext uri="{FF2B5EF4-FFF2-40B4-BE49-F238E27FC236}">
                <a16:creationId xmlns:a16="http://schemas.microsoft.com/office/drawing/2014/main" id="{B2B96B16-F8F0-A013-0FE9-A96C56C6E1FB}"/>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・別添１：提案書＞２．成果の実用化・事業化に向けた計画のうち、（１）項について要約して簡潔に記載ください。</a:t>
            </a:r>
            <a:endParaRPr lang="en-US" altLang="ja-JP" sz="1200" i="1" dirty="0">
              <a:solidFill>
                <a:prstClr val="white"/>
              </a:solidFill>
              <a:latin typeface="+mn-ea"/>
            </a:endParaRPr>
          </a:p>
        </p:txBody>
      </p:sp>
      <p:sp>
        <p:nvSpPr>
          <p:cNvPr id="14" name="正方形/長方形 252">
            <a:extLst>
              <a:ext uri="{FF2B5EF4-FFF2-40B4-BE49-F238E27FC236}">
                <a16:creationId xmlns:a16="http://schemas.microsoft.com/office/drawing/2014/main" id="{0EDA7FAC-8AC6-807E-BAC8-253D5AC74C56}"/>
              </a:ext>
            </a:extLst>
          </p:cNvPr>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a:extLst>
              <a:ext uri="{FF2B5EF4-FFF2-40B4-BE49-F238E27FC236}">
                <a16:creationId xmlns:a16="http://schemas.microsoft.com/office/drawing/2014/main" id="{DF4AC7A2-ACDC-2AFB-4B21-5E82FB65F65A}"/>
              </a:ext>
            </a:extLst>
          </p:cNvPr>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4" name="正方形/長方形 252">
            <a:extLst>
              <a:ext uri="{FF2B5EF4-FFF2-40B4-BE49-F238E27FC236}">
                <a16:creationId xmlns:a16="http://schemas.microsoft.com/office/drawing/2014/main" id="{8904B3A5-CC10-866E-53CC-FCF22A5C4917}"/>
              </a:ext>
            </a:extLst>
          </p:cNvPr>
          <p:cNvSpPr>
            <a:spLocks noChangeArrowheads="1"/>
          </p:cNvSpPr>
          <p:nvPr/>
        </p:nvSpPr>
        <p:spPr bwMode="auto">
          <a:xfrm>
            <a:off x="218963" y="3933056"/>
            <a:ext cx="8318318" cy="158504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実用化・事業化に向けた計画等</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事業として成功すると考える理由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DEC16EA5-2E52-151D-F4EA-551C54A0124D}"/>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2" name="タイトル 1">
            <a:extLst>
              <a:ext uri="{FF2B5EF4-FFF2-40B4-BE49-F238E27FC236}">
                <a16:creationId xmlns:a16="http://schemas.microsoft.com/office/drawing/2014/main" id="{2FC74BD1-50B7-2CA3-9101-97A27D1540B0}"/>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Tree>
    <p:extLst>
      <p:ext uri="{BB962C8B-B14F-4D97-AF65-F5344CB8AC3E}">
        <p14:creationId xmlns:p14="http://schemas.microsoft.com/office/powerpoint/2010/main" val="619685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（３</a:t>
            </a:r>
            <a:r>
              <a:rPr lang="en-US" altLang="ja-JP" sz="1200" dirty="0">
                <a:solidFill>
                  <a:srgbClr val="0070C0"/>
                </a:solidFill>
                <a:latin typeface="+mn-ea"/>
              </a:rPr>
              <a:t>)</a:t>
            </a:r>
            <a:r>
              <a:rPr lang="ja-JP" altLang="en-US" sz="1200" dirty="0">
                <a:solidFill>
                  <a:srgbClr val="0070C0"/>
                </a:solidFill>
                <a:latin typeface="+mn-ea"/>
              </a:rPr>
              <a:t>グリーントランスフォーメーション（ＧＸ）の実現に向けた研究成果の社会実装へのコミット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11</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03E6433A-3DD7-9D00-3054-77727B0597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47F26-F217-787D-40DA-F1EC8D9944A7}"/>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540F1F40-7BA1-69EE-BD5B-23BC4025057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3" name="スライド番号プレースホルダー 2">
            <a:extLst>
              <a:ext uri="{FF2B5EF4-FFF2-40B4-BE49-F238E27FC236}">
                <a16:creationId xmlns:a16="http://schemas.microsoft.com/office/drawing/2014/main" id="{A0688F12-944C-DB7F-A369-EA3AAEA8EC59}"/>
              </a:ext>
            </a:extLst>
          </p:cNvPr>
          <p:cNvSpPr>
            <a:spLocks noGrp="1"/>
          </p:cNvSpPr>
          <p:nvPr>
            <p:ph type="sldNum" sz="quarter" idx="12"/>
          </p:nvPr>
        </p:nvSpPr>
        <p:spPr/>
        <p:txBody>
          <a:bodyPr/>
          <a:lstStyle/>
          <a:p>
            <a:fld id="{8D8A5D70-00BF-43D1-9518-0183EFEF9A82}" type="slidenum">
              <a:rPr kumimoji="1" lang="ja-JP" altLang="en-US" smtClean="0"/>
              <a:pPr/>
              <a:t>12</a:t>
            </a:fld>
            <a:endParaRPr kumimoji="1" lang="ja-JP" altLang="en-US"/>
          </a:p>
        </p:txBody>
      </p:sp>
      <p:sp>
        <p:nvSpPr>
          <p:cNvPr id="4" name="テキスト ボックス 3">
            <a:extLst>
              <a:ext uri="{FF2B5EF4-FFF2-40B4-BE49-F238E27FC236}">
                <a16:creationId xmlns:a16="http://schemas.microsoft.com/office/drawing/2014/main" id="{B517F8EE-A053-FE6E-8E57-FA19D381AAA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・別添１：提案書＞２．成果の実用化・事業化に向けた計画のうち、（３）項について要約して簡潔に記載ください。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86A994C7-C2A3-0439-AB6B-1109A8DA1E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７．研究開発成果の実用化・事業化（３）</a:t>
            </a:r>
          </a:p>
        </p:txBody>
      </p:sp>
      <p:sp>
        <p:nvSpPr>
          <p:cNvPr id="2" name="正方形/長方形 252">
            <a:extLst>
              <a:ext uri="{FF2B5EF4-FFF2-40B4-BE49-F238E27FC236}">
                <a16:creationId xmlns:a16="http://schemas.microsoft.com/office/drawing/2014/main" id="{72713C8C-B5AA-56A6-D425-46E16FB1EF03}"/>
              </a:ext>
            </a:extLst>
          </p:cNvPr>
          <p:cNvSpPr>
            <a:spLocks noChangeArrowheads="1"/>
          </p:cNvSpPr>
          <p:nvPr/>
        </p:nvSpPr>
        <p:spPr bwMode="auto">
          <a:xfrm>
            <a:off x="236362" y="1556792"/>
            <a:ext cx="8318318" cy="467820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0070C0"/>
                </a:solidFill>
                <a:latin typeface="+mn-ea"/>
              </a:rPr>
              <a:t>		</a:t>
            </a:r>
            <a:r>
              <a:rPr lang="ja-JP" altLang="en-US" sz="1200" dirty="0">
                <a:solidFill>
                  <a:srgbClr val="0070C0"/>
                </a:solidFill>
                <a:latin typeface="+mn-ea"/>
              </a:rPr>
              <a:t>申請者の売上高</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申請者シェア</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a:t>
            </a:r>
            <a:endParaRPr lang="ja-JP" altLang="ja-JP" sz="1200" dirty="0">
              <a:solidFill>
                <a:srgbClr val="0070C0"/>
              </a:solidFill>
              <a:latin typeface="+mn-ea"/>
            </a:endParaRPr>
          </a:p>
          <a:p>
            <a:pPr>
              <a:spcBef>
                <a:spcPts val="600"/>
              </a:spcBef>
            </a:pPr>
            <a:r>
              <a:rPr lang="en-US" altLang="ja-JP" sz="1200" dirty="0">
                <a:solidFill>
                  <a:srgbClr val="0070C0"/>
                </a:solidFill>
                <a:latin typeface="+mn-ea"/>
              </a:rPr>
              <a:t>2024</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2025</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2031</a:t>
            </a:r>
            <a:r>
              <a:rPr lang="ja-JP" altLang="en-US" sz="1200" dirty="0">
                <a:solidFill>
                  <a:srgbClr val="0070C0"/>
                </a:solidFill>
                <a:latin typeface="+mn-ea"/>
              </a:rPr>
              <a:t>年度（委託</a:t>
            </a:r>
            <a:r>
              <a:rPr lang="ja-JP" altLang="ja-JP" sz="1200" dirty="0">
                <a:solidFill>
                  <a:srgbClr val="0070C0"/>
                </a:solidFill>
                <a:latin typeface="+mn-ea"/>
              </a:rPr>
              <a:t>終了時</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2032</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2033</a:t>
            </a:r>
            <a:r>
              <a:rPr lang="ja-JP" altLang="en-US" sz="1200" dirty="0">
                <a:solidFill>
                  <a:srgbClr val="0070C0"/>
                </a:solidFill>
                <a:latin typeface="+mn-ea"/>
              </a:rPr>
              <a:t>年度　　　　　</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2034</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endParaRPr lang="en-US" altLang="ja-JP" sz="1200" dirty="0">
              <a:solidFill>
                <a:srgbClr val="0070C0"/>
              </a:solidFill>
              <a:latin typeface="+mn-ea"/>
            </a:endParaRPr>
          </a:p>
          <a:p>
            <a:pPr>
              <a:spcBef>
                <a:spcPts val="600"/>
              </a:spcBef>
            </a:pP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別添</a:t>
            </a:r>
            <a:r>
              <a:rPr lang="en-US" altLang="ja-JP" sz="1200" dirty="0">
                <a:solidFill>
                  <a:srgbClr val="0070C0"/>
                </a:solidFill>
                <a:latin typeface="+mn-ea"/>
              </a:rPr>
              <a:t>4</a:t>
            </a:r>
            <a:r>
              <a:rPr lang="ja-JP" altLang="en-US" sz="1200" dirty="0">
                <a:solidFill>
                  <a:srgbClr val="0070C0"/>
                </a:solidFill>
                <a:latin typeface="+mn-ea"/>
              </a:rPr>
              <a:t>（</a:t>
            </a:r>
            <a:r>
              <a:rPr lang="en-US" altLang="ja-JP" sz="1200" dirty="0">
                <a:solidFill>
                  <a:srgbClr val="0070C0"/>
                </a:solidFill>
                <a:latin typeface="+mn-ea"/>
              </a:rPr>
              <a:t>Excel</a:t>
            </a:r>
            <a:r>
              <a:rPr lang="ja-JP" altLang="en-US" sz="1200" dirty="0">
                <a:solidFill>
                  <a:srgbClr val="0070C0"/>
                </a:solidFill>
                <a:latin typeface="+mn-ea"/>
              </a:rPr>
              <a:t>版）と同様に、原則として、</a:t>
            </a:r>
            <a:r>
              <a:rPr lang="en-US" altLang="ja-JP" sz="1200" dirty="0">
                <a:solidFill>
                  <a:srgbClr val="0070C0"/>
                </a:solidFill>
                <a:latin typeface="+mn-ea"/>
              </a:rPr>
              <a:t>2024</a:t>
            </a:r>
            <a:r>
              <a:rPr lang="ja-JP" altLang="en-US" sz="1200" dirty="0">
                <a:solidFill>
                  <a:srgbClr val="0070C0"/>
                </a:solidFill>
                <a:latin typeface="+mn-ea"/>
              </a:rPr>
              <a:t>～</a:t>
            </a:r>
            <a:r>
              <a:rPr lang="en-US" altLang="ja-JP" sz="1200" dirty="0">
                <a:solidFill>
                  <a:srgbClr val="0070C0"/>
                </a:solidFill>
                <a:latin typeface="+mn-ea"/>
              </a:rPr>
              <a:t>2025</a:t>
            </a:r>
            <a:r>
              <a:rPr lang="ja-JP" altLang="en-US" sz="1200" dirty="0">
                <a:solidFill>
                  <a:srgbClr val="0070C0"/>
                </a:solidFill>
                <a:latin typeface="+mn-ea"/>
              </a:rPr>
              <a:t>年度及び</a:t>
            </a:r>
            <a:r>
              <a:rPr lang="en-US" altLang="ja-JP" sz="1200" dirty="0">
                <a:solidFill>
                  <a:srgbClr val="0070C0"/>
                </a:solidFill>
                <a:latin typeface="+mn-ea"/>
              </a:rPr>
              <a:t>2031</a:t>
            </a:r>
            <a:r>
              <a:rPr lang="ja-JP" altLang="en-US" sz="1200" dirty="0">
                <a:solidFill>
                  <a:srgbClr val="0070C0"/>
                </a:solidFill>
                <a:latin typeface="+mn-ea"/>
              </a:rPr>
              <a:t>～</a:t>
            </a:r>
            <a:r>
              <a:rPr lang="en-US" altLang="ja-JP" sz="1200" dirty="0">
                <a:solidFill>
                  <a:srgbClr val="0070C0"/>
                </a:solidFill>
                <a:latin typeface="+mn-ea"/>
              </a:rPr>
              <a:t>2034</a:t>
            </a:r>
            <a:r>
              <a:rPr lang="ja-JP" altLang="en-US" sz="1200" dirty="0">
                <a:solidFill>
                  <a:srgbClr val="0070C0"/>
                </a:solidFill>
                <a:latin typeface="+mn-ea"/>
              </a:rPr>
              <a:t>年の各年度時点の売上高と申請者シェアについて、それぞれ記載ください。なお、もし研究開発が</a:t>
            </a:r>
            <a:r>
              <a:rPr lang="en-US" altLang="ja-JP" sz="1200" dirty="0">
                <a:solidFill>
                  <a:srgbClr val="0070C0"/>
                </a:solidFill>
                <a:latin typeface="+mn-ea"/>
              </a:rPr>
              <a:t>2026</a:t>
            </a:r>
            <a:r>
              <a:rPr lang="ja-JP" altLang="en-US" sz="1200" dirty="0">
                <a:solidFill>
                  <a:srgbClr val="0070C0"/>
                </a:solidFill>
                <a:latin typeface="+mn-ea"/>
              </a:rPr>
              <a:t>年度～</a:t>
            </a:r>
            <a:r>
              <a:rPr lang="en-US" altLang="ja-JP" sz="1200" dirty="0">
                <a:solidFill>
                  <a:srgbClr val="0070C0"/>
                </a:solidFill>
                <a:latin typeface="+mn-ea"/>
              </a:rPr>
              <a:t>2030</a:t>
            </a:r>
            <a:r>
              <a:rPr lang="ja-JP" altLang="en-US" sz="1200" dirty="0">
                <a:solidFill>
                  <a:srgbClr val="0070C0"/>
                </a:solidFill>
                <a:latin typeface="+mn-ea"/>
              </a:rPr>
              <a:t>年度中に終了する場合には、研究開発終了年度からの売上高と申請者シェアについても、記載ください。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規模が大きい場合は億円単位として記載いただいても結構です。</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（売上高とシェアの根拠）</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（費用対効果の指標の算出式と設定値）</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p:txBody>
      </p:sp>
      <p:sp>
        <p:nvSpPr>
          <p:cNvPr id="5" name="正方形/長方形 4">
            <a:extLst>
              <a:ext uri="{FF2B5EF4-FFF2-40B4-BE49-F238E27FC236}">
                <a16:creationId xmlns:a16="http://schemas.microsoft.com/office/drawing/2014/main" id="{A056D277-2EEE-BFD6-1067-CC3600EFF38B}"/>
              </a:ext>
            </a:extLst>
          </p:cNvPr>
          <p:cNvSpPr/>
          <p:nvPr/>
        </p:nvSpPr>
        <p:spPr>
          <a:xfrm>
            <a:off x="107504" y="781791"/>
            <a:ext cx="2448272"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市場獲得規模（現状と将来見通し）</a:t>
            </a:r>
          </a:p>
        </p:txBody>
      </p:sp>
    </p:spTree>
    <p:extLst>
      <p:ext uri="{BB962C8B-B14F-4D97-AF65-F5344CB8AC3E}">
        <p14:creationId xmlns:p14="http://schemas.microsoft.com/office/powerpoint/2010/main" val="112775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96604010"/>
              </p:ext>
            </p:extLst>
          </p:nvPr>
        </p:nvGraphicFramePr>
        <p:xfrm>
          <a:off x="215517" y="1891656"/>
          <a:ext cx="8712966" cy="3913608"/>
        </p:xfrm>
        <a:graphic>
          <a:graphicData uri="http://schemas.openxmlformats.org/drawingml/2006/table">
            <a:tbl>
              <a:tblPr firstRow="1" bandRow="1">
                <a:tableStyleId>{5C22544A-7EE6-4342-B048-85BDC9FD1C3A}</a:tableStyleId>
              </a:tblPr>
              <a:tblGrid>
                <a:gridCol w="15841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a:txBody>
                    <a:bodyPr/>
                    <a:lstStyle/>
                    <a:p>
                      <a:r>
                        <a:rPr kumimoji="1" lang="ja-JP" altLang="en-US" dirty="0"/>
                        <a:t>（株）〇〇〇〇</a:t>
                      </a:r>
                      <a:endParaRPr kumimoji="1" lang="en-US" altLang="ja-JP" dirty="0"/>
                    </a:p>
                    <a:p>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527680"/>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8" name="テキスト ボックス 7">
            <a:extLst>
              <a:ext uri="{FF2B5EF4-FFF2-40B4-BE49-F238E27FC236}">
                <a16:creationId xmlns:a16="http://schemas.microsoft.com/office/drawing/2014/main" id="{1C6E4253-3F4B-79E3-E06D-D2A485A41F6F}"/>
              </a:ext>
            </a:extLst>
          </p:cNvPr>
          <p:cNvSpPr txBox="1"/>
          <p:nvPr/>
        </p:nvSpPr>
        <p:spPr>
          <a:xfrm>
            <a:off x="5436096" y="54626"/>
            <a:ext cx="356765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位を四捨五入）という単位で記載いただいても結構です。</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2194592282"/>
              </p:ext>
            </p:extLst>
          </p:nvPr>
        </p:nvGraphicFramePr>
        <p:xfrm>
          <a:off x="251520" y="1403568"/>
          <a:ext cx="8640961" cy="4545711"/>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38686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386869">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86869">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86869">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86869">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86869">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677021">
                <a:tc>
                  <a:txBody>
                    <a:bodyPr/>
                    <a:lstStyle/>
                    <a:p>
                      <a:r>
                        <a:rPr kumimoji="1" lang="ja-JP" altLang="en-US" dirty="0"/>
                        <a:t>その他</a:t>
                      </a:r>
                      <a:endParaRPr kumimoji="1" lang="en-US" altLang="ja-JP" dirty="0"/>
                    </a:p>
                    <a:p>
                      <a:r>
                        <a:rPr kumimoji="1" lang="ja-JP" altLang="en-US" dirty="0"/>
                        <a:t>（広報費、諸経費）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386869">
                <a:tc>
                  <a:txBody>
                    <a:bodyPr/>
                    <a:lstStyle/>
                    <a:p>
                      <a:r>
                        <a:rPr kumimoji="1" lang="ja-JP" altLang="en-US" dirty="0"/>
                        <a:t>間接経費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86869">
                <a:tc>
                  <a:txBody>
                    <a:bodyPr/>
                    <a:lstStyle/>
                    <a:p>
                      <a:r>
                        <a:rPr kumimoji="1" lang="ja-JP" altLang="en-US" dirty="0"/>
                        <a:t>消費税</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717542718"/>
                  </a:ext>
                </a:extLst>
              </a:tr>
              <a:tr h="386869">
                <a:tc>
                  <a:txBody>
                    <a:bodyPr/>
                    <a:lstStyle/>
                    <a:p>
                      <a:r>
                        <a:rPr kumimoji="1" lang="ja-JP" altLang="en-US" dirty="0"/>
                        <a:t>再委託費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96200336"/>
                  </a:ext>
                </a:extLst>
              </a:tr>
              <a:tr h="386869">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4499992" y="548680"/>
            <a:ext cx="446449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822A4-6B99-67D0-91DA-E31F294C3F60}"/>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CC445E4-43F8-74A4-19A0-B606E5845489}"/>
              </a:ext>
            </a:extLst>
          </p:cNvPr>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12" name="タイトル 1">
            <a:extLst>
              <a:ext uri="{FF2B5EF4-FFF2-40B4-BE49-F238E27FC236}">
                <a16:creationId xmlns:a16="http://schemas.microsoft.com/office/drawing/2014/main" id="{39F5F1E7-597C-2EEB-DDA3-97D9D3FA7EBB}"/>
              </a:ext>
            </a:extLst>
          </p:cNvPr>
          <p:cNvSpPr txBox="1">
            <a:spLocks/>
          </p:cNvSpPr>
          <p:nvPr/>
        </p:nvSpPr>
        <p:spPr>
          <a:xfrm>
            <a:off x="107504" y="59138"/>
            <a:ext cx="489654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８．予算額と内訳（主要な支出）　</a:t>
            </a:r>
          </a:p>
        </p:txBody>
      </p:sp>
      <p:sp>
        <p:nvSpPr>
          <p:cNvPr id="14" name="テキスト ボックス 13">
            <a:extLst>
              <a:ext uri="{FF2B5EF4-FFF2-40B4-BE49-F238E27FC236}">
                <a16:creationId xmlns:a16="http://schemas.microsoft.com/office/drawing/2014/main" id="{7264EFD8-4EA8-BB20-00A7-B86902349B73}"/>
              </a:ext>
            </a:extLst>
          </p:cNvPr>
          <p:cNvSpPr txBox="1"/>
          <p:nvPr/>
        </p:nvSpPr>
        <p:spPr>
          <a:xfrm>
            <a:off x="5220072" y="54626"/>
            <a:ext cx="378368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p>
        </p:txBody>
      </p:sp>
      <p:graphicFrame>
        <p:nvGraphicFramePr>
          <p:cNvPr id="16" name="表 15">
            <a:extLst>
              <a:ext uri="{FF2B5EF4-FFF2-40B4-BE49-F238E27FC236}">
                <a16:creationId xmlns:a16="http://schemas.microsoft.com/office/drawing/2014/main" id="{21616B5A-E083-7A5F-8074-7D12A0961166}"/>
              </a:ext>
            </a:extLst>
          </p:cNvPr>
          <p:cNvGraphicFramePr>
            <a:graphicFrameLocks noGrp="1"/>
          </p:cNvGraphicFramePr>
          <p:nvPr>
            <p:extLst>
              <p:ext uri="{D42A27DB-BD31-4B8C-83A1-F6EECF244321}">
                <p14:modId xmlns:p14="http://schemas.microsoft.com/office/powerpoint/2010/main" val="3973420698"/>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○○○試験装置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○○○評価装置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○○製作設計費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○○製作加工費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lang="en-US" altLang="ja-JP" sz="1200" dirty="0">
                          <a:solidFill>
                            <a:srgbClr val="0070C0"/>
                          </a:solidFill>
                          <a:latin typeface="+mn-ea"/>
                        </a:rPr>
                        <a:t>Ⅱ</a:t>
                      </a:r>
                      <a:r>
                        <a:rPr lang="ja-JP" altLang="en-US" sz="1200" dirty="0">
                          <a:solidFill>
                            <a:srgbClr val="0070C0"/>
                          </a:solidFill>
                          <a:latin typeface="+mn-ea"/>
                        </a:rPr>
                        <a:t>．労務費</a:t>
                      </a:r>
                      <a:endParaRPr kumimoji="1" lang="ja-JP" altLang="en-US" sz="1200" dirty="0"/>
                    </a:p>
                  </a:txBody>
                  <a:tcPr/>
                </a:tc>
                <a:tc>
                  <a:txBody>
                    <a:bodyPr/>
                    <a:lstStyle/>
                    <a:p>
                      <a:pPr>
                        <a:lnSpc>
                          <a:spcPts val="1200"/>
                        </a:lnSpc>
                      </a:pPr>
                      <a:r>
                        <a:rPr lang="ja-JP" altLang="en-US" sz="1200" dirty="0">
                          <a:solidFill>
                            <a:srgbClr val="0070C0"/>
                          </a:solidFill>
                          <a:latin typeface="+mn-ea"/>
                        </a:rPr>
                        <a:t>研究員・補助委員費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○○試験関連外注費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○○試験関連消耗品費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r>
                        <a:rPr lang="ja-JP" altLang="en-US" sz="1200" dirty="0">
                          <a:solidFill>
                            <a:srgbClr val="0070C0"/>
                          </a:solidFill>
                          <a:latin typeface="+mn-ea"/>
                        </a:rPr>
                        <a:t>その他（間接経費含む）</a:t>
                      </a:r>
                      <a:endParaRPr kumimoji="1" lang="ja-JP" altLang="en-US" sz="1200" dirty="0"/>
                    </a:p>
                  </a:txBody>
                  <a:tcPr/>
                </a:tc>
                <a:tc>
                  <a:txBody>
                    <a:bodyPr/>
                    <a:lstStyle/>
                    <a:p>
                      <a:pPr>
                        <a:lnSpc>
                          <a:spcPts val="1200"/>
                        </a:lnSpc>
                      </a:pPr>
                      <a:r>
                        <a:rPr lang="ja-JP" altLang="en-US" sz="1200" dirty="0">
                          <a:solidFill>
                            <a:srgbClr val="0070C0"/>
                          </a:solidFill>
                          <a:latin typeface="+mn-ea"/>
                        </a:rPr>
                        <a:t>上記以外の経費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lang="ja-JP" altLang="en-US" sz="1200" dirty="0">
                          <a:solidFill>
                            <a:srgbClr val="0070C0"/>
                          </a:solidFill>
                          <a:latin typeface="+mn-ea"/>
                        </a:rPr>
                        <a:t>合計</a:t>
                      </a: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03198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122189"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17</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
        <p:nvSpPr>
          <p:cNvPr id="2" name="正方形/長方形 252">
            <a:extLst>
              <a:ext uri="{FF2B5EF4-FFF2-40B4-BE49-F238E27FC236}">
                <a16:creationId xmlns:a16="http://schemas.microsoft.com/office/drawing/2014/main" id="{F6F377E3-16C0-ADC5-EC39-83501F90CE18}"/>
              </a:ext>
            </a:extLst>
          </p:cNvPr>
          <p:cNvSpPr>
            <a:spLocks noChangeArrowheads="1"/>
          </p:cNvSpPr>
          <p:nvPr/>
        </p:nvSpPr>
        <p:spPr bwMode="auto">
          <a:xfrm>
            <a:off x="162865"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（注）</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
        <p:nvSpPr>
          <p:cNvPr id="41" name="Line 2">
            <a:extLst>
              <a:ext uri="{FF2B5EF4-FFF2-40B4-BE49-F238E27FC236}">
                <a16:creationId xmlns:a16="http://schemas.microsoft.com/office/drawing/2014/main" id="{A386DFCE-A6B7-11BA-9EAA-95CDAEA6B6A2}"/>
              </a:ext>
            </a:extLst>
          </p:cNvPr>
          <p:cNvSpPr>
            <a:spLocks noChangeShapeType="1"/>
          </p:cNvSpPr>
          <p:nvPr/>
        </p:nvSpPr>
        <p:spPr bwMode="auto">
          <a:xfrm>
            <a:off x="5325614" y="1340768"/>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6">
            <a:extLst>
              <a:ext uri="{FF2B5EF4-FFF2-40B4-BE49-F238E27FC236}">
                <a16:creationId xmlns:a16="http://schemas.microsoft.com/office/drawing/2014/main" id="{160C9062-AF8C-578A-C694-BA7F24D10BA6}"/>
              </a:ext>
            </a:extLst>
          </p:cNvPr>
          <p:cNvSpPr txBox="1">
            <a:spLocks noChangeArrowheads="1"/>
          </p:cNvSpPr>
          <p:nvPr/>
        </p:nvSpPr>
        <p:spPr bwMode="auto">
          <a:xfrm>
            <a:off x="3409209" y="1107628"/>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45" name="Text Box 8">
            <a:extLst>
              <a:ext uri="{FF2B5EF4-FFF2-40B4-BE49-F238E27FC236}">
                <a16:creationId xmlns:a16="http://schemas.microsoft.com/office/drawing/2014/main" id="{CC57E23E-AA05-CBA3-B8B9-44DC4B223A76}"/>
              </a:ext>
            </a:extLst>
          </p:cNvPr>
          <p:cNvSpPr txBox="1">
            <a:spLocks noChangeArrowheads="1"/>
          </p:cNvSpPr>
          <p:nvPr/>
        </p:nvSpPr>
        <p:spPr bwMode="auto">
          <a:xfrm>
            <a:off x="5994812" y="1133029"/>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業務管理統括責任者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46" name="Line 9">
            <a:extLst>
              <a:ext uri="{FF2B5EF4-FFF2-40B4-BE49-F238E27FC236}">
                <a16:creationId xmlns:a16="http://schemas.microsoft.com/office/drawing/2014/main" id="{5C5216A3-9980-DF3C-B3E9-2F2364A1C6CF}"/>
              </a:ext>
            </a:extLst>
          </p:cNvPr>
          <p:cNvSpPr>
            <a:spLocks noChangeShapeType="1"/>
          </p:cNvSpPr>
          <p:nvPr/>
        </p:nvSpPr>
        <p:spPr bwMode="auto">
          <a:xfrm>
            <a:off x="4357125" y="1756292"/>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8" name="Text Box 10">
            <a:extLst>
              <a:ext uri="{FF2B5EF4-FFF2-40B4-BE49-F238E27FC236}">
                <a16:creationId xmlns:a16="http://schemas.microsoft.com/office/drawing/2014/main" id="{9E6DA1A7-B7EE-3561-3976-176DED4F4510}"/>
              </a:ext>
            </a:extLst>
          </p:cNvPr>
          <p:cNvSpPr txBox="1">
            <a:spLocks noChangeArrowheads="1"/>
          </p:cNvSpPr>
          <p:nvPr/>
        </p:nvSpPr>
        <p:spPr bwMode="auto">
          <a:xfrm>
            <a:off x="5203530" y="145437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49" name="Line 11">
            <a:extLst>
              <a:ext uri="{FF2B5EF4-FFF2-40B4-BE49-F238E27FC236}">
                <a16:creationId xmlns:a16="http://schemas.microsoft.com/office/drawing/2014/main" id="{E919713B-1E03-9E5C-0E3E-287C48B48ABE}"/>
              </a:ext>
            </a:extLst>
          </p:cNvPr>
          <p:cNvSpPr>
            <a:spLocks noChangeShapeType="1"/>
          </p:cNvSpPr>
          <p:nvPr/>
        </p:nvSpPr>
        <p:spPr bwMode="auto">
          <a:xfrm flipH="1">
            <a:off x="4327158" y="1482216"/>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0" name="Line 12">
            <a:extLst>
              <a:ext uri="{FF2B5EF4-FFF2-40B4-BE49-F238E27FC236}">
                <a16:creationId xmlns:a16="http://schemas.microsoft.com/office/drawing/2014/main" id="{2DDAAB05-D746-F191-8BDB-1CA994FBFE41}"/>
              </a:ext>
            </a:extLst>
          </p:cNvPr>
          <p:cNvSpPr>
            <a:spLocks noChangeShapeType="1"/>
          </p:cNvSpPr>
          <p:nvPr/>
        </p:nvSpPr>
        <p:spPr bwMode="auto">
          <a:xfrm flipH="1">
            <a:off x="2405035" y="2676016"/>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1" name="Line 12">
            <a:extLst>
              <a:ext uri="{FF2B5EF4-FFF2-40B4-BE49-F238E27FC236}">
                <a16:creationId xmlns:a16="http://schemas.microsoft.com/office/drawing/2014/main" id="{BFE7ECA5-15D7-614D-A005-2919F97724A8}"/>
              </a:ext>
            </a:extLst>
          </p:cNvPr>
          <p:cNvSpPr>
            <a:spLocks noChangeShapeType="1"/>
          </p:cNvSpPr>
          <p:nvPr/>
        </p:nvSpPr>
        <p:spPr bwMode="auto">
          <a:xfrm flipH="1">
            <a:off x="6253494" y="26644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2" name="Line 13">
            <a:extLst>
              <a:ext uri="{FF2B5EF4-FFF2-40B4-BE49-F238E27FC236}">
                <a16:creationId xmlns:a16="http://schemas.microsoft.com/office/drawing/2014/main" id="{73B17985-495B-4D88-5B88-F9AF0332E99B}"/>
              </a:ext>
            </a:extLst>
          </p:cNvPr>
          <p:cNvSpPr>
            <a:spLocks noChangeShapeType="1"/>
          </p:cNvSpPr>
          <p:nvPr/>
        </p:nvSpPr>
        <p:spPr bwMode="auto">
          <a:xfrm>
            <a:off x="2403968" y="2666689"/>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4">
            <a:extLst>
              <a:ext uri="{FF2B5EF4-FFF2-40B4-BE49-F238E27FC236}">
                <a16:creationId xmlns:a16="http://schemas.microsoft.com/office/drawing/2014/main" id="{2F4E8085-C586-BEB9-36BD-51D1C84021A6}"/>
              </a:ext>
            </a:extLst>
          </p:cNvPr>
          <p:cNvSpPr txBox="1">
            <a:spLocks noChangeArrowheads="1"/>
          </p:cNvSpPr>
          <p:nvPr/>
        </p:nvSpPr>
        <p:spPr bwMode="auto">
          <a:xfrm>
            <a:off x="5388307" y="294127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4" name="Text Box 15">
            <a:extLst>
              <a:ext uri="{FF2B5EF4-FFF2-40B4-BE49-F238E27FC236}">
                <a16:creationId xmlns:a16="http://schemas.microsoft.com/office/drawing/2014/main" id="{6173D664-A7C3-C2A3-9860-846BB4FFC8D5}"/>
              </a:ext>
            </a:extLst>
          </p:cNvPr>
          <p:cNvSpPr txBox="1">
            <a:spLocks noChangeArrowheads="1"/>
          </p:cNvSpPr>
          <p:nvPr/>
        </p:nvSpPr>
        <p:spPr bwMode="auto">
          <a:xfrm>
            <a:off x="1718852" y="2941278"/>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5" name="Text Box 16">
            <a:extLst>
              <a:ext uri="{FF2B5EF4-FFF2-40B4-BE49-F238E27FC236}">
                <a16:creationId xmlns:a16="http://schemas.microsoft.com/office/drawing/2014/main" id="{5E7AD740-1DAA-778E-864C-611F74EFE52F}"/>
              </a:ext>
            </a:extLst>
          </p:cNvPr>
          <p:cNvSpPr txBox="1">
            <a:spLocks noChangeArrowheads="1"/>
          </p:cNvSpPr>
          <p:nvPr/>
        </p:nvSpPr>
        <p:spPr bwMode="auto">
          <a:xfrm>
            <a:off x="1520123" y="2732846"/>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56" name="Text Box 17">
            <a:extLst>
              <a:ext uri="{FF2B5EF4-FFF2-40B4-BE49-F238E27FC236}">
                <a16:creationId xmlns:a16="http://schemas.microsoft.com/office/drawing/2014/main" id="{9676A079-A3D8-82E9-7EB1-6393F52D0393}"/>
              </a:ext>
            </a:extLst>
          </p:cNvPr>
          <p:cNvSpPr txBox="1">
            <a:spLocks noChangeArrowheads="1"/>
          </p:cNvSpPr>
          <p:nvPr/>
        </p:nvSpPr>
        <p:spPr bwMode="auto">
          <a:xfrm>
            <a:off x="3568710" y="2945892"/>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〇〇大学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7" name="Line 9">
            <a:extLst>
              <a:ext uri="{FF2B5EF4-FFF2-40B4-BE49-F238E27FC236}">
                <a16:creationId xmlns:a16="http://schemas.microsoft.com/office/drawing/2014/main" id="{87D07DFA-1527-FAA4-807A-CC6AE09871B6}"/>
              </a:ext>
            </a:extLst>
          </p:cNvPr>
          <p:cNvSpPr>
            <a:spLocks noChangeShapeType="1"/>
          </p:cNvSpPr>
          <p:nvPr/>
        </p:nvSpPr>
        <p:spPr bwMode="auto">
          <a:xfrm>
            <a:off x="3568709" y="3975596"/>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8" name="Text Box 14">
            <a:extLst>
              <a:ext uri="{FF2B5EF4-FFF2-40B4-BE49-F238E27FC236}">
                <a16:creationId xmlns:a16="http://schemas.microsoft.com/office/drawing/2014/main" id="{1D5703C3-9BA3-3929-FCDA-4358DCFB258D}"/>
              </a:ext>
            </a:extLst>
          </p:cNvPr>
          <p:cNvSpPr txBox="1">
            <a:spLocks noChangeArrowheads="1"/>
          </p:cNvSpPr>
          <p:nvPr/>
        </p:nvSpPr>
        <p:spPr bwMode="auto">
          <a:xfrm>
            <a:off x="3555910" y="55229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○○センター（千葉）</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9" name="Line 19">
            <a:extLst>
              <a:ext uri="{FF2B5EF4-FFF2-40B4-BE49-F238E27FC236}">
                <a16:creationId xmlns:a16="http://schemas.microsoft.com/office/drawing/2014/main" id="{997747F8-5B35-92D1-86CE-710D31265E07}"/>
              </a:ext>
            </a:extLst>
          </p:cNvPr>
          <p:cNvSpPr>
            <a:spLocks noChangeShapeType="1"/>
          </p:cNvSpPr>
          <p:nvPr/>
        </p:nvSpPr>
        <p:spPr bwMode="auto">
          <a:xfrm>
            <a:off x="4389347" y="5038502"/>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60" name="Text Box 10">
            <a:extLst>
              <a:ext uri="{FF2B5EF4-FFF2-40B4-BE49-F238E27FC236}">
                <a16:creationId xmlns:a16="http://schemas.microsoft.com/office/drawing/2014/main" id="{3FD725ED-6ED3-587D-080A-ED2DA8AD73D7}"/>
              </a:ext>
            </a:extLst>
          </p:cNvPr>
          <p:cNvSpPr txBox="1">
            <a:spLocks noChangeArrowheads="1"/>
          </p:cNvSpPr>
          <p:nvPr/>
        </p:nvSpPr>
        <p:spPr bwMode="auto">
          <a:xfrm>
            <a:off x="3856741" y="1946382"/>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61" name="Text Box 10">
            <a:extLst>
              <a:ext uri="{FF2B5EF4-FFF2-40B4-BE49-F238E27FC236}">
                <a16:creationId xmlns:a16="http://schemas.microsoft.com/office/drawing/2014/main" id="{48735CFB-02F5-BEEB-CCAB-0CFFADA77607}"/>
              </a:ext>
            </a:extLst>
          </p:cNvPr>
          <p:cNvSpPr txBox="1">
            <a:spLocks noChangeArrowheads="1"/>
          </p:cNvSpPr>
          <p:nvPr/>
        </p:nvSpPr>
        <p:spPr bwMode="auto">
          <a:xfrm>
            <a:off x="3131842" y="5210240"/>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62" name="正方形/長方形 61">
            <a:extLst>
              <a:ext uri="{FF2B5EF4-FFF2-40B4-BE49-F238E27FC236}">
                <a16:creationId xmlns:a16="http://schemas.microsoft.com/office/drawing/2014/main" id="{A103FD9E-CC63-5673-AFA2-0F290F8BE54A}"/>
              </a:ext>
            </a:extLst>
          </p:cNvPr>
          <p:cNvSpPr/>
          <p:nvPr/>
        </p:nvSpPr>
        <p:spPr>
          <a:xfrm>
            <a:off x="1576402" y="2438386"/>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5" name="テキスト ボックス 24"/>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26" name="テキスト ボックス 25"/>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a:p>
            <a:r>
              <a:rPr lang="ja-JP" altLang="en-US" sz="1200" i="1" dirty="0">
                <a:solidFill>
                  <a:schemeClr val="bg1"/>
                </a:solidFill>
                <a:latin typeface="+mn-ea"/>
              </a:rPr>
              <a:t>・年度は</a:t>
            </a:r>
            <a:r>
              <a:rPr lang="en-US" altLang="ja-JP" sz="1200" i="1" dirty="0">
                <a:solidFill>
                  <a:schemeClr val="bg1"/>
                </a:solidFill>
                <a:latin typeface="+mn-ea"/>
              </a:rPr>
              <a:t>4</a:t>
            </a:r>
            <a:r>
              <a:rPr lang="ja-JP" altLang="en-US" sz="1200" i="1" dirty="0">
                <a:solidFill>
                  <a:schemeClr val="bg1"/>
                </a:solidFill>
                <a:latin typeface="+mn-ea"/>
              </a:rPr>
              <a:t>月１日開始としてください。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6C35C626-E13F-2779-AA8A-F9538190943D}"/>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8037142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altLang="ja-JP" sz="1200" kern="100" spc="60" dirty="0">
                          <a:effectLst/>
                        </a:rPr>
                        <a:t>A</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（競合技術の</a:t>
                      </a:r>
                      <a:endParaRPr lang="en-US" altLang="ja-JP" sz="1200" kern="100" spc="60" dirty="0">
                        <a:effectLst/>
                      </a:endParaRPr>
                    </a:p>
                    <a:p>
                      <a:pPr algn="ctr">
                        <a:lnSpc>
                          <a:spcPts val="1200"/>
                        </a:lnSpc>
                        <a:spcAft>
                          <a:spcPts val="0"/>
                        </a:spcAft>
                      </a:pPr>
                      <a:r>
                        <a:rPr lang="ja-JP" altLang="ja-JP" sz="1200" kern="100" spc="60" dirty="0">
                          <a:effectLst/>
                        </a:rPr>
                        <a:t>名称）</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（既存技術）</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dirty="0"/>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4" name="正方形/長方形 252"/>
          <p:cNvSpPr>
            <a:spLocks noChangeArrowheads="1"/>
          </p:cNvSpPr>
          <p:nvPr/>
        </p:nvSpPr>
        <p:spPr bwMode="auto">
          <a:xfrm>
            <a:off x="218962" y="1890117"/>
            <a:ext cx="8529502" cy="1538883"/>
          </a:xfrm>
          <a:prstGeom prst="rect">
            <a:avLst/>
          </a:prstGeom>
          <a:noFill/>
          <a:ln w="9525">
            <a:noFill/>
            <a:miter lim="800000"/>
            <a:headEnd/>
            <a:tailEnd/>
          </a:ln>
        </p:spPr>
        <p:txBody>
          <a:bodyPr wrap="square">
            <a:spAutoFit/>
          </a:bodyPr>
          <a:lstStyle/>
          <a:p>
            <a:pPr marL="355600" indent="-173038">
              <a:spcBef>
                <a:spcPts val="600"/>
              </a:spcBef>
              <a:buFont typeface="Arial" panose="020B0604020202020204" pitchFamily="34" charset="0"/>
              <a:buChar char="•"/>
            </a:pPr>
            <a:r>
              <a:rPr lang="ja-JP" altLang="en-US" sz="1200" dirty="0">
                <a:solidFill>
                  <a:srgbClr val="0070C0"/>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ＭＳ ゴシック" panose="020B0609070205080204" pitchFamily="49" charset="-128"/>
                <a:ea typeface="ＭＳ ゴシック" panose="020B0609070205080204" pitchFamily="49" charset="-128"/>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7" name="タイトル 1">
            <a:extLst>
              <a:ext uri="{FF2B5EF4-FFF2-40B4-BE49-F238E27FC236}">
                <a16:creationId xmlns:a16="http://schemas.microsoft.com/office/drawing/2014/main" id="{0BBF331D-949D-9322-2FDD-9D36B1ABD4FA}"/>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７．研究開発成果の実用化・事業化（体制）</a:t>
            </a:r>
          </a:p>
        </p:txBody>
      </p:sp>
      <p:sp>
        <p:nvSpPr>
          <p:cNvPr id="9" name="テキスト ボックス 8">
            <a:extLst>
              <a:ext uri="{FF2B5EF4-FFF2-40B4-BE49-F238E27FC236}">
                <a16:creationId xmlns:a16="http://schemas.microsoft.com/office/drawing/2014/main" id="{09156FFE-2D44-5B5C-9E31-69A5E290262B}"/>
              </a:ext>
            </a:extLst>
          </p:cNvPr>
          <p:cNvSpPr txBox="1"/>
          <p:nvPr/>
        </p:nvSpPr>
        <p:spPr>
          <a:xfrm>
            <a:off x="4182329" y="105273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・３．研究開発の体制　と同様な枠と線で体制を記載ください。</a:t>
            </a:r>
            <a:endParaRPr lang="en-US" altLang="ja-JP" sz="1200" i="1" dirty="0">
              <a:solidFill>
                <a:prstClr val="white"/>
              </a:solidFill>
              <a:latin typeface="+mn-ea"/>
            </a:endParaRPr>
          </a:p>
          <a:p>
            <a:r>
              <a:rPr lang="ja-JP" altLang="en-US" sz="1200" i="1" dirty="0">
                <a:solidFill>
                  <a:prstClr val="white"/>
                </a:solidFill>
                <a:latin typeface="+mn-ea"/>
              </a:rPr>
              <a:t>・別添１：提案書＞２．成果の実用化・事業化に向けた計画のうち、（４）項について要約して簡潔に記載ください。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3869</Words>
  <PresentationFormat>画面に合わせる (4:3)</PresentationFormat>
  <Paragraphs>435</Paragraphs>
  <Slides>17</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17</vt:i4>
      </vt:variant>
    </vt:vector>
  </HeadingPairs>
  <TitlesOfParts>
    <vt:vector size="26"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PowerPoint プレゼンテーション</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