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6"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3" d="100"/>
          <a:sy n="63" d="100"/>
        </p:scale>
        <p:origin x="1332" y="272"/>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2" Target="slides/slide1.xml" Type="http://schemas.openxmlformats.org/officeDocument/2006/relationships/slide"/><Relationship Id="rId3" Target="presProps.xml" Type="http://schemas.openxmlformats.org/officeDocument/2006/relationships/presProps"/><Relationship Id="rId4" Target="viewProps.xml" Type="http://schemas.openxmlformats.org/officeDocument/2006/relationships/viewProps"/><Relationship Id="rId5" Target="theme/theme1.xml" Type="http://schemas.openxmlformats.org/officeDocument/2006/relationships/theme"/><Relationship Id="rId6" Target="tableStyles.xml" Type="http://schemas.openxmlformats.org/officeDocument/2006/relationships/tableStyles"/></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8E0F389-3A13-4097-8E50-74047C4FB5D2}" type="datetimeFigureOut">
              <a:rPr kumimoji="1" lang="ja-JP" altLang="en-US" smtClean="0"/>
              <a:t>2026/3/5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352218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8E0F389-3A13-4097-8E50-74047C4FB5D2}" type="datetimeFigureOut">
              <a:rPr kumimoji="1" lang="ja-JP" altLang="en-US" smtClean="0"/>
              <a:t>2026/3/5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3306707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8E0F389-3A13-4097-8E50-74047C4FB5D2}" type="datetimeFigureOut">
              <a:rPr kumimoji="1" lang="ja-JP" altLang="en-US" smtClean="0"/>
              <a:t>2026/3/5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3255023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8E0F389-3A13-4097-8E50-74047C4FB5D2}" type="datetimeFigureOut">
              <a:rPr kumimoji="1" lang="ja-JP" altLang="en-US" smtClean="0"/>
              <a:t>2026/3/5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349868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8E0F389-3A13-4097-8E50-74047C4FB5D2}" type="datetimeFigureOut">
              <a:rPr kumimoji="1" lang="ja-JP" altLang="en-US" smtClean="0"/>
              <a:t>2026/3/5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1861179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8E0F389-3A13-4097-8E50-74047C4FB5D2}" type="datetimeFigureOut">
              <a:rPr kumimoji="1" lang="ja-JP" altLang="en-US" smtClean="0"/>
              <a:t>2026/3/5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3033850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8E0F389-3A13-4097-8E50-74047C4FB5D2}" type="datetimeFigureOut">
              <a:rPr kumimoji="1" lang="ja-JP" altLang="en-US" smtClean="0"/>
              <a:t>2026/3/5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2270775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8E0F389-3A13-4097-8E50-74047C4FB5D2}" type="datetimeFigureOut">
              <a:rPr kumimoji="1" lang="ja-JP" altLang="en-US" smtClean="0"/>
              <a:t>2026/3/5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1459714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E0F389-3A13-4097-8E50-74047C4FB5D2}" type="datetimeFigureOut">
              <a:rPr kumimoji="1" lang="ja-JP" altLang="en-US" smtClean="0"/>
              <a:t>2026/3/5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28446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8E0F389-3A13-4097-8E50-74047C4FB5D2}" type="datetimeFigureOut">
              <a:rPr kumimoji="1" lang="ja-JP" altLang="en-US" smtClean="0"/>
              <a:t>2026/3/5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274826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8E0F389-3A13-4097-8E50-74047C4FB5D2}" type="datetimeFigureOut">
              <a:rPr kumimoji="1" lang="ja-JP" altLang="en-US" smtClean="0"/>
              <a:t>2026/3/5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222836640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E0F389-3A13-4097-8E50-74047C4FB5D2}" type="datetimeFigureOut">
              <a:rPr kumimoji="1" lang="ja-JP" altLang="en-US" smtClean="0"/>
              <a:t>2026/3/5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3014872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88443"/>
            <a:ext cx="9144000" cy="508438"/>
          </a:xfrm>
        </p:spPr>
        <p:txBody>
          <a:bodyPr>
            <a:normAutofit fontScale="90000"/>
          </a:bodyPr>
          <a:lstStyle/>
          <a:p>
            <a:r>
              <a:rPr lang="ja-JP" altLang="en-US" sz="2400"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〇〇〇〇〇〇〇〇〇〇〇〇〇〇〇〇〇〇〇〇〇〇〇（提案テーマ名）</a:t>
            </a:r>
            <a:endParaRPr lang="ja-JP" altLang="en-US" sz="2400" i="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5" name="直線コネクタ 4"/>
          <p:cNvCxnSpPr/>
          <p:nvPr/>
        </p:nvCxnSpPr>
        <p:spPr>
          <a:xfrm>
            <a:off x="0" y="703677"/>
            <a:ext cx="9144000" cy="1"/>
          </a:xfrm>
          <a:prstGeom prst="line">
            <a:avLst/>
          </a:prstGeom>
          <a:ln w="158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192881" y="862556"/>
            <a:ext cx="1135856" cy="300082"/>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実施者</a:t>
            </a:r>
          </a:p>
        </p:txBody>
      </p:sp>
      <p:sp>
        <p:nvSpPr>
          <p:cNvPr id="9" name="テキスト ボックス 8"/>
          <p:cNvSpPr txBox="1"/>
          <p:nvPr/>
        </p:nvSpPr>
        <p:spPr>
          <a:xfrm>
            <a:off x="192881" y="1162638"/>
            <a:ext cx="1135856" cy="1338828"/>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概要</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1328737" y="862556"/>
            <a:ext cx="7586663" cy="300082"/>
          </a:xfrm>
          <a:prstGeom prst="rect">
            <a:avLst/>
          </a:prstGeom>
          <a:noFill/>
          <a:ln>
            <a:solidFill>
              <a:schemeClr val="accent1">
                <a:lumMod val="60000"/>
                <a:lumOff val="40000"/>
              </a:schemeClr>
            </a:solidFill>
          </a:ln>
        </p:spPr>
        <p:txBody>
          <a:bodyPr wrap="square" rtlCol="0">
            <a:spAutoFit/>
          </a:bodyPr>
          <a:lstStyle/>
          <a:p>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実施者名　（</a:t>
            </a:r>
            <a:r>
              <a:rPr lang="en-US" altLang="ja-JP"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NEDO</a:t>
            </a: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からの直接委託先を記載下さい）</a:t>
            </a:r>
          </a:p>
        </p:txBody>
      </p:sp>
      <p:sp>
        <p:nvSpPr>
          <p:cNvPr id="11" name="テキスト ボックス 10"/>
          <p:cNvSpPr txBox="1"/>
          <p:nvPr/>
        </p:nvSpPr>
        <p:spPr>
          <a:xfrm>
            <a:off x="1327750" y="1154754"/>
            <a:ext cx="7586663" cy="1346711"/>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400"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〇〇〇〇〇〇〇〇〇〇〇〇〇〇〇〇〇〇〇〇〇〇〇〇〇〇〇〇〇〇実現に向けて、〇〇〇〇〇〇〇〇〇〇〇〇〇〇〇〇〇〇〇〇〇〇〇〇を開発する。</a:t>
            </a:r>
            <a:endParaRPr lang="en-US" altLang="ja-JP" sz="1400" dirty="0">
              <a:solidFill>
                <a:srgbClr val="0070C0"/>
              </a:solidFill>
              <a:latin typeface="Meiryo UI" panose="020B0604030504040204" pitchFamily="50" charset="-128"/>
              <a:ea typeface="Meiryo UI" panose="020B0604030504040204" pitchFamily="50" charset="-128"/>
              <a:cs typeface="Meiryo UI" panose="020B0604030504040204" pitchFamily="50" charset="-128"/>
            </a:endParaRPr>
          </a:p>
          <a:p>
            <a:pPr lvl="0" fontAlgn="ctr">
              <a:defRPr/>
            </a:pPr>
            <a:r>
              <a:rPr lang="ja-JP" altLang="en-US" sz="1400"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（テーマの特長となる部分に下線を引いてください。）</a:t>
            </a:r>
          </a:p>
        </p:txBody>
      </p:sp>
      <p:sp>
        <p:nvSpPr>
          <p:cNvPr id="13" name="正方形/長方形 12"/>
          <p:cNvSpPr/>
          <p:nvPr/>
        </p:nvSpPr>
        <p:spPr>
          <a:xfrm>
            <a:off x="192881" y="2643892"/>
            <a:ext cx="8721532" cy="3985508"/>
          </a:xfrm>
          <a:prstGeom prst="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テーマの実施内容や本技術の優位性を図表を用いて、</a:t>
            </a:r>
            <a:r>
              <a:rPr lang="en-US" altLang="ja-JP"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PPT1</a:t>
            </a: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ページで分かり易く記載下さい。</a:t>
            </a:r>
          </a:p>
        </p:txBody>
      </p:sp>
      <p:sp>
        <p:nvSpPr>
          <p:cNvPr id="3" name="テキスト ボックス 2"/>
          <p:cNvSpPr txBox="1"/>
          <p:nvPr/>
        </p:nvSpPr>
        <p:spPr>
          <a:xfrm>
            <a:off x="16523" y="1359"/>
            <a:ext cx="6086923" cy="230832"/>
          </a:xfrm>
          <a:prstGeom prst="rect">
            <a:avLst/>
          </a:prstGeom>
          <a:noFill/>
        </p:spPr>
        <p:txBody>
          <a:bodyPr wrap="none" rtlCol="0">
            <a:spAutoFit/>
          </a:bodyPr>
          <a:lstStyle/>
          <a:p>
            <a:r>
              <a:rPr lang="ja-JP" altLang="ja-JP" sz="900" dirty="0">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触覚</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動作統合に基づく環境適応型フィジカル</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AI</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の研究開発（委託）</a:t>
            </a:r>
            <a:endParaRPr kumimoji="1" lang="ja-JP" altLang="en-US" sz="9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p:cNvSpPr txBox="1"/>
          <p:nvPr/>
        </p:nvSpPr>
        <p:spPr>
          <a:xfrm>
            <a:off x="4756727" y="5560291"/>
            <a:ext cx="4035079" cy="923330"/>
          </a:xfrm>
          <a:prstGeom prst="rect">
            <a:avLst/>
          </a:prstGeom>
          <a:noFill/>
          <a:ln>
            <a:solidFill>
              <a:schemeClr val="accent1"/>
            </a:solidFill>
          </a:ln>
        </p:spPr>
        <p:txBody>
          <a:bodyPr wrap="none" rtlCol="0">
            <a:spAutoFit/>
          </a:bodyPr>
          <a:lstStyle/>
          <a:p>
            <a:r>
              <a:rPr kumimoji="1" lang="ja-JP" altLang="en-US" b="1" dirty="0">
                <a:solidFill>
                  <a:srgbClr val="FF0000"/>
                </a:solidFill>
              </a:rPr>
              <a:t>経済産業省及び</a:t>
            </a:r>
            <a:r>
              <a:rPr kumimoji="1" lang="en-US" altLang="ja-JP" b="1" dirty="0">
                <a:solidFill>
                  <a:srgbClr val="FF0000"/>
                </a:solidFill>
              </a:rPr>
              <a:t>NEDO</a:t>
            </a:r>
            <a:r>
              <a:rPr kumimoji="1" lang="ja-JP" altLang="en-US" b="1" dirty="0">
                <a:solidFill>
                  <a:srgbClr val="FF0000"/>
                </a:solidFill>
              </a:rPr>
              <a:t>が対外的に</a:t>
            </a:r>
            <a:endParaRPr kumimoji="1" lang="en-US" altLang="ja-JP" b="1" dirty="0">
              <a:solidFill>
                <a:srgbClr val="FF0000"/>
              </a:solidFill>
            </a:endParaRPr>
          </a:p>
          <a:p>
            <a:r>
              <a:rPr lang="ja-JP" altLang="en-US" b="1" dirty="0">
                <a:solidFill>
                  <a:srgbClr val="FF0000"/>
                </a:solidFill>
              </a:rPr>
              <a:t>説明資料として活用するため、</a:t>
            </a:r>
            <a:endParaRPr lang="en-US" altLang="ja-JP" b="1" dirty="0">
              <a:solidFill>
                <a:srgbClr val="FF0000"/>
              </a:solidFill>
            </a:endParaRPr>
          </a:p>
          <a:p>
            <a:r>
              <a:rPr kumimoji="1" lang="ja-JP" altLang="en-US" b="1" dirty="0">
                <a:solidFill>
                  <a:srgbClr val="FF0000"/>
                </a:solidFill>
              </a:rPr>
              <a:t>公開情報かつ著作権にご注意ください。</a:t>
            </a:r>
          </a:p>
        </p:txBody>
      </p:sp>
    </p:spTree>
    <p:extLst>
      <p:ext uri="{BB962C8B-B14F-4D97-AF65-F5344CB8AC3E}">
        <p14:creationId xmlns:p14="http://schemas.microsoft.com/office/powerpoint/2010/main" val="4352030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Words>114</Words>
  <PresentationFormat>画面に合わせる (4:3)</PresentationFormat>
  <Paragraphs>14</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Meiryo UI</vt:lpstr>
      <vt:lpstr>Arial</vt:lpstr>
      <vt:lpstr>Calibri</vt:lpstr>
      <vt:lpstr>Calibri Light</vt:lpstr>
      <vt:lpstr>Office テーマ</vt:lpstr>
      <vt:lpstr>〇〇〇〇〇〇〇〇〇〇〇〇〇〇〇〇〇〇〇〇〇〇〇（提案テーマ名）</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