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1" r:id="rId1"/>
  </p:sldMasterIdLst>
  <p:notesMasterIdLst>
    <p:notesMasterId r:id="rId5"/>
  </p:notesMasterIdLst>
  <p:handoutMasterIdLst>
    <p:handoutMasterId r:id="rId6"/>
  </p:handoutMasterIdLst>
  <p:sldIdLst>
    <p:sldId id="256" r:id="rId2"/>
    <p:sldId id="260" r:id="rId3"/>
    <p:sldId id="282" r:id="rId4"/>
  </p:sldIdLst>
  <p:sldSz cx="9144000" cy="6858000" type="screen4x3"/>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ldId id="256"/>
            <p14:sldId id="260"/>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55" autoAdjust="0"/>
    <p:restoredTop sz="96681" autoAdjust="0"/>
  </p:normalViewPr>
  <p:slideViewPr>
    <p:cSldViewPr snapToGrid="0">
      <p:cViewPr varScale="1">
        <p:scale>
          <a:sx n="74" d="100"/>
          <a:sy n="74" d="100"/>
        </p:scale>
        <p:origin x="1136" y="3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4023093" y="2"/>
            <a:ext cx="3077740" cy="513428"/>
          </a:xfrm>
          <a:prstGeom prst="rect">
            <a:avLst/>
          </a:prstGeom>
        </p:spPr>
        <p:txBody>
          <a:bodyPr vert="horz" lIns="94633" tIns="47317" rIns="94633" bIns="47317" rtlCol="0"/>
          <a:lstStyle>
            <a:lvl1pPr algn="r">
              <a:defRPr sz="1300"/>
            </a:lvl1pPr>
          </a:lstStyle>
          <a:p>
            <a:fld id="{1F2D798D-6D2A-4B58-BBDB-9314A684AE07}" type="datetimeFigureOut">
              <a:rPr kumimoji="1" lang="ja-JP" altLang="en-US" smtClean="0"/>
              <a:t>2025/12/22</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4023093" y="9719600"/>
            <a:ext cx="3077740" cy="513427"/>
          </a:xfrm>
          <a:prstGeom prst="rect">
            <a:avLst/>
          </a:prstGeom>
        </p:spPr>
        <p:txBody>
          <a:bodyPr vert="horz" lIns="94633" tIns="47317" rIns="94633" bIns="47317" rtlCol="0" anchor="b"/>
          <a:lstStyle>
            <a:lvl1pPr algn="r">
              <a:defRPr sz="13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3" y="2"/>
            <a:ext cx="3077740" cy="513428"/>
          </a:xfrm>
          <a:prstGeom prst="rect">
            <a:avLst/>
          </a:prstGeom>
        </p:spPr>
        <p:txBody>
          <a:bodyPr vert="horz" lIns="94633" tIns="47317" rIns="94633" bIns="47317" rtlCol="0"/>
          <a:lstStyle>
            <a:lvl1pPr algn="r">
              <a:defRPr sz="1300"/>
            </a:lvl1pPr>
          </a:lstStyle>
          <a:p>
            <a:fld id="{435D0A4E-8F26-4730-89B2-CE0658009740}" type="datetimeFigureOut">
              <a:rPr kumimoji="1" lang="ja-JP" altLang="en-US" smtClean="0"/>
              <a:t>2025/12/22</a:t>
            </a:fld>
            <a:endParaRPr kumimoji="1" lang="ja-JP" altLang="en-US"/>
          </a:p>
        </p:txBody>
      </p:sp>
      <p:sp>
        <p:nvSpPr>
          <p:cNvPr id="4" name="スライド イメージ プレースホルダー 3"/>
          <p:cNvSpPr>
            <a:spLocks noGrp="1" noRot="1" noChangeAspect="1"/>
          </p:cNvSpPr>
          <p:nvPr>
            <p:ph type="sldImg" idx="2"/>
          </p:nvPr>
        </p:nvSpPr>
        <p:spPr>
          <a:xfrm>
            <a:off x="1247775" y="1279525"/>
            <a:ext cx="4606925" cy="3454400"/>
          </a:xfrm>
          <a:prstGeom prst="rect">
            <a:avLst/>
          </a:prstGeom>
          <a:noFill/>
          <a:ln w="12700">
            <a:solidFill>
              <a:prstClr val="black"/>
            </a:solidFill>
          </a:ln>
        </p:spPr>
        <p:txBody>
          <a:bodyPr vert="horz" lIns="94633" tIns="47317" rIns="94633" bIns="47317"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3"/>
          </a:xfrm>
          <a:prstGeom prst="rect">
            <a:avLst/>
          </a:prstGeom>
        </p:spPr>
        <p:txBody>
          <a:bodyPr vert="horz" lIns="94633" tIns="47317" rIns="94633" bIns="473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3" y="9719600"/>
            <a:ext cx="3077740" cy="513427"/>
          </a:xfrm>
          <a:prstGeom prst="rect">
            <a:avLst/>
          </a:prstGeom>
        </p:spPr>
        <p:txBody>
          <a:bodyPr vert="horz" lIns="94633" tIns="47317" rIns="94633" bIns="47317" rtlCol="0" anchor="b"/>
          <a:lstStyle>
            <a:lvl1pPr algn="r">
              <a:defRPr sz="13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59463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3450469"/>
      </p:ext>
    </p:extLst>
  </p:cSld>
  <p:clrMap bg1="lt1" tx1="dk1" bg2="lt2" tx2="dk2" accent1="accent1" accent2="accent2" accent3="accent3" accent4="accent4" accent5="accent5" accent6="accent6" hlink="hlink" folHlink="folHlink"/>
  <p:sldLayoutIdLst>
    <p:sldLayoutId id="2147483732"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246769"/>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補足する項目の項目名（黒字部分）はそのまま残してください。必ずしも１～６の全項目を補足する必要はありませんので、補足しない項目や不要な余白等は削除してください。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ページ数は計</a:t>
            </a:r>
            <a:r>
              <a:rPr lang="en-US" altLang="ja-JP" sz="1400" dirty="0">
                <a:solidFill>
                  <a:srgbClr val="0070C0"/>
                </a:solidFill>
              </a:rPr>
              <a:t>4</a:t>
            </a:r>
            <a:r>
              <a:rPr lang="ja-JP" altLang="en-US" sz="1400" dirty="0">
                <a:solidFill>
                  <a:srgbClr val="0070C0"/>
                </a:solidFill>
              </a:rPr>
              <a:t>枚以内でお願いします。</a:t>
            </a:r>
            <a:endParaRPr lang="en-US" altLang="ja-JP" sz="1400" dirty="0">
              <a:solidFill>
                <a:srgbClr val="0070C0"/>
              </a:solidFill>
            </a:endParaRPr>
          </a:p>
          <a:p>
            <a:pPr marL="214313" indent="-214313">
              <a:buFont typeface="Wingdings" panose="05000000000000000000" pitchFamily="2" charset="2"/>
              <a:buChar char="ü"/>
            </a:pPr>
            <a:endParaRPr lang="en-US" altLang="ja-JP" sz="1400" dirty="0">
              <a:solidFill>
                <a:srgbClr val="0070C0"/>
              </a:solidFill>
            </a:endParaRPr>
          </a:p>
          <a:p>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738664"/>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2026</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626242" y="-121513"/>
            <a:ext cx="2960518" cy="864040"/>
          </a:xfrm>
          <a:prstGeom prst="wedgeRoundRectCallout">
            <a:avLst>
              <a:gd name="adj1" fmla="val 58589"/>
              <a:gd name="adj2" fmla="val 47713"/>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1" name="正方形/長方形 10">
            <a:extLst>
              <a:ext uri="{FF2B5EF4-FFF2-40B4-BE49-F238E27FC236}">
                <a16:creationId xmlns:a16="http://schemas.microsoft.com/office/drawing/2014/main" id="{C7D4E3B0-81B0-29C0-4C2A-20941ABDCC35}"/>
              </a:ext>
            </a:extLst>
          </p:cNvPr>
          <p:cNvSpPr/>
          <p:nvPr/>
        </p:nvSpPr>
        <p:spPr>
          <a:xfrm>
            <a:off x="172687" y="474774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EF7927A2-0BDB-14AA-5071-6F867FC1D861}"/>
              </a:ext>
            </a:extLst>
          </p:cNvPr>
          <p:cNvSpPr txBox="1"/>
          <p:nvPr/>
        </p:nvSpPr>
        <p:spPr>
          <a:xfrm>
            <a:off x="292573" y="4610942"/>
            <a:ext cx="7905127" cy="276999"/>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３．本事業内で予定する事業内容（事業実施時期、事業費総額 、事業内容）</a:t>
            </a:r>
          </a:p>
        </p:txBody>
      </p:sp>
      <p:sp>
        <p:nvSpPr>
          <p:cNvPr id="13" name="正方形/長方形 12">
            <a:extLst>
              <a:ext uri="{FF2B5EF4-FFF2-40B4-BE49-F238E27FC236}">
                <a16:creationId xmlns:a16="http://schemas.microsoft.com/office/drawing/2014/main" id="{378F7CD9-3FF0-9127-9D75-E664DCFE6FB1}"/>
              </a:ext>
            </a:extLst>
          </p:cNvPr>
          <p:cNvSpPr/>
          <p:nvPr/>
        </p:nvSpPr>
        <p:spPr>
          <a:xfrm>
            <a:off x="172687" y="2900669"/>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8C32291A-4218-514E-3009-9DE18C010C51}"/>
              </a:ext>
            </a:extLst>
          </p:cNvPr>
          <p:cNvSpPr txBox="1"/>
          <p:nvPr/>
        </p:nvSpPr>
        <p:spPr>
          <a:xfrm>
            <a:off x="292572" y="2741818"/>
            <a:ext cx="7905129" cy="276999"/>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２．自社が有する革新的な鉱工業技術の社会実装に向けた事業ビジョン及び研究開発内容の進捗状況</a:t>
            </a:r>
          </a:p>
        </p:txBody>
      </p:sp>
      <p:sp>
        <p:nvSpPr>
          <p:cNvPr id="19" name="吹き出し: 角を丸めた四角形 42">
            <a:extLst>
              <a:ext uri="{FF2B5EF4-FFF2-40B4-BE49-F238E27FC236}">
                <a16:creationId xmlns:a16="http://schemas.microsoft.com/office/drawing/2014/main" id="{F5E56161-E0D2-001F-F635-EFC0CE4922A1}"/>
              </a:ext>
            </a:extLst>
          </p:cNvPr>
          <p:cNvSpPr/>
          <p:nvPr/>
        </p:nvSpPr>
        <p:spPr>
          <a:xfrm>
            <a:off x="519057" y="3281946"/>
            <a:ext cx="8082683" cy="1017890"/>
          </a:xfrm>
          <a:prstGeom prst="wedgeRoundRectCallout">
            <a:avLst>
              <a:gd name="adj1" fmla="val -34980"/>
              <a:gd name="adj2" fmla="val -73503"/>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自社が有する技術の革新性、及びその革新的な技術を活用した製品・サービスが社会実装された際の目指すビジョンと国内経済への寄与度（どういった社会課題を解決し、サプライチェーン含めどの程度国内経済の活性化に資するか、社会的なインパクト等）、そのビジョンの達成へ向けた研究開発の進捗状況（確立された技術内容と残された開発要素）、今後想定する事業活動などを記載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5" name="吹き出し: 角を丸めた四角形 42">
            <a:extLst>
              <a:ext uri="{FF2B5EF4-FFF2-40B4-BE49-F238E27FC236}">
                <a16:creationId xmlns:a16="http://schemas.microsoft.com/office/drawing/2014/main" id="{A1EDBFCE-4710-55CB-59B9-4BE18652816A}"/>
              </a:ext>
            </a:extLst>
          </p:cNvPr>
          <p:cNvSpPr/>
          <p:nvPr/>
        </p:nvSpPr>
        <p:spPr>
          <a:xfrm>
            <a:off x="519056" y="5199048"/>
            <a:ext cx="8082684" cy="670731"/>
          </a:xfrm>
          <a:prstGeom prst="wedgeRoundRectCallout">
            <a:avLst>
              <a:gd name="adj1" fmla="val -35901"/>
              <a:gd name="adj2" fmla="val -84384"/>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で記載した今後想定する事業活動のうち、本支援事業を活用して行う事業（投資等）の内容及び実施時期、支援を必要とする補助対象経費のうち、外部からの調達が困難で真に支援の優先度が高いものを記載して下さい（可能な限り優先順位を付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7" name="正方形/長方形 26">
            <a:extLst>
              <a:ext uri="{FF2B5EF4-FFF2-40B4-BE49-F238E27FC236}">
                <a16:creationId xmlns:a16="http://schemas.microsoft.com/office/drawing/2014/main" id="{F2BAD445-AFDB-757B-79AF-74915C47128B}"/>
              </a:ext>
            </a:extLst>
          </p:cNvPr>
          <p:cNvSpPr/>
          <p:nvPr/>
        </p:nvSpPr>
        <p:spPr>
          <a:xfrm>
            <a:off x="172687" y="1069894"/>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31" name="テキスト ボックス 30">
            <a:extLst>
              <a:ext uri="{FF2B5EF4-FFF2-40B4-BE49-F238E27FC236}">
                <a16:creationId xmlns:a16="http://schemas.microsoft.com/office/drawing/2014/main" id="{8491D7DD-6EF2-14A4-8E37-C031E4A5DA8D}"/>
              </a:ext>
            </a:extLst>
          </p:cNvPr>
          <p:cNvSpPr txBox="1"/>
          <p:nvPr/>
        </p:nvSpPr>
        <p:spPr>
          <a:xfrm>
            <a:off x="292573" y="931394"/>
            <a:ext cx="7905129" cy="276999"/>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１．本事業で希望する公募テーマや事業領域のイメージ（解決を目指す社会課題やそれに基づく開発テーマ等）</a:t>
            </a:r>
          </a:p>
        </p:txBody>
      </p:sp>
      <p:sp>
        <p:nvSpPr>
          <p:cNvPr id="32" name="吹き出し: 角を丸めた四角形 42">
            <a:extLst>
              <a:ext uri="{FF2B5EF4-FFF2-40B4-BE49-F238E27FC236}">
                <a16:creationId xmlns:a16="http://schemas.microsoft.com/office/drawing/2014/main" id="{9D22D753-BF8F-1ACE-3C4C-AB67C6367ACB}"/>
              </a:ext>
            </a:extLst>
          </p:cNvPr>
          <p:cNvSpPr/>
          <p:nvPr/>
        </p:nvSpPr>
        <p:spPr>
          <a:xfrm>
            <a:off x="519055" y="1476930"/>
            <a:ext cx="7550727" cy="577321"/>
          </a:xfrm>
          <a:prstGeom prst="wedgeRoundRectCallout">
            <a:avLst>
              <a:gd name="adj1" fmla="val -35769"/>
              <a:gd name="adj2" fmla="val -97528"/>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本事業で公募対象になることを念頭に、解決を目指す社会課題やそれに基づく開発テーマ等をわかりやすく記載してください。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吹き出し: 角を丸めた四角形 42">
            <a:extLst>
              <a:ext uri="{FF2B5EF4-FFF2-40B4-BE49-F238E27FC236}">
                <a16:creationId xmlns:a16="http://schemas.microsoft.com/office/drawing/2014/main" id="{90083341-A802-6923-26D1-887E1775622E}"/>
              </a:ext>
            </a:extLst>
          </p:cNvPr>
          <p:cNvSpPr/>
          <p:nvPr/>
        </p:nvSpPr>
        <p:spPr>
          <a:xfrm>
            <a:off x="2285999" y="-1152291"/>
            <a:ext cx="4980097" cy="1559191"/>
          </a:xfrm>
          <a:prstGeom prst="wedgeRoundRectCallout">
            <a:avLst>
              <a:gd name="adj1" fmla="val -26143"/>
              <a:gd name="adj2" fmla="val 7152"/>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F0915-038D-2E62-259D-A11ABE20B74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FF184AF-4282-8813-185F-27AFB88C672A}"/>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BB3FE65C-BFA2-152D-5780-D46D32D1E480}"/>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2026</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D2ED44B9-DE9B-906B-7AAB-A956A8764E9F}"/>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11" name="正方形/長方形 10">
            <a:extLst>
              <a:ext uri="{FF2B5EF4-FFF2-40B4-BE49-F238E27FC236}">
                <a16:creationId xmlns:a16="http://schemas.microsoft.com/office/drawing/2014/main" id="{FB573E3E-A50F-6FCB-7B09-C2E3CEB742EA}"/>
              </a:ext>
            </a:extLst>
          </p:cNvPr>
          <p:cNvSpPr/>
          <p:nvPr/>
        </p:nvSpPr>
        <p:spPr>
          <a:xfrm>
            <a:off x="172687" y="4809902"/>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7AF0EBCB-B9D5-B0EE-8AE4-593A17CF4DC5}"/>
              </a:ext>
            </a:extLst>
          </p:cNvPr>
          <p:cNvSpPr/>
          <p:nvPr/>
        </p:nvSpPr>
        <p:spPr>
          <a:xfrm>
            <a:off x="172687" y="2962824"/>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9" name="吹き出し: 角を丸めた四角形 42">
            <a:extLst>
              <a:ext uri="{FF2B5EF4-FFF2-40B4-BE49-F238E27FC236}">
                <a16:creationId xmlns:a16="http://schemas.microsoft.com/office/drawing/2014/main" id="{FFF3AFAC-1B31-9186-38C8-5A776B2504FD}"/>
              </a:ext>
            </a:extLst>
          </p:cNvPr>
          <p:cNvSpPr/>
          <p:nvPr/>
        </p:nvSpPr>
        <p:spPr>
          <a:xfrm>
            <a:off x="519057" y="3609393"/>
            <a:ext cx="7550727" cy="686413"/>
          </a:xfrm>
          <a:prstGeom prst="wedgeRoundRectCallout">
            <a:avLst>
              <a:gd name="adj1" fmla="val -35769"/>
              <a:gd name="adj2" fmla="val -97528"/>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補助事業による政策的効果を最大化する観点から、戦略的パートナーの情報（想定顧客及びその調整状況。そのほか支援者（共同研究開発のパートナー等）、製造協力者など）を可能な範囲で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08F5719D-F422-3403-DFC6-28871FA5B267}"/>
              </a:ext>
            </a:extLst>
          </p:cNvPr>
          <p:cNvSpPr txBox="1"/>
          <p:nvPr/>
        </p:nvSpPr>
        <p:spPr>
          <a:xfrm>
            <a:off x="292573" y="2803973"/>
            <a:ext cx="7947660" cy="461665"/>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５．本事業の遂行・スケール化にあたっての戦略的パートナーの情報（想定顧客及びその調整状況。そのほか支援者（共同研究開発のパートナー等）、製造協力者など）</a:t>
            </a:r>
          </a:p>
        </p:txBody>
      </p:sp>
      <p:sp>
        <p:nvSpPr>
          <p:cNvPr id="7" name="テキスト ボックス 6">
            <a:extLst>
              <a:ext uri="{FF2B5EF4-FFF2-40B4-BE49-F238E27FC236}">
                <a16:creationId xmlns:a16="http://schemas.microsoft.com/office/drawing/2014/main" id="{9514DA5D-DECA-501F-C163-67607AF2A86D}"/>
              </a:ext>
            </a:extLst>
          </p:cNvPr>
          <p:cNvSpPr txBox="1"/>
          <p:nvPr/>
        </p:nvSpPr>
        <p:spPr>
          <a:xfrm>
            <a:off x="292573" y="4643392"/>
            <a:ext cx="7947660" cy="276999"/>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６．将来の温室効果ガス削減を目的とする分野（</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分野）であればその削減量見込み（</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分野でなければ不要）</a:t>
            </a:r>
          </a:p>
        </p:txBody>
      </p:sp>
      <p:sp>
        <p:nvSpPr>
          <p:cNvPr id="10" name="吹き出し: 角を丸めた四角形 42">
            <a:extLst>
              <a:ext uri="{FF2B5EF4-FFF2-40B4-BE49-F238E27FC236}">
                <a16:creationId xmlns:a16="http://schemas.microsoft.com/office/drawing/2014/main" id="{35E563CC-3607-865E-42B9-5ABC0EC06CCA}"/>
              </a:ext>
            </a:extLst>
          </p:cNvPr>
          <p:cNvSpPr/>
          <p:nvPr/>
        </p:nvSpPr>
        <p:spPr>
          <a:xfrm>
            <a:off x="519056" y="5452642"/>
            <a:ext cx="7550727" cy="577321"/>
          </a:xfrm>
          <a:prstGeom prst="wedgeRoundRectCallout">
            <a:avLst>
              <a:gd name="adj1" fmla="val -35769"/>
              <a:gd name="adj2" fmla="val -97528"/>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温室効果ガス削減量の見込みを簡潔に記載ください。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F61213C4-8AD6-6835-9711-36C69717B6DE}"/>
              </a:ext>
            </a:extLst>
          </p:cNvPr>
          <p:cNvSpPr/>
          <p:nvPr/>
        </p:nvSpPr>
        <p:spPr>
          <a:xfrm>
            <a:off x="172687" y="108302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F7C0D8FE-B1B0-6B06-CBB2-A5B9C6721C4B}"/>
              </a:ext>
            </a:extLst>
          </p:cNvPr>
          <p:cNvSpPr txBox="1"/>
          <p:nvPr/>
        </p:nvSpPr>
        <p:spPr>
          <a:xfrm>
            <a:off x="292571" y="917516"/>
            <a:ext cx="7947662" cy="276999"/>
          </a:xfrm>
          <a:prstGeom prst="rect">
            <a:avLst/>
          </a:prstGeom>
          <a:solidFill>
            <a:schemeClr val="tx2">
              <a:lumMod val="25000"/>
              <a:lumOff val="75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４．事業期間終了後の目指す姿（更なる事業拡大へ向けた構想・投資予定など）</a:t>
            </a:r>
          </a:p>
        </p:txBody>
      </p:sp>
      <p:sp>
        <p:nvSpPr>
          <p:cNvPr id="20" name="吹き出し: 角を丸めた四角形 42">
            <a:extLst>
              <a:ext uri="{FF2B5EF4-FFF2-40B4-BE49-F238E27FC236}">
                <a16:creationId xmlns:a16="http://schemas.microsoft.com/office/drawing/2014/main" id="{7215CA57-E25F-EE16-C3FC-0E220671F7D2}"/>
              </a:ext>
            </a:extLst>
          </p:cNvPr>
          <p:cNvSpPr/>
          <p:nvPr/>
        </p:nvSpPr>
        <p:spPr>
          <a:xfrm>
            <a:off x="519056" y="1518117"/>
            <a:ext cx="8082684" cy="808955"/>
          </a:xfrm>
          <a:prstGeom prst="wedgeRoundRectCallout">
            <a:avLst>
              <a:gd name="adj1" fmla="val -35901"/>
              <a:gd name="adj2" fmla="val -84384"/>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事業終了後に更なる事業拡大へ向けた構想や投資予定などを簡潔に記載ください。その際、２．で記載した事業ビジョンとの関係がわかるようにしてください。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8" name="吹き出し: 角を丸めた四角形 25">
            <a:extLst>
              <a:ext uri="{FF2B5EF4-FFF2-40B4-BE49-F238E27FC236}">
                <a16:creationId xmlns:a16="http://schemas.microsoft.com/office/drawing/2014/main" id="{0CCBB795-C564-079F-96B6-4C0BAB826A29}"/>
              </a:ext>
            </a:extLst>
          </p:cNvPr>
          <p:cNvSpPr/>
          <p:nvPr/>
        </p:nvSpPr>
        <p:spPr>
          <a:xfrm>
            <a:off x="-2626242" y="-121513"/>
            <a:ext cx="2960518" cy="864040"/>
          </a:xfrm>
          <a:prstGeom prst="wedgeRoundRectCallout">
            <a:avLst>
              <a:gd name="adj1" fmla="val 58589"/>
              <a:gd name="adj2" fmla="val 47713"/>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2" name="吹き出し: 角を丸めた四角形 42">
            <a:extLst>
              <a:ext uri="{FF2B5EF4-FFF2-40B4-BE49-F238E27FC236}">
                <a16:creationId xmlns:a16="http://schemas.microsoft.com/office/drawing/2014/main" id="{A3205F56-4786-E044-2284-4F0A7C943A5F}"/>
              </a:ext>
            </a:extLst>
          </p:cNvPr>
          <p:cNvSpPr/>
          <p:nvPr/>
        </p:nvSpPr>
        <p:spPr>
          <a:xfrm>
            <a:off x="2285999" y="-1152291"/>
            <a:ext cx="4980097" cy="1559191"/>
          </a:xfrm>
          <a:prstGeom prst="wedgeRoundRectCallout">
            <a:avLst>
              <a:gd name="adj1" fmla="val -26143"/>
              <a:gd name="adj2" fmla="val 7152"/>
              <a:gd name="adj3" fmla="val 16667"/>
            </a:avLst>
          </a:prstGeom>
          <a:solidFill>
            <a:srgbClr val="FFCC66"/>
          </a:solidFill>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89395082"/>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Words>941</Words>
  <PresentationFormat>画面に合わせる (4:3)</PresentationFormat>
  <Paragraphs>39</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ＭＳ Ｐゴシック</vt:lpstr>
      <vt:lpstr>游ゴシック</vt:lpstr>
      <vt:lpstr>Arial</vt:lpstr>
      <vt:lpstr>Calibri</vt:lpstr>
      <vt:lpstr>Wingdings</vt:lpstr>
      <vt:lpstr>デザインの設定</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