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 id="2147483672" r:id="rId3"/>
  </p:sldMasterIdLst>
  <p:notesMasterIdLst>
    <p:notesMasterId r:id="rId19"/>
  </p:notesMasterIdLst>
  <p:sldIdLst>
    <p:sldId id="262" r:id="rId4"/>
    <p:sldId id="263" r:id="rId5"/>
    <p:sldId id="282" r:id="rId6"/>
    <p:sldId id="264" r:id="rId7"/>
    <p:sldId id="272" r:id="rId8"/>
    <p:sldId id="284" r:id="rId9"/>
    <p:sldId id="285" r:id="rId10"/>
    <p:sldId id="286" r:id="rId11"/>
    <p:sldId id="270" r:id="rId12"/>
    <p:sldId id="268" r:id="rId13"/>
    <p:sldId id="275" r:id="rId14"/>
    <p:sldId id="281" r:id="rId15"/>
    <p:sldId id="279" r:id="rId16"/>
    <p:sldId id="280" r:id="rId17"/>
    <p:sldId id="287" r:id="rId18"/>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C0DB2F-6CA8-412D-B227-BA9C4196D63C}" v="1" dt="2025-12-09T05:11:54.09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62" d="100"/>
          <a:sy n="62" d="100"/>
        </p:scale>
        <p:origin x="1460" y="2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7.xml" Type="http://schemas.openxmlformats.org/officeDocument/2006/relationships/slide"/><Relationship Id="rId11" Target="slides/slide8.xml" Type="http://schemas.openxmlformats.org/officeDocument/2006/relationships/slide"/><Relationship Id="rId12" Target="slides/slide9.xml" Type="http://schemas.openxmlformats.org/officeDocument/2006/relationships/slide"/><Relationship Id="rId13" Target="slides/slide10.xml" Type="http://schemas.openxmlformats.org/officeDocument/2006/relationships/slide"/><Relationship Id="rId14" Target="slides/slide11.xml" Type="http://schemas.openxmlformats.org/officeDocument/2006/relationships/slide"/><Relationship Id="rId15" Target="slides/slide12.xml" Type="http://schemas.openxmlformats.org/officeDocument/2006/relationships/slide"/><Relationship Id="rId16" Target="slides/slide13.xml" Type="http://schemas.openxmlformats.org/officeDocument/2006/relationships/slide"/><Relationship Id="rId17" Target="slides/slide14.xml" Type="http://schemas.openxmlformats.org/officeDocument/2006/relationships/slide"/><Relationship Id="rId18" Target="slides/slide15.xml" Type="http://schemas.openxmlformats.org/officeDocument/2006/relationships/slide"/><Relationship Id="rId19" Target="notesMasters/notesMaster1.xml" Type="http://schemas.openxmlformats.org/officeDocument/2006/relationships/notesMaster"/><Relationship Id="rId2" Target="slideMasters/slideMaster2.xml" Type="http://schemas.openxmlformats.org/officeDocument/2006/relationships/slideMaster"/><Relationship Id="rId20" Target="commentAuthors.xml" Type="http://schemas.openxmlformats.org/officeDocument/2006/relationships/commentAuthors"/><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25" Target="revisionInfo.xml" Type="http://schemas.microsoft.com/office/2015/10/relationships/revisionInfo"/><Relationship Id="rId26" Target="authors.xml" Type="http://schemas.microsoft.com/office/2018/10/relationships/authors"/><Relationship Id="rId3" Target="slideMasters/slideMaster3.xml" Type="http://schemas.openxmlformats.org/officeDocument/2006/relationships/slideMaster"/><Relationship Id="rId4" Target="slides/slide1.xml" Type="http://schemas.openxmlformats.org/officeDocument/2006/relationships/slide"/><Relationship Id="rId5" Target="slides/slide2.xml" Type="http://schemas.openxmlformats.org/officeDocument/2006/relationships/slide"/><Relationship Id="rId6" Target="slides/slide3.xml" Type="http://schemas.openxmlformats.org/officeDocument/2006/relationships/slide"/><Relationship Id="rId7" Target="slides/slide4.xml" Type="http://schemas.openxmlformats.org/officeDocument/2006/relationships/slide"/><Relationship Id="rId8" Target="slides/slide5.xml" Type="http://schemas.openxmlformats.org/officeDocument/2006/relationships/slide"/><Relationship Id="rId9" Target="slides/slide6.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4.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2025/12/10</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4.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5.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6.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7.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8.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9.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1.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2.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3.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83889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1795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923107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95152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57602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187585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10620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584363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772398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25751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77554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2025/12/10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_rels/slideMaster3.xml.rels><?xml version="1.0" encoding="UTF-8" standalone="yes"?><Relationships xmlns="http://schemas.openxmlformats.org/package/2006/relationships"><Relationship Id="rId1" Target="../slideLayouts/slideLayout23.xml" Type="http://schemas.openxmlformats.org/officeDocument/2006/relationships/slideLayout"/><Relationship Id="rId10" Target="../slideLayouts/slideLayout32.xml" Type="http://schemas.openxmlformats.org/officeDocument/2006/relationships/slideLayout"/><Relationship Id="rId11" Target="../slideLayouts/slideLayout33.xml" Type="http://schemas.openxmlformats.org/officeDocument/2006/relationships/slideLayout"/><Relationship Id="rId12" Target="../theme/theme3.xml" Type="http://schemas.openxmlformats.org/officeDocument/2006/relationships/theme"/><Relationship Id="rId2" Target="../slideLayouts/slideLayout24.xml" Type="http://schemas.openxmlformats.org/officeDocument/2006/relationships/slideLayout"/><Relationship Id="rId3" Target="../slideLayouts/slideLayout25.xml" Type="http://schemas.openxmlformats.org/officeDocument/2006/relationships/slideLayout"/><Relationship Id="rId4" Target="../slideLayouts/slideLayout26.xml" Type="http://schemas.openxmlformats.org/officeDocument/2006/relationships/slideLayout"/><Relationship Id="rId5" Target="../slideLayouts/slideLayout27.xml" Type="http://schemas.openxmlformats.org/officeDocument/2006/relationships/slideLayout"/><Relationship Id="rId6" Target="../slideLayouts/slideLayout28.xml" Type="http://schemas.openxmlformats.org/officeDocument/2006/relationships/slideLayout"/><Relationship Id="rId7" Target="../slideLayouts/slideLayout29.xml" Type="http://schemas.openxmlformats.org/officeDocument/2006/relationships/slideLayout"/><Relationship Id="rId8" Target="../slideLayouts/slideLayout30.xml" Type="http://schemas.openxmlformats.org/officeDocument/2006/relationships/slideLayout"/><Relationship Id="rId9" Target="../slideLayouts/slideLayout31.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2025/12/10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2025/12/10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2025/12/10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351003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24.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35781" y="4384670"/>
            <a:ext cx="8466630" cy="1292393"/>
          </a:xfrm>
        </p:spPr>
        <p:txBody>
          <a:bodyPr>
            <a:noAutofit/>
          </a:bodyPr>
          <a:lstStyle/>
          <a:p>
            <a:pPr algn="l"/>
            <a:r>
              <a:rPr kumimoji="1" lang="ja-JP" altLang="en-US" sz="1600" dirty="0">
                <a:solidFill>
                  <a:schemeClr val="tx1"/>
                </a:solidFill>
                <a:latin typeface="+mn-ea"/>
              </a:rPr>
              <a:t>提案機関　 </a:t>
            </a:r>
            <a:r>
              <a:rPr lang="ja-JP" altLang="en-US" sz="1600" dirty="0">
                <a:solidFill>
                  <a:schemeClr val="tx1"/>
                </a:solidFill>
                <a:latin typeface="+mn-ea"/>
              </a:rPr>
              <a:t>：〇〇〇〇、〇〇〇〇、〇〇〇〇・・・</a:t>
            </a:r>
            <a:endParaRPr lang="en-US" altLang="ja-JP" sz="1600" dirty="0">
              <a:solidFill>
                <a:schemeClr val="tx1"/>
              </a:solidFill>
              <a:latin typeface="+mn-ea"/>
            </a:endParaRPr>
          </a:p>
          <a:p>
            <a:pPr algn="l"/>
            <a:r>
              <a:rPr kumimoji="1" lang="ja-JP" altLang="en-US" sz="1600" dirty="0">
                <a:solidFill>
                  <a:schemeClr val="tx1"/>
                </a:solidFill>
                <a:latin typeface="+mn-ea"/>
              </a:rPr>
              <a:t>実施期間 　：○年間（</a:t>
            </a:r>
            <a:r>
              <a:rPr lang="ja-JP" altLang="en-US" sz="1600" dirty="0">
                <a:solidFill>
                  <a:schemeClr val="tx1"/>
                </a:solidFill>
                <a:highlight>
                  <a:srgbClr val="FFFF00"/>
                </a:highlight>
                <a:latin typeface="+mn-ea"/>
              </a:rPr>
              <a:t>２０２６年５月</a:t>
            </a:r>
            <a:r>
              <a:rPr lang="ja-JP" altLang="en-US" sz="1600" dirty="0">
                <a:solidFill>
                  <a:schemeClr val="tx1"/>
                </a:solidFill>
                <a:latin typeface="+mn-ea"/>
              </a:rPr>
              <a:t>～２０●●年●●月）</a:t>
            </a:r>
            <a:endParaRPr kumimoji="1" lang="en-US" altLang="ja-JP" sz="1600" dirty="0">
              <a:solidFill>
                <a:schemeClr val="tx1"/>
              </a:solidFill>
              <a:latin typeface="+mn-ea"/>
            </a:endParaRPr>
          </a:p>
          <a:p>
            <a:pPr algn="l"/>
            <a:r>
              <a:rPr lang="ja-JP" altLang="en-US" sz="1600" dirty="0">
                <a:solidFill>
                  <a:schemeClr val="tx1"/>
                </a:solidFill>
                <a:latin typeface="+mn-ea"/>
              </a:rPr>
              <a:t>助成対象額</a:t>
            </a:r>
            <a:r>
              <a:rPr kumimoji="1" lang="ja-JP" altLang="en-US" sz="1600" dirty="0">
                <a:solidFill>
                  <a:schemeClr val="tx1"/>
                </a:solidFill>
                <a:latin typeface="+mn-ea"/>
              </a:rPr>
              <a:t>：○</a:t>
            </a:r>
            <a:r>
              <a:rPr lang="en-US" altLang="ja-JP" sz="1600" dirty="0">
                <a:solidFill>
                  <a:schemeClr val="tx1"/>
                </a:solidFill>
                <a:latin typeface="+mn-ea"/>
              </a:rPr>
              <a:t> , </a:t>
            </a:r>
            <a:r>
              <a:rPr kumimoji="1" lang="ja-JP" altLang="en-US" sz="1600" dirty="0">
                <a:solidFill>
                  <a:schemeClr val="tx1"/>
                </a:solidFill>
                <a:latin typeface="+mn-ea"/>
              </a:rPr>
              <a:t>○○○百万円　</a:t>
            </a:r>
            <a:endParaRPr kumimoji="1" lang="en-US" altLang="ja-JP" sz="1600" dirty="0">
              <a:solidFill>
                <a:schemeClr val="tx1"/>
              </a:solidFill>
              <a:latin typeface="+mn-ea"/>
            </a:endParaRPr>
          </a:p>
          <a:p>
            <a:pPr algn="l"/>
            <a:r>
              <a:rPr lang="ja-JP" altLang="en-US" sz="1600" dirty="0">
                <a:solidFill>
                  <a:schemeClr val="tx1"/>
                </a:solidFill>
                <a:latin typeface="+mn-ea"/>
              </a:rPr>
              <a:t>助成金額　 ：○</a:t>
            </a:r>
            <a:r>
              <a:rPr lang="en-US" altLang="ja-JP" sz="1600" dirty="0">
                <a:solidFill>
                  <a:schemeClr val="tx1"/>
                </a:solidFill>
                <a:latin typeface="+mn-ea"/>
              </a:rPr>
              <a:t> , </a:t>
            </a:r>
            <a:r>
              <a:rPr lang="ja-JP" altLang="en-US" sz="1600" dirty="0">
                <a:solidFill>
                  <a:schemeClr val="tx1"/>
                </a:solidFill>
                <a:latin typeface="+mn-ea"/>
              </a:rPr>
              <a:t>○○○百万円　</a:t>
            </a:r>
            <a:endParaRPr lang="en-US" altLang="ja-JP" sz="1600" dirty="0">
              <a:solidFill>
                <a:schemeClr val="tx1"/>
              </a:solidFill>
              <a:highlight>
                <a:srgbClr val="FFFF00"/>
              </a:highlight>
              <a:latin typeface="+mn-ea"/>
            </a:endParaRPr>
          </a:p>
          <a:p>
            <a:pPr algn="l"/>
            <a:endParaRPr kumimoji="1" lang="en-US" altLang="ja-JP" sz="1600" dirty="0">
              <a:solidFill>
                <a:schemeClr val="tx1"/>
              </a:solidFill>
              <a:latin typeface="+mn-ea"/>
            </a:endParaRPr>
          </a:p>
          <a:p>
            <a:pPr algn="l"/>
            <a:endParaRPr kumimoji="1" lang="en-US" altLang="ja-JP" sz="1600" dirty="0">
              <a:solidFill>
                <a:schemeClr val="tx1"/>
              </a:solidFill>
              <a:latin typeface="+mn-ea"/>
            </a:endParaRPr>
          </a:p>
          <a:p>
            <a:pPr algn="l"/>
            <a:endParaRPr kumimoji="1" lang="ja-JP" altLang="en-US" sz="1600" dirty="0">
              <a:solidFill>
                <a:schemeClr val="tx1"/>
              </a:solidFill>
              <a:latin typeface="+mn-ea"/>
            </a:endParaRPr>
          </a:p>
        </p:txBody>
      </p:sp>
      <p:sp>
        <p:nvSpPr>
          <p:cNvPr id="5" name="テキスト ボックス 4"/>
          <p:cNvSpPr txBox="1"/>
          <p:nvPr/>
        </p:nvSpPr>
        <p:spPr>
          <a:xfrm>
            <a:off x="7368054" y="2533053"/>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109306" y="3547663"/>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共同提案の場合、代表機関を一番左に記述し、共同提案者を続けて併記してください。委託先、共同研究先はその旨明示の上、記載ください。</a:t>
            </a:r>
            <a:endParaRPr lang="en-US" altLang="ja-JP" dirty="0">
              <a:latin typeface="+mn-ea"/>
            </a:endParaRPr>
          </a:p>
        </p:txBody>
      </p:sp>
      <p:sp>
        <p:nvSpPr>
          <p:cNvPr id="9" name="テキスト ボックス 8"/>
          <p:cNvSpPr txBox="1"/>
          <p:nvPr/>
        </p:nvSpPr>
        <p:spPr>
          <a:xfrm>
            <a:off x="3195155" y="33629"/>
            <a:ext cx="5922046"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ja-JP" b="1" dirty="0">
                <a:solidFill>
                  <a:srgbClr val="FFFF00"/>
                </a:solidFill>
              </a:rPr>
              <a:t>別添１</a:t>
            </a:r>
            <a:r>
              <a:rPr lang="ja-JP" altLang="en-US" b="1" dirty="0">
                <a:solidFill>
                  <a:srgbClr val="FFFF00"/>
                </a:solidFill>
                <a:latin typeface="+mn-ea"/>
              </a:rPr>
              <a:t>の注意書きの観点も参照し、</a:t>
            </a:r>
            <a:r>
              <a:rPr lang="ja-JP" altLang="en-US" b="1" dirty="0">
                <a:solidFill>
                  <a:srgbClr val="FF0000"/>
                </a:solidFill>
                <a:latin typeface="+mn-ea"/>
              </a:rPr>
              <a:t>提案書の概要となるように</a:t>
            </a:r>
            <a:r>
              <a:rPr lang="ja-JP" altLang="en-US" b="1" dirty="0">
                <a:latin typeface="+mn-ea"/>
              </a:rPr>
              <a:t>作成してください。</a:t>
            </a:r>
            <a:endParaRPr lang="en-US" altLang="ja-JP" b="1"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123211" y="5811098"/>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995743" y="1555515"/>
            <a:ext cx="199208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応募する研究開発項目名を記載ください。（例：（ｅ４））</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7</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39860" y="4289332"/>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実施期間は、２０２６年</a:t>
            </a:r>
            <a:r>
              <a:rPr lang="ja-JP" altLang="en-US" strike="sngStrike" dirty="0">
                <a:latin typeface="+mn-ea"/>
              </a:rPr>
              <a:t>２</a:t>
            </a:r>
            <a:r>
              <a:rPr lang="ja-JP" altLang="en-US" dirty="0">
                <a:solidFill>
                  <a:srgbClr val="FF0000"/>
                </a:solidFill>
                <a:latin typeface="+mn-ea"/>
              </a:rPr>
              <a:t>５</a:t>
            </a:r>
            <a:r>
              <a:rPr lang="ja-JP" altLang="en-US" dirty="0">
                <a:latin typeface="+mn-ea"/>
              </a:rPr>
              <a:t>月の事業開始を想定してください。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6156000" cy="562074"/>
          </a:xfrm>
        </p:spPr>
        <p:style>
          <a:lnRef idx="0">
            <a:schemeClr val="accent5"/>
          </a:lnRef>
          <a:fillRef idx="3">
            <a:schemeClr val="accent5"/>
          </a:fillRef>
          <a:effectRef idx="3">
            <a:schemeClr val="accent5"/>
          </a:effectRef>
          <a:fontRef idx="minor">
            <a:schemeClr val="lt1"/>
          </a:fontRef>
        </p:style>
        <p:txBody>
          <a:bodyPr anchor="t">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FFFF00"/>
                </a:solidFill>
                <a:latin typeface="+mn-ea"/>
              </a:rPr>
              <a:t>・事業化計画書の１．項について要約して簡潔に記載</a:t>
            </a:r>
            <a:r>
              <a:rPr lang="ja-JP" altLang="en-US" sz="1200" i="1" dirty="0">
                <a:solidFill>
                  <a:schemeClr val="bg1"/>
                </a:solidFill>
                <a:latin typeface="+mn-ea"/>
              </a:rPr>
              <a:t>ください。</a:t>
            </a:r>
            <a:endParaRPr lang="en-US" altLang="ja-JP" sz="1200" i="1" dirty="0">
              <a:solidFill>
                <a:schemeClr val="bg1"/>
              </a:solidFill>
              <a:latin typeface="+mn-ea"/>
            </a:endParaRPr>
          </a:p>
        </p:txBody>
      </p:sp>
      <p:sp>
        <p:nvSpPr>
          <p:cNvPr id="13" name="テキスト ボックス 12"/>
          <p:cNvSpPr txBox="1"/>
          <p:nvPr/>
        </p:nvSpPr>
        <p:spPr>
          <a:xfrm>
            <a:off x="4199078" y="3249563"/>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a:t>
            </a:r>
            <a:r>
              <a:rPr lang="ja-JP" altLang="en-US" sz="1200" i="1" dirty="0">
                <a:solidFill>
                  <a:srgbClr val="FFFF00"/>
                </a:solidFill>
                <a:latin typeface="+mn-ea"/>
              </a:rPr>
              <a:t>事業化計画書の２．項について要約して簡潔に記載</a:t>
            </a:r>
            <a:r>
              <a:rPr lang="ja-JP" altLang="en-US" sz="1200" i="1" dirty="0">
                <a:solidFill>
                  <a:schemeClr val="bg1"/>
                </a:solidFill>
                <a:latin typeface="+mn-ea"/>
              </a:rPr>
              <a:t>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
        <p:nvSpPr>
          <p:cNvPr id="3" name="正方形/長方形 2">
            <a:extLst>
              <a:ext uri="{FF2B5EF4-FFF2-40B4-BE49-F238E27FC236}">
                <a16:creationId xmlns:a16="http://schemas.microsoft.com/office/drawing/2014/main" id="{24234189-DA0C-CB9D-D254-3A93597F0350}"/>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 name="スライド番号プレースホルダ 2">
            <a:extLst>
              <a:ext uri="{FF2B5EF4-FFF2-40B4-BE49-F238E27FC236}">
                <a16:creationId xmlns:a16="http://schemas.microsoft.com/office/drawing/2014/main" id="{D9E32D9C-2A72-B5A9-A08F-782CC3175276}"/>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p:cNvSpPr/>
          <p:nvPr/>
        </p:nvSpPr>
        <p:spPr>
          <a:xfrm>
            <a:off x="108000" y="792000"/>
            <a:ext cx="2534969" cy="3348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b="1"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2823" y="1299125"/>
            <a:ext cx="8318318"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○売上見通し（単位：百万円）</a:t>
            </a: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年度（事業終了）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○売上見通し設定の考え方（算出の基本となる製品、サービス等の予定価格等を具体的に記述すること。）</a:t>
            </a: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a:t>
            </a:r>
            <a:endParaRPr lang="en-US" altLang="ja-JP" sz="1200" dirty="0">
              <a:solidFill>
                <a:srgbClr val="3333CC"/>
              </a:solidFill>
              <a:latin typeface="+mn-ea"/>
            </a:endParaRPr>
          </a:p>
        </p:txBody>
      </p:sp>
      <p:sp>
        <p:nvSpPr>
          <p:cNvPr id="20" name="テキスト ボックス 19"/>
          <p:cNvSpPr txBox="1"/>
          <p:nvPr/>
        </p:nvSpPr>
        <p:spPr>
          <a:xfrm>
            <a:off x="4644008" y="772766"/>
            <a:ext cx="429116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a:t>
            </a:r>
            <a:r>
              <a:rPr lang="ja-JP" altLang="en-US" sz="1200" i="1" dirty="0">
                <a:solidFill>
                  <a:srgbClr val="FFFF00"/>
                </a:solidFill>
                <a:latin typeface="+mn-ea"/>
              </a:rPr>
              <a:t>事業化計画書の４．売上見通しについて要約して簡潔に記載</a:t>
            </a:r>
            <a:r>
              <a:rPr lang="ja-JP" altLang="en-US" sz="1200" i="1" dirty="0">
                <a:solidFill>
                  <a:prstClr val="white"/>
                </a:solidFill>
                <a:latin typeface="+mn-ea"/>
              </a:rPr>
              <a:t>ください。</a:t>
            </a:r>
            <a:endParaRPr lang="en-US" altLang="ja-JP" sz="1200" i="1" dirty="0">
              <a:solidFill>
                <a:prstClr val="white"/>
              </a:solidFill>
              <a:latin typeface="+mn-ea"/>
            </a:endParaRPr>
          </a:p>
        </p:txBody>
      </p:sp>
      <p:sp>
        <p:nvSpPr>
          <p:cNvPr id="21" name="テキスト ボックス 20"/>
          <p:cNvSpPr txBox="1"/>
          <p:nvPr/>
        </p:nvSpPr>
        <p:spPr>
          <a:xfrm>
            <a:off x="107504" y="6275000"/>
            <a:ext cx="8568956" cy="276999"/>
          </a:xfrm>
          <a:prstGeom prst="rect">
            <a:avLst/>
          </a:prstGeom>
          <a:noFill/>
        </p:spPr>
        <p:txBody>
          <a:bodyPr wrap="square" rtlCol="0">
            <a:spAutoFit/>
          </a:bodyPr>
          <a:lstStyle/>
          <a:p>
            <a:r>
              <a:rPr lang="en-US" altLang="ja-JP" sz="1200" dirty="0">
                <a:solidFill>
                  <a:srgbClr val="0000FF"/>
                </a:solidFill>
              </a:rPr>
              <a:t>※</a:t>
            </a:r>
            <a:r>
              <a:rPr lang="ja-JP" altLang="en-US" sz="1200" dirty="0">
                <a:solidFill>
                  <a:srgbClr val="0000FF"/>
                </a:solidFill>
              </a:rPr>
              <a:t>規模が大きい場合は、億円単位として頂いても結構です。</a:t>
            </a:r>
          </a:p>
        </p:txBody>
      </p:sp>
      <p:sp>
        <p:nvSpPr>
          <p:cNvPr id="9" name="タイトル 1"/>
          <p:cNvSpPr txBox="1">
            <a:spLocks/>
          </p:cNvSpPr>
          <p:nvPr/>
        </p:nvSpPr>
        <p:spPr>
          <a:xfrm>
            <a:off x="107504" y="57600"/>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chor="t">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
        <p:nvSpPr>
          <p:cNvPr id="2" name="正方形/長方形 1">
            <a:extLst>
              <a:ext uri="{FF2B5EF4-FFF2-40B4-BE49-F238E27FC236}">
                <a16:creationId xmlns:a16="http://schemas.microsoft.com/office/drawing/2014/main" id="{185241FF-8CE2-7BFB-D4DC-2472ACEA811A}"/>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3" name="スライド番号プレースホルダ 2">
            <a:extLst>
              <a:ext uri="{FF2B5EF4-FFF2-40B4-BE49-F238E27FC236}">
                <a16:creationId xmlns:a16="http://schemas.microsoft.com/office/drawing/2014/main" id="{C51450A3-8281-96C1-6078-ADD0D50D2A59}"/>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11</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70000" y="790798"/>
            <a:ext cx="8208913" cy="646331"/>
          </a:xfrm>
          <a:prstGeom prst="rect">
            <a:avLst/>
          </a:prstGeom>
          <a:noFill/>
        </p:spPr>
        <p:txBody>
          <a:bodyPr wrap="square" rtlCol="0">
            <a:spAutoFit/>
          </a:bodyPr>
          <a:lstStyle/>
          <a:p>
            <a:r>
              <a:rPr lang="ja-JP" altLang="en-US" dirty="0"/>
              <a:t>助成対象総額</a:t>
            </a:r>
            <a:r>
              <a:rPr kumimoji="1" lang="ja-JP" altLang="en-US" dirty="0"/>
              <a:t>：〇</a:t>
            </a:r>
            <a:r>
              <a:rPr kumimoji="1" lang="en-US" altLang="ja-JP" dirty="0"/>
              <a:t>,</a:t>
            </a:r>
            <a:r>
              <a:rPr kumimoji="1" lang="ja-JP" altLang="en-US" dirty="0"/>
              <a:t>〇〇〇百万円 </a:t>
            </a:r>
            <a:endParaRPr kumimoji="1" lang="en-US" altLang="ja-JP" dirty="0"/>
          </a:p>
          <a:p>
            <a:r>
              <a:rPr lang="ja-JP" altLang="en-US" dirty="0"/>
              <a:t>助成金総額     ：〇</a:t>
            </a:r>
            <a:r>
              <a:rPr lang="en-US" altLang="ja-JP" dirty="0"/>
              <a:t>,</a:t>
            </a:r>
            <a:r>
              <a:rPr lang="ja-JP" altLang="en-US" dirty="0"/>
              <a:t>〇〇〇百万円 </a:t>
            </a:r>
            <a:endParaRPr kumimoji="1" lang="ja-JP" altLang="en-US" dirty="0">
              <a:highlight>
                <a:srgbClr val="FFFF00"/>
              </a:highlight>
            </a:endParaRPr>
          </a:p>
        </p:txBody>
      </p:sp>
      <p:sp>
        <p:nvSpPr>
          <p:cNvPr id="8" name="テキスト ボックス 7"/>
          <p:cNvSpPr txBox="1"/>
          <p:nvPr/>
        </p:nvSpPr>
        <p:spPr>
          <a:xfrm>
            <a:off x="5508104" y="19500"/>
            <a:ext cx="3614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a:p>
            <a:r>
              <a:rPr lang="ja-JP" altLang="en-US" sz="1200" i="1" dirty="0">
                <a:solidFill>
                  <a:prstClr val="white"/>
                </a:solidFill>
                <a:latin typeface="+mn-ea"/>
              </a:rPr>
              <a:t>年度の列は適宜追加・削除ください。</a:t>
            </a:r>
            <a:endParaRPr lang="en-US" altLang="ja-JP" sz="1200" i="1" dirty="0">
              <a:solidFill>
                <a:prstClr val="white"/>
              </a:solidFill>
              <a:latin typeface="+mn-ea"/>
            </a:endParaRPr>
          </a:p>
          <a:p>
            <a:r>
              <a:rPr lang="ja-JP" altLang="en-US" sz="1200" i="1" dirty="0">
                <a:solidFill>
                  <a:prstClr val="white"/>
                </a:solidFill>
                <a:latin typeface="+mn-ea"/>
              </a:rPr>
              <a:t>ステージゲート（</a:t>
            </a:r>
            <a:r>
              <a:rPr lang="en-US" altLang="ja-JP" sz="1200" i="1" dirty="0">
                <a:solidFill>
                  <a:prstClr val="white"/>
                </a:solidFill>
                <a:latin typeface="+mn-ea"/>
              </a:rPr>
              <a:t>SG)</a:t>
            </a:r>
            <a:r>
              <a:rPr lang="ja-JP" altLang="en-US" sz="1200" i="1" dirty="0">
                <a:solidFill>
                  <a:prstClr val="white"/>
                </a:solidFill>
                <a:latin typeface="+mn-ea"/>
              </a:rPr>
              <a:t>前の初回助成対象額額（１２か月分）と</a:t>
            </a:r>
            <a:r>
              <a:rPr lang="en-US" altLang="ja-JP" sz="1200" i="1" dirty="0">
                <a:solidFill>
                  <a:prstClr val="white"/>
                </a:solidFill>
                <a:latin typeface="+mn-ea"/>
              </a:rPr>
              <a:t>SG</a:t>
            </a:r>
            <a:r>
              <a:rPr lang="ja-JP" altLang="en-US" sz="1200" i="1" dirty="0">
                <a:solidFill>
                  <a:prstClr val="white"/>
                </a:solidFill>
                <a:latin typeface="+mn-ea"/>
              </a:rPr>
              <a:t>後の追加助成対象額を分けて記載してください。</a:t>
            </a:r>
            <a:endParaRPr lang="en-US" altLang="ja-JP" sz="1200" i="1" dirty="0">
              <a:solidFill>
                <a:prstClr val="white"/>
              </a:solidFill>
              <a:latin typeface="+mn-ea"/>
            </a:endParaRPr>
          </a:p>
        </p:txBody>
      </p:sp>
      <p:sp>
        <p:nvSpPr>
          <p:cNvPr id="10" name="タイトル 1"/>
          <p:cNvSpPr txBox="1">
            <a:spLocks/>
          </p:cNvSpPr>
          <p:nvPr/>
        </p:nvSpPr>
        <p:spPr>
          <a:xfrm>
            <a:off x="107504" y="57600"/>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2260010945"/>
              </p:ext>
            </p:extLst>
          </p:nvPr>
        </p:nvGraphicFramePr>
        <p:xfrm>
          <a:off x="224515" y="1584000"/>
          <a:ext cx="8694972" cy="5183902"/>
        </p:xfrm>
        <a:graphic>
          <a:graphicData uri="http://schemas.openxmlformats.org/drawingml/2006/table">
            <a:tbl>
              <a:tblPr firstRow="1" bandRow="1">
                <a:tableStyleId>{5C22544A-7EE6-4342-B048-85BDC9FD1C3A}</a:tableStyleId>
              </a:tblPr>
              <a:tblGrid>
                <a:gridCol w="1580903">
                  <a:extLst>
                    <a:ext uri="{9D8B030D-6E8A-4147-A177-3AD203B41FA5}">
                      <a16:colId xmlns:a16="http://schemas.microsoft.com/office/drawing/2014/main" val="20000"/>
                    </a:ext>
                  </a:extLst>
                </a:gridCol>
                <a:gridCol w="1077889">
                  <a:extLst>
                    <a:ext uri="{9D8B030D-6E8A-4147-A177-3AD203B41FA5}">
                      <a16:colId xmlns:a16="http://schemas.microsoft.com/office/drawing/2014/main" val="20003"/>
                    </a:ext>
                  </a:extLst>
                </a:gridCol>
                <a:gridCol w="1006030">
                  <a:extLst>
                    <a:ext uri="{9D8B030D-6E8A-4147-A177-3AD203B41FA5}">
                      <a16:colId xmlns:a16="http://schemas.microsoft.com/office/drawing/2014/main" val="20001"/>
                    </a:ext>
                  </a:extLst>
                </a:gridCol>
                <a:gridCol w="1006030">
                  <a:extLst>
                    <a:ext uri="{9D8B030D-6E8A-4147-A177-3AD203B41FA5}">
                      <a16:colId xmlns:a16="http://schemas.microsoft.com/office/drawing/2014/main" val="932572701"/>
                    </a:ext>
                  </a:extLst>
                </a:gridCol>
                <a:gridCol w="1006030">
                  <a:extLst>
                    <a:ext uri="{9D8B030D-6E8A-4147-A177-3AD203B41FA5}">
                      <a16:colId xmlns:a16="http://schemas.microsoft.com/office/drawing/2014/main" val="20002"/>
                    </a:ext>
                  </a:extLst>
                </a:gridCol>
                <a:gridCol w="1006030">
                  <a:extLst>
                    <a:ext uri="{9D8B030D-6E8A-4147-A177-3AD203B41FA5}">
                      <a16:colId xmlns:a16="http://schemas.microsoft.com/office/drawing/2014/main" val="20006"/>
                    </a:ext>
                  </a:extLst>
                </a:gridCol>
                <a:gridCol w="1006030">
                  <a:extLst>
                    <a:ext uri="{9D8B030D-6E8A-4147-A177-3AD203B41FA5}">
                      <a16:colId xmlns:a16="http://schemas.microsoft.com/office/drawing/2014/main" val="4124334990"/>
                    </a:ext>
                  </a:extLst>
                </a:gridCol>
                <a:gridCol w="1006030">
                  <a:extLst>
                    <a:ext uri="{9D8B030D-6E8A-4147-A177-3AD203B41FA5}">
                      <a16:colId xmlns:a16="http://schemas.microsoft.com/office/drawing/2014/main" val="2292062701"/>
                    </a:ext>
                  </a:extLst>
                </a:gridCol>
              </a:tblGrid>
              <a:tr h="373268">
                <a:tc>
                  <a:txBody>
                    <a:bodyPr/>
                    <a:lstStyle/>
                    <a:p>
                      <a:endParaRPr kumimoji="1" lang="ja-JP" altLang="en-US" dirty="0"/>
                    </a:p>
                  </a:txBody>
                  <a:tcPr/>
                </a:tc>
                <a:tc>
                  <a:txBody>
                    <a:bodyPr/>
                    <a:lstStyle/>
                    <a:p>
                      <a:pPr algn="ctr"/>
                      <a:r>
                        <a:rPr kumimoji="1" lang="en-US" altLang="ja-JP" sz="1800" dirty="0">
                          <a:latin typeface="+mn-ea"/>
                          <a:ea typeface="+mn-ea"/>
                        </a:rPr>
                        <a:t>XX</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XX</a:t>
                      </a:r>
                      <a:r>
                        <a:rPr kumimoji="1" lang="ja-JP" altLang="en-US" sz="1800" dirty="0">
                          <a:latin typeface="+mn-ea"/>
                          <a:ea typeface="+mn-ea"/>
                        </a:rPr>
                        <a:t>年度</a:t>
                      </a:r>
                      <a:endParaRPr kumimoji="1" lang="en-US" altLang="ja-JP" sz="1800" dirty="0">
                        <a:latin typeface="+mn-ea"/>
                        <a:ea typeface="+mn-ea"/>
                      </a:endParaRPr>
                    </a:p>
                    <a:p>
                      <a:pPr algn="ctr"/>
                      <a:r>
                        <a:rPr kumimoji="1" lang="ja-JP" altLang="en-US" sz="1400" dirty="0">
                          <a:latin typeface="+mn-ea"/>
                          <a:ea typeface="+mn-ea"/>
                        </a:rPr>
                        <a:t>（</a:t>
                      </a:r>
                      <a:r>
                        <a:rPr kumimoji="1" lang="en-US" altLang="ja-JP" sz="1400" dirty="0">
                          <a:latin typeface="+mn-ea"/>
                          <a:ea typeface="+mn-ea"/>
                        </a:rPr>
                        <a:t>Y</a:t>
                      </a:r>
                      <a:r>
                        <a:rPr kumimoji="1" lang="ja-JP" altLang="en-US" sz="1400" dirty="0">
                          <a:latin typeface="+mn-ea"/>
                          <a:ea typeface="+mn-ea"/>
                        </a:rPr>
                        <a:t>月まで）</a:t>
                      </a:r>
                    </a:p>
                  </a:txBody>
                  <a:tcPr anchor="ctr"/>
                </a:tc>
                <a:tc>
                  <a:txBody>
                    <a:bodyPr/>
                    <a:lstStyle/>
                    <a:p>
                      <a:pPr algn="ctr"/>
                      <a:r>
                        <a:rPr kumimoji="1" lang="ja-JP" altLang="en-US" sz="1800" dirty="0">
                          <a:latin typeface="+mn-ea"/>
                          <a:ea typeface="+mn-ea"/>
                        </a:rPr>
                        <a:t>小計</a:t>
                      </a:r>
                      <a:endParaRPr kumimoji="1" lang="en-US" altLang="ja-JP" sz="1800" dirty="0">
                        <a:latin typeface="+mn-ea"/>
                        <a:ea typeface="+mn-ea"/>
                      </a:endParaRPr>
                    </a:p>
                    <a:p>
                      <a:pPr algn="ctr"/>
                      <a:r>
                        <a:rPr kumimoji="1" lang="ja-JP" altLang="en-US" sz="1800" dirty="0">
                          <a:latin typeface="+mn-ea"/>
                          <a:ea typeface="+mn-ea"/>
                        </a:rPr>
                        <a:t>初回額</a:t>
                      </a:r>
                    </a:p>
                  </a:txBody>
                  <a:tcPr anchor="ctr">
                    <a:solidFill>
                      <a:schemeClr val="tx2">
                        <a:lumMod val="40000"/>
                        <a:lumOff val="60000"/>
                      </a:schemeClr>
                    </a:solidFill>
                  </a:tcPr>
                </a:tc>
                <a:tc>
                  <a:txBody>
                    <a:bodyPr/>
                    <a:lstStyle/>
                    <a:p>
                      <a:pPr algn="ctr"/>
                      <a:r>
                        <a:rPr kumimoji="1" lang="en-US" altLang="ja-JP" sz="1800" dirty="0">
                          <a:latin typeface="+mn-ea"/>
                          <a:ea typeface="+mn-ea"/>
                        </a:rPr>
                        <a:t>XX</a:t>
                      </a:r>
                      <a:r>
                        <a:rPr kumimoji="1" lang="ja-JP" altLang="en-US" sz="1800" dirty="0">
                          <a:latin typeface="+mn-ea"/>
                          <a:ea typeface="+mn-ea"/>
                        </a:rPr>
                        <a:t>年度</a:t>
                      </a:r>
                      <a:endParaRPr kumimoji="1" lang="en-US" altLang="ja-JP" sz="1800" dirty="0">
                        <a:latin typeface="+mn-ea"/>
                        <a:ea typeface="+mn-ea"/>
                      </a:endParaRPr>
                    </a:p>
                    <a:p>
                      <a:pPr algn="ctr"/>
                      <a:r>
                        <a:rPr kumimoji="1" lang="ja-JP" altLang="en-US" sz="1400" dirty="0">
                          <a:latin typeface="+mn-ea"/>
                          <a:ea typeface="+mn-ea"/>
                        </a:rPr>
                        <a:t>（</a:t>
                      </a:r>
                      <a:r>
                        <a:rPr kumimoji="1" lang="en-US" altLang="ja-JP" sz="1400" dirty="0">
                          <a:latin typeface="+mn-ea"/>
                          <a:ea typeface="+mn-ea"/>
                        </a:rPr>
                        <a:t>Y</a:t>
                      </a:r>
                      <a:r>
                        <a:rPr kumimoji="1" lang="ja-JP" altLang="en-US" sz="1400" dirty="0">
                          <a:latin typeface="+mn-ea"/>
                          <a:ea typeface="+mn-ea"/>
                        </a:rPr>
                        <a:t>月から）</a:t>
                      </a:r>
                    </a:p>
                  </a:txBody>
                  <a:tcPr anchor="ctr"/>
                </a:tc>
                <a:tc>
                  <a:txBody>
                    <a:bodyPr/>
                    <a:lstStyle/>
                    <a:p>
                      <a:pPr algn="ctr"/>
                      <a:r>
                        <a:rPr kumimoji="1" lang="en-US" altLang="ja-JP" sz="1800" dirty="0">
                          <a:latin typeface="+mn-ea"/>
                          <a:ea typeface="+mn-ea"/>
                        </a:rPr>
                        <a:t>XX</a:t>
                      </a:r>
                      <a:r>
                        <a:rPr kumimoji="1" lang="ja-JP" altLang="en-US" sz="1800" dirty="0">
                          <a:latin typeface="+mn-ea"/>
                          <a:ea typeface="+mn-ea"/>
                        </a:rPr>
                        <a:t>年度</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小計</a:t>
                      </a:r>
                      <a:endParaRPr kumimoji="1" lang="en-US" altLang="ja-JP" sz="1800" dirty="0">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SG</a:t>
                      </a:r>
                      <a:r>
                        <a:rPr kumimoji="1" lang="ja-JP" altLang="en-US" sz="1800" dirty="0">
                          <a:latin typeface="+mn-ea"/>
                          <a:ea typeface="+mn-ea"/>
                        </a:rPr>
                        <a:t>後額</a:t>
                      </a:r>
                    </a:p>
                  </a:txBody>
                  <a:tcPr anchor="ctr">
                    <a:solidFill>
                      <a:schemeClr val="tx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合計</a:t>
                      </a:r>
                      <a:endParaRPr kumimoji="1" lang="en-US" altLang="ja-JP" sz="1800" dirty="0">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全期間</a:t>
                      </a:r>
                    </a:p>
                  </a:txBody>
                  <a:tcPr anchor="ctr"/>
                </a:tc>
                <a:extLst>
                  <a:ext uri="{0D108BD9-81ED-4DB2-BD59-A6C34878D82A}">
                    <a16:rowId xmlns:a16="http://schemas.microsoft.com/office/drawing/2014/main" val="10000"/>
                  </a:ext>
                </a:extLst>
              </a:tr>
              <a:tr h="659631">
                <a:tc>
                  <a:txBody>
                    <a:bodyPr/>
                    <a:lstStyle/>
                    <a:p>
                      <a:r>
                        <a:rPr kumimoji="1" lang="ja-JP" altLang="en-US" dirty="0"/>
                        <a:t>（株）〇〇〇〇</a:t>
                      </a:r>
                    </a:p>
                  </a:txBody>
                  <a:tcPr marL="36000" marR="36000"/>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1"/>
                  </a:ext>
                </a:extLst>
              </a:tr>
              <a:tr h="6596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2"/>
                  </a:ext>
                </a:extLst>
              </a:tr>
              <a:tr h="815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内、委託：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4"/>
                  </a:ext>
                </a:extLst>
              </a:tr>
              <a:tr h="815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内、共同研究：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2932056463"/>
                  </a:ext>
                </a:extLst>
              </a:tr>
              <a:tr h="659631">
                <a:tc>
                  <a:txBody>
                    <a:bodyPr/>
                    <a:lstStyle/>
                    <a:p>
                      <a:r>
                        <a:rPr kumimoji="1" lang="ja-JP" altLang="en-US" dirty="0"/>
                        <a:t>合計</a:t>
                      </a:r>
                    </a:p>
                  </a:txBody>
                  <a:tcPr marL="36000" marR="36000"/>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4067105279"/>
                  </a:ext>
                </a:extLst>
              </a:tr>
              <a:tr h="933171">
                <a:tc>
                  <a:txBody>
                    <a:bodyPr/>
                    <a:lstStyle/>
                    <a:p>
                      <a:r>
                        <a:rPr kumimoji="1" lang="ja-JP" altLang="en-US" dirty="0"/>
                        <a:t>助成金（</a:t>
                      </a:r>
                      <a:r>
                        <a:rPr kumimoji="1" lang="en-US" altLang="ja-JP" dirty="0"/>
                        <a:t>NEDO</a:t>
                      </a:r>
                      <a:r>
                        <a:rPr kumimoji="1" lang="ja-JP" altLang="en-US" dirty="0"/>
                        <a:t>負担分）の額</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a:t>
                      </a:r>
                      <a:r>
                        <a:rPr kumimoji="1" lang="ja-JP" altLang="en-US" dirty="0">
                          <a:solidFill>
                            <a:schemeClr val="tx1"/>
                          </a:solidFill>
                        </a:rPr>
                        <a:t>助成率〇</a:t>
                      </a:r>
                      <a:r>
                        <a:rPr kumimoji="1" lang="en-US" altLang="ja-JP" dirty="0"/>
                        <a:t>/</a:t>
                      </a:r>
                      <a:r>
                        <a:rPr kumimoji="1" lang="ja-JP" altLang="en-US" dirty="0"/>
                        <a:t>○</a:t>
                      </a:r>
                      <a:r>
                        <a:rPr kumimoji="1" lang="en-US" altLang="ja-JP" dirty="0"/>
                        <a:t>】</a:t>
                      </a:r>
                      <a:endParaRPr kumimoji="1" lang="ja-JP" altLang="en-US" dirty="0"/>
                    </a:p>
                  </a:txBody>
                  <a:tcPr marL="36000" marR="36000"/>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4" name="テキスト ボックス 3">
            <a:extLst>
              <a:ext uri="{FF2B5EF4-FFF2-40B4-BE49-F238E27FC236}">
                <a16:creationId xmlns:a16="http://schemas.microsoft.com/office/drawing/2014/main" id="{F027383C-A536-D1FD-8D9C-CDA524D40328}"/>
              </a:ext>
            </a:extLst>
          </p:cNvPr>
          <p:cNvSpPr txBox="1"/>
          <p:nvPr/>
        </p:nvSpPr>
        <p:spPr>
          <a:xfrm>
            <a:off x="7609471" y="1312171"/>
            <a:ext cx="1499033" cy="338554"/>
          </a:xfrm>
          <a:prstGeom prst="rect">
            <a:avLst/>
          </a:prstGeom>
          <a:noFill/>
        </p:spPr>
        <p:txBody>
          <a:bodyPr wrap="square" rtlCol="0">
            <a:spAutoFit/>
          </a:bodyPr>
          <a:lstStyle/>
          <a:p>
            <a:r>
              <a:rPr kumimoji="1" lang="ja-JP" altLang="en-US" sz="1600" dirty="0"/>
              <a:t>（単位）百万円</a:t>
            </a:r>
          </a:p>
        </p:txBody>
      </p:sp>
      <p:sp>
        <p:nvSpPr>
          <p:cNvPr id="2" name="スライド番号プレースホルダ 2">
            <a:extLst>
              <a:ext uri="{FF2B5EF4-FFF2-40B4-BE49-F238E27FC236}">
                <a16:creationId xmlns:a16="http://schemas.microsoft.com/office/drawing/2014/main" id="{244AF962-CC68-987E-07CB-EBE3199C5986}"/>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12</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sp>
        <p:nvSpPr>
          <p:cNvPr id="10" name="タイトル 1"/>
          <p:cNvSpPr txBox="1">
            <a:spLocks/>
          </p:cNvSpPr>
          <p:nvPr/>
        </p:nvSpPr>
        <p:spPr>
          <a:xfrm>
            <a:off x="107505" y="57600"/>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graphicFrame>
        <p:nvGraphicFramePr>
          <p:cNvPr id="3" name="表 2">
            <a:extLst>
              <a:ext uri="{FF2B5EF4-FFF2-40B4-BE49-F238E27FC236}">
                <a16:creationId xmlns:a16="http://schemas.microsoft.com/office/drawing/2014/main" id="{FE247E5D-FC9E-08C6-F248-B22284F6925B}"/>
              </a:ext>
            </a:extLst>
          </p:cNvPr>
          <p:cNvGraphicFramePr>
            <a:graphicFrameLocks noGrp="1"/>
          </p:cNvGraphicFramePr>
          <p:nvPr>
            <p:extLst>
              <p:ext uri="{D42A27DB-BD31-4B8C-83A1-F6EECF244321}">
                <p14:modId xmlns:p14="http://schemas.microsoft.com/office/powerpoint/2010/main" val="2215989967"/>
              </p:ext>
            </p:extLst>
          </p:nvPr>
        </p:nvGraphicFramePr>
        <p:xfrm>
          <a:off x="269523" y="1306197"/>
          <a:ext cx="8675997" cy="5257449"/>
        </p:xfrm>
        <a:graphic>
          <a:graphicData uri="http://schemas.openxmlformats.org/drawingml/2006/table">
            <a:tbl>
              <a:tblPr firstRow="1" bandRow="1">
                <a:tableStyleId>{5C22544A-7EE6-4342-B048-85BDC9FD1C3A}</a:tableStyleId>
              </a:tblPr>
              <a:tblGrid>
                <a:gridCol w="1590250">
                  <a:extLst>
                    <a:ext uri="{9D8B030D-6E8A-4147-A177-3AD203B41FA5}">
                      <a16:colId xmlns:a16="http://schemas.microsoft.com/office/drawing/2014/main" val="20000"/>
                    </a:ext>
                  </a:extLst>
                </a:gridCol>
                <a:gridCol w="1156856">
                  <a:extLst>
                    <a:ext uri="{9D8B030D-6E8A-4147-A177-3AD203B41FA5}">
                      <a16:colId xmlns:a16="http://schemas.microsoft.com/office/drawing/2014/main" val="20002"/>
                    </a:ext>
                  </a:extLst>
                </a:gridCol>
                <a:gridCol w="1028316">
                  <a:extLst>
                    <a:ext uri="{9D8B030D-6E8A-4147-A177-3AD203B41FA5}">
                      <a16:colId xmlns:a16="http://schemas.microsoft.com/office/drawing/2014/main" val="3634264514"/>
                    </a:ext>
                  </a:extLst>
                </a:gridCol>
                <a:gridCol w="1028316">
                  <a:extLst>
                    <a:ext uri="{9D8B030D-6E8A-4147-A177-3AD203B41FA5}">
                      <a16:colId xmlns:a16="http://schemas.microsoft.com/office/drawing/2014/main" val="932572701"/>
                    </a:ext>
                  </a:extLst>
                </a:gridCol>
                <a:gridCol w="1028316">
                  <a:extLst>
                    <a:ext uri="{9D8B030D-6E8A-4147-A177-3AD203B41FA5}">
                      <a16:colId xmlns:a16="http://schemas.microsoft.com/office/drawing/2014/main" val="3703819195"/>
                    </a:ext>
                  </a:extLst>
                </a:gridCol>
                <a:gridCol w="846687">
                  <a:extLst>
                    <a:ext uri="{9D8B030D-6E8A-4147-A177-3AD203B41FA5}">
                      <a16:colId xmlns:a16="http://schemas.microsoft.com/office/drawing/2014/main" val="20006"/>
                    </a:ext>
                  </a:extLst>
                </a:gridCol>
                <a:gridCol w="1064904">
                  <a:extLst>
                    <a:ext uri="{9D8B030D-6E8A-4147-A177-3AD203B41FA5}">
                      <a16:colId xmlns:a16="http://schemas.microsoft.com/office/drawing/2014/main" val="2202981195"/>
                    </a:ext>
                  </a:extLst>
                </a:gridCol>
                <a:gridCol w="932352">
                  <a:extLst>
                    <a:ext uri="{9D8B030D-6E8A-4147-A177-3AD203B41FA5}">
                      <a16:colId xmlns:a16="http://schemas.microsoft.com/office/drawing/2014/main" val="3657395102"/>
                    </a:ext>
                  </a:extLst>
                </a:gridCol>
              </a:tblGrid>
              <a:tr h="398367">
                <a:tc>
                  <a:txBody>
                    <a:bodyPr/>
                    <a:lstStyle/>
                    <a:p>
                      <a:endParaRPr kumimoji="1" lang="ja-JP" altLang="en-US" dirty="0"/>
                    </a:p>
                  </a:txBody>
                  <a:tcPr/>
                </a:tc>
                <a:tc>
                  <a:txBody>
                    <a:bodyPr/>
                    <a:lstStyle/>
                    <a:p>
                      <a:pPr algn="ctr"/>
                      <a:r>
                        <a:rPr kumimoji="1" lang="en-US" altLang="ja-JP" sz="1800" dirty="0">
                          <a:latin typeface="+mn-ea"/>
                          <a:ea typeface="+mn-ea"/>
                        </a:rPr>
                        <a:t>XX</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XX</a:t>
                      </a:r>
                      <a:r>
                        <a:rPr kumimoji="1" lang="ja-JP" altLang="en-US" sz="1800" dirty="0">
                          <a:latin typeface="+mn-ea"/>
                          <a:ea typeface="+mn-ea"/>
                        </a:rPr>
                        <a:t>年度</a:t>
                      </a:r>
                      <a:endParaRPr kumimoji="1" lang="en-US" altLang="ja-JP" sz="1800" dirty="0">
                        <a:latin typeface="+mn-ea"/>
                        <a:ea typeface="+mn-ea"/>
                      </a:endParaRPr>
                    </a:p>
                    <a:p>
                      <a:pPr algn="ctr"/>
                      <a:r>
                        <a:rPr kumimoji="1" lang="ja-JP" altLang="en-US" sz="1400" dirty="0">
                          <a:latin typeface="+mn-ea"/>
                          <a:ea typeface="+mn-ea"/>
                        </a:rPr>
                        <a:t>（</a:t>
                      </a:r>
                      <a:r>
                        <a:rPr kumimoji="1" lang="en-US" altLang="ja-JP" sz="1400" dirty="0">
                          <a:latin typeface="+mn-ea"/>
                          <a:ea typeface="+mn-ea"/>
                        </a:rPr>
                        <a:t>Y</a:t>
                      </a:r>
                      <a:r>
                        <a:rPr kumimoji="1" lang="ja-JP" altLang="en-US" sz="1400" dirty="0">
                          <a:latin typeface="+mn-ea"/>
                          <a:ea typeface="+mn-ea"/>
                        </a:rPr>
                        <a:t>月まで）</a:t>
                      </a:r>
                    </a:p>
                  </a:txBody>
                  <a:tcPr anchor="ctr"/>
                </a:tc>
                <a:tc>
                  <a:txBody>
                    <a:bodyPr/>
                    <a:lstStyle/>
                    <a:p>
                      <a:pPr algn="ctr"/>
                      <a:r>
                        <a:rPr kumimoji="1" lang="ja-JP" altLang="en-US" sz="1800" dirty="0">
                          <a:latin typeface="+mn-ea"/>
                          <a:ea typeface="+mn-ea"/>
                        </a:rPr>
                        <a:t>小計</a:t>
                      </a:r>
                      <a:endParaRPr kumimoji="1" lang="en-US" altLang="ja-JP" sz="1800" dirty="0">
                        <a:latin typeface="+mn-ea"/>
                        <a:ea typeface="+mn-ea"/>
                      </a:endParaRPr>
                    </a:p>
                    <a:p>
                      <a:pPr algn="ctr"/>
                      <a:r>
                        <a:rPr kumimoji="1" lang="ja-JP" altLang="en-US" sz="1800" dirty="0">
                          <a:latin typeface="+mn-ea"/>
                          <a:ea typeface="+mn-ea"/>
                        </a:rPr>
                        <a:t>初回額</a:t>
                      </a:r>
                    </a:p>
                  </a:txBody>
                  <a:tcPr anchor="ctr">
                    <a:solidFill>
                      <a:schemeClr val="tx2">
                        <a:lumMod val="40000"/>
                        <a:lumOff val="60000"/>
                      </a:schemeClr>
                    </a:solidFill>
                  </a:tcPr>
                </a:tc>
                <a:tc>
                  <a:txBody>
                    <a:bodyPr/>
                    <a:lstStyle/>
                    <a:p>
                      <a:pPr algn="ctr"/>
                      <a:r>
                        <a:rPr kumimoji="1" lang="en-US" altLang="ja-JP" sz="1800" dirty="0">
                          <a:latin typeface="+mn-ea"/>
                          <a:ea typeface="+mn-ea"/>
                        </a:rPr>
                        <a:t>XX</a:t>
                      </a:r>
                      <a:r>
                        <a:rPr kumimoji="1" lang="ja-JP" altLang="en-US" sz="1800" dirty="0">
                          <a:latin typeface="+mn-ea"/>
                          <a:ea typeface="+mn-ea"/>
                        </a:rPr>
                        <a:t>年度</a:t>
                      </a:r>
                      <a:endParaRPr kumimoji="1" lang="en-US" altLang="ja-JP" sz="1800" dirty="0">
                        <a:latin typeface="+mn-ea"/>
                        <a:ea typeface="+mn-ea"/>
                      </a:endParaRPr>
                    </a:p>
                    <a:p>
                      <a:pPr algn="ctr"/>
                      <a:r>
                        <a:rPr kumimoji="1" lang="ja-JP" altLang="en-US" sz="1400" dirty="0">
                          <a:latin typeface="+mn-ea"/>
                          <a:ea typeface="+mn-ea"/>
                        </a:rPr>
                        <a:t>（</a:t>
                      </a:r>
                      <a:r>
                        <a:rPr kumimoji="1" lang="en-US" altLang="ja-JP" sz="1400" dirty="0">
                          <a:latin typeface="+mn-ea"/>
                          <a:ea typeface="+mn-ea"/>
                        </a:rPr>
                        <a:t>Y</a:t>
                      </a:r>
                      <a:r>
                        <a:rPr kumimoji="1" lang="ja-JP" altLang="en-US" sz="1400" dirty="0">
                          <a:latin typeface="+mn-ea"/>
                          <a:ea typeface="+mn-ea"/>
                        </a:rPr>
                        <a:t>月から）</a:t>
                      </a:r>
                    </a:p>
                  </a:txBody>
                  <a:tcPr anchor="ctr"/>
                </a:tc>
                <a:tc>
                  <a:txBody>
                    <a:bodyPr/>
                    <a:lstStyle/>
                    <a:p>
                      <a:pPr algn="ctr"/>
                      <a:r>
                        <a:rPr kumimoji="1" lang="en-US" altLang="ja-JP" sz="1800" dirty="0">
                          <a:latin typeface="+mn-ea"/>
                          <a:ea typeface="+mn-ea"/>
                        </a:rPr>
                        <a:t>XX</a:t>
                      </a:r>
                      <a:r>
                        <a:rPr kumimoji="1" lang="ja-JP" altLang="en-US" sz="1800" dirty="0">
                          <a:latin typeface="+mn-ea"/>
                          <a:ea typeface="+mn-ea"/>
                        </a:rPr>
                        <a:t>年度</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小計</a:t>
                      </a:r>
                      <a:endParaRPr kumimoji="1" lang="en-US" altLang="ja-JP" sz="1800" dirty="0">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SG</a:t>
                      </a:r>
                      <a:r>
                        <a:rPr kumimoji="1" lang="ja-JP" altLang="en-US" sz="1800" dirty="0">
                          <a:latin typeface="+mn-ea"/>
                          <a:ea typeface="+mn-ea"/>
                        </a:rPr>
                        <a:t>後額</a:t>
                      </a:r>
                    </a:p>
                  </a:txBody>
                  <a:tcPr anchor="ctr">
                    <a:solidFill>
                      <a:schemeClr val="tx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合計</a:t>
                      </a:r>
                      <a:endParaRPr kumimoji="1" lang="en-US" altLang="ja-JP" sz="1800" dirty="0">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n-ea"/>
                        </a:rPr>
                        <a:t>全期間</a:t>
                      </a:r>
                    </a:p>
                  </a:txBody>
                  <a:tcPr anchor="ctr"/>
                </a:tc>
                <a:extLst>
                  <a:ext uri="{0D108BD9-81ED-4DB2-BD59-A6C34878D82A}">
                    <a16:rowId xmlns:a16="http://schemas.microsoft.com/office/drawing/2014/main" val="10000"/>
                  </a:ext>
                </a:extLst>
              </a:tr>
              <a:tr h="398367">
                <a:tc>
                  <a:txBody>
                    <a:bodyPr/>
                    <a:lstStyle/>
                    <a:p>
                      <a:pPr algn="l"/>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1"/>
                  </a:ext>
                </a:extLst>
              </a:tr>
              <a:tr h="398367">
                <a:tc>
                  <a:txBody>
                    <a:bodyPr/>
                    <a:lstStyle/>
                    <a:p>
                      <a:pPr algn="l"/>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2"/>
                  </a:ext>
                </a:extLst>
              </a:tr>
              <a:tr h="398367">
                <a:tc>
                  <a:txBody>
                    <a:bodyPr/>
                    <a:lstStyle/>
                    <a:p>
                      <a:pPr algn="l"/>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3"/>
                  </a:ext>
                </a:extLst>
              </a:tr>
              <a:tr h="398367">
                <a:tc>
                  <a:txBody>
                    <a:bodyPr/>
                    <a:lstStyle/>
                    <a:p>
                      <a:pPr algn="l"/>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4"/>
                  </a:ext>
                </a:extLst>
              </a:tr>
              <a:tr h="398367">
                <a:tc>
                  <a:txBody>
                    <a:bodyPr/>
                    <a:lstStyle/>
                    <a:p>
                      <a:pPr algn="l"/>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5"/>
                  </a:ext>
                </a:extLst>
              </a:tr>
              <a:tr h="398367">
                <a:tc>
                  <a:txBody>
                    <a:bodyPr/>
                    <a:lstStyle/>
                    <a:p>
                      <a:pPr algn="l"/>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a:p>
                  </a:txBody>
                  <a:tcPr/>
                </a:tc>
                <a:extLst>
                  <a:ext uri="{0D108BD9-81ED-4DB2-BD59-A6C34878D82A}">
                    <a16:rowId xmlns:a16="http://schemas.microsoft.com/office/drawing/2014/main" val="10006"/>
                  </a:ext>
                </a:extLst>
              </a:tr>
              <a:tr h="398367">
                <a:tc>
                  <a:txBody>
                    <a:bodyPr/>
                    <a:lstStyle/>
                    <a:p>
                      <a:pPr algn="l"/>
                      <a:r>
                        <a:rPr kumimoji="1" lang="ja-JP" altLang="en-US" dirty="0"/>
                        <a:t>委託費・</a:t>
                      </a:r>
                      <a:endParaRPr kumimoji="1" lang="en-US" altLang="ja-JP" dirty="0"/>
                    </a:p>
                    <a:p>
                      <a:pPr algn="l"/>
                      <a:r>
                        <a:rPr kumimoji="1" lang="ja-JP" altLang="en-US" dirty="0"/>
                        <a:t>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09"/>
                  </a:ext>
                </a:extLst>
              </a:tr>
              <a:tr h="398367">
                <a:tc>
                  <a:txBody>
                    <a:bodyPr/>
                    <a:lstStyle/>
                    <a:p>
                      <a:pPr algn="l"/>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10010"/>
                  </a:ext>
                </a:extLst>
              </a:tr>
              <a:tr h="995918">
                <a:tc>
                  <a:txBody>
                    <a:bodyPr/>
                    <a:lstStyle/>
                    <a:p>
                      <a:pPr algn="l"/>
                      <a:r>
                        <a:rPr kumimoji="1" lang="ja-JP" altLang="en-US" dirty="0"/>
                        <a:t>助成金（</a:t>
                      </a:r>
                      <a:r>
                        <a:rPr kumimoji="1" lang="en-US" altLang="ja-JP" dirty="0"/>
                        <a:t>NEDO</a:t>
                      </a:r>
                      <a:r>
                        <a:rPr kumimoji="1" lang="ja-JP" altLang="en-US" dirty="0"/>
                        <a:t>負担分）の額</a:t>
                      </a:r>
                      <a:endParaRPr kumimoji="1" lang="en-US" altLang="ja-JP" dirty="0"/>
                    </a:p>
                    <a:p>
                      <a:pPr algn="l"/>
                      <a:r>
                        <a:rPr kumimoji="1" lang="en-US" altLang="ja-JP" dirty="0"/>
                        <a:t>【</a:t>
                      </a:r>
                      <a:r>
                        <a:rPr kumimoji="1" lang="ja-JP" altLang="en-US" dirty="0">
                          <a:solidFill>
                            <a:schemeClr val="tx1"/>
                          </a:solidFill>
                        </a:rPr>
                        <a:t>助成率〇</a:t>
                      </a:r>
                      <a:r>
                        <a:rPr kumimoji="1" lang="en-US" altLang="ja-JP" dirty="0"/>
                        <a:t>/</a:t>
                      </a:r>
                      <a:r>
                        <a:rPr kumimoji="1" lang="ja-JP" altLang="en-US" dirty="0"/>
                        <a:t>○</a:t>
                      </a: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solidFill>
                      <a:schemeClr val="tx2">
                        <a:lumMod val="40000"/>
                        <a:lumOff val="60000"/>
                      </a:schemeClr>
                    </a:solidFill>
                  </a:tcPr>
                </a:tc>
                <a:tc>
                  <a:txBody>
                    <a:bodyPr/>
                    <a:lstStyle/>
                    <a:p>
                      <a:pPr algn="ctr"/>
                      <a:endParaRPr kumimoji="1" lang="ja-JP" altLang="en-US" dirty="0"/>
                    </a:p>
                  </a:txBody>
                  <a:tcPr/>
                </a:tc>
                <a:extLst>
                  <a:ext uri="{0D108BD9-81ED-4DB2-BD59-A6C34878D82A}">
                    <a16:rowId xmlns:a16="http://schemas.microsoft.com/office/drawing/2014/main" val="205334883"/>
                  </a:ext>
                </a:extLst>
              </a:tr>
            </a:tbl>
          </a:graphicData>
        </a:graphic>
      </p:graphicFrame>
      <p:sp>
        <p:nvSpPr>
          <p:cNvPr id="5" name="正方形/長方形 4">
            <a:extLst>
              <a:ext uri="{FF2B5EF4-FFF2-40B4-BE49-F238E27FC236}">
                <a16:creationId xmlns:a16="http://schemas.microsoft.com/office/drawing/2014/main" id="{53FEA4E3-A94C-7486-8124-9262373A91E7}"/>
              </a:ext>
            </a:extLst>
          </p:cNvPr>
          <p:cNvSpPr/>
          <p:nvPr/>
        </p:nvSpPr>
        <p:spPr>
          <a:xfrm>
            <a:off x="2483768" y="6124654"/>
            <a:ext cx="6183103"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altLang="ja-JP" sz="1200" i="1" dirty="0">
                <a:solidFill>
                  <a:prstClr val="white"/>
                </a:solidFill>
                <a:latin typeface="+mn-ea"/>
              </a:rPr>
              <a:t>※</a:t>
            </a:r>
            <a:r>
              <a:rPr lang="ja-JP" altLang="en-US" sz="1200" i="1" dirty="0">
                <a:solidFill>
                  <a:prstClr val="white"/>
                </a:solidFill>
                <a:latin typeface="+mn-ea"/>
              </a:rPr>
              <a:t>学術機関等に対する</a:t>
            </a:r>
            <a:r>
              <a:rPr lang="en-US" altLang="ja-JP" sz="1200" i="1" dirty="0">
                <a:solidFill>
                  <a:prstClr val="white"/>
                </a:solidFill>
                <a:latin typeface="+mn-ea"/>
              </a:rPr>
              <a:t>IV.</a:t>
            </a:r>
            <a:r>
              <a:rPr lang="ja-JP" altLang="en-US" sz="1200" i="1" dirty="0">
                <a:solidFill>
                  <a:prstClr val="white"/>
                </a:solidFill>
                <a:latin typeface="+mn-ea"/>
              </a:rPr>
              <a:t>委託費・共同研究費の場合は「間接経費」の積算が可能です。</a:t>
            </a:r>
            <a:endParaRPr lang="en-US" altLang="ja-JP" sz="1200" i="1" dirty="0">
              <a:solidFill>
                <a:prstClr val="white"/>
              </a:solidFill>
              <a:latin typeface="+mn-ea"/>
            </a:endParaRPr>
          </a:p>
          <a:p>
            <a:r>
              <a:rPr lang="ja-JP" altLang="en-US" sz="1200" i="1" dirty="0">
                <a:solidFill>
                  <a:prstClr val="white"/>
                </a:solidFill>
                <a:latin typeface="+mn-ea"/>
              </a:rPr>
              <a:t>　 間接経費を積算に含める場合は上の表に“行”を追加して記載ください。</a:t>
            </a:r>
            <a:endParaRPr lang="en-US" altLang="ja-JP" sz="1200" i="1" dirty="0">
              <a:solidFill>
                <a:prstClr val="white"/>
              </a:solidFill>
              <a:latin typeface="+mn-ea"/>
            </a:endParaRPr>
          </a:p>
          <a:p>
            <a:r>
              <a:rPr lang="en-US" altLang="ja-JP" sz="1200" i="1" dirty="0">
                <a:solidFill>
                  <a:prstClr val="white"/>
                </a:solidFill>
                <a:latin typeface="+mn-ea"/>
              </a:rPr>
              <a:t>※</a:t>
            </a:r>
            <a:r>
              <a:rPr lang="ja-JP" altLang="en-US" sz="1200" i="1" dirty="0">
                <a:solidFill>
                  <a:prstClr val="white"/>
                </a:solidFill>
                <a:latin typeface="+mn-ea"/>
              </a:rPr>
              <a:t>学術機関等に対する共同研究は、助成率によらず、定額助成</a:t>
            </a:r>
            <a:r>
              <a:rPr lang="en-US" altLang="ja-JP" sz="1200" i="1" dirty="0">
                <a:solidFill>
                  <a:prstClr val="white"/>
                </a:solidFill>
                <a:latin typeface="+mn-ea"/>
              </a:rPr>
              <a:t>(100%)</a:t>
            </a:r>
            <a:r>
              <a:rPr lang="ja-JP" altLang="en-US" sz="1200" i="1" dirty="0">
                <a:solidFill>
                  <a:prstClr val="white"/>
                </a:solidFill>
                <a:latin typeface="+mn-ea"/>
              </a:rPr>
              <a:t>とすることが可能です。</a:t>
            </a:r>
          </a:p>
        </p:txBody>
      </p:sp>
      <p:sp>
        <p:nvSpPr>
          <p:cNvPr id="4" name="スライド番号プレースホルダ 2">
            <a:extLst>
              <a:ext uri="{FF2B5EF4-FFF2-40B4-BE49-F238E27FC236}">
                <a16:creationId xmlns:a16="http://schemas.microsoft.com/office/drawing/2014/main" id="{142BC8DF-D2E6-C285-C3E5-331C5DC49E54}"/>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13</a:t>
            </a:fld>
            <a:endParaRPr lang="en-US" altLang="ja-JP" dirty="0">
              <a:solidFill>
                <a:schemeClr val="tx1"/>
              </a:solidFill>
              <a:latin typeface="+mn-ea"/>
              <a:cs typeface="メイリオ" pitchFamily="50" charset="-128"/>
            </a:endParaRPr>
          </a:p>
        </p:txBody>
      </p:sp>
      <p:sp>
        <p:nvSpPr>
          <p:cNvPr id="9" name="テキスト ボックス 8">
            <a:extLst>
              <a:ext uri="{FF2B5EF4-FFF2-40B4-BE49-F238E27FC236}">
                <a16:creationId xmlns:a16="http://schemas.microsoft.com/office/drawing/2014/main" id="{A6472B84-12F4-8E67-DA4F-7640F0586BD9}"/>
              </a:ext>
            </a:extLst>
          </p:cNvPr>
          <p:cNvSpPr txBox="1"/>
          <p:nvPr/>
        </p:nvSpPr>
        <p:spPr>
          <a:xfrm>
            <a:off x="5148064" y="3029299"/>
            <a:ext cx="3059832"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・年度の列は適宜追加・削除ください。</a:t>
            </a:r>
            <a:endParaRPr lang="en-US" altLang="ja-JP" sz="1200" i="1" dirty="0">
              <a:solidFill>
                <a:prstClr val="white"/>
              </a:solidFill>
              <a:latin typeface="+mn-ea"/>
            </a:endParaRPr>
          </a:p>
          <a:p>
            <a:r>
              <a:rPr lang="ja-JP" altLang="en-US" sz="1200" i="1" dirty="0">
                <a:solidFill>
                  <a:prstClr val="white"/>
                </a:solidFill>
                <a:latin typeface="+mn-ea"/>
              </a:rPr>
              <a:t>・ステージゲート（</a:t>
            </a:r>
            <a:r>
              <a:rPr lang="en-US" altLang="ja-JP" sz="1200" i="1" dirty="0">
                <a:solidFill>
                  <a:prstClr val="white"/>
                </a:solidFill>
                <a:latin typeface="+mn-ea"/>
              </a:rPr>
              <a:t>SG)</a:t>
            </a:r>
            <a:r>
              <a:rPr lang="ja-JP" altLang="en-US" sz="1200" i="1" dirty="0">
                <a:solidFill>
                  <a:prstClr val="white"/>
                </a:solidFill>
                <a:latin typeface="+mn-ea"/>
              </a:rPr>
              <a:t>前の初回助成対象額額（１２か月分）と</a:t>
            </a:r>
            <a:r>
              <a:rPr lang="en-US" altLang="ja-JP" sz="1200" i="1" dirty="0">
                <a:solidFill>
                  <a:prstClr val="white"/>
                </a:solidFill>
                <a:latin typeface="+mn-ea"/>
              </a:rPr>
              <a:t>SG</a:t>
            </a:r>
            <a:r>
              <a:rPr lang="ja-JP" altLang="en-US" sz="1200" i="1" dirty="0">
                <a:solidFill>
                  <a:prstClr val="white"/>
                </a:solidFill>
                <a:latin typeface="+mn-ea"/>
              </a:rPr>
              <a:t>後の追加助成対象額を分けて記載してください。</a:t>
            </a:r>
            <a:endParaRPr lang="en-US" altLang="ja-JP" sz="1200" i="1" dirty="0">
              <a:solidFill>
                <a:prstClr val="white"/>
              </a:solidFill>
              <a:latin typeface="+mn-ea"/>
            </a:endParaRPr>
          </a:p>
          <a:p>
            <a:r>
              <a:rPr lang="ja-JP" altLang="en-US" sz="1200" i="1" dirty="0">
                <a:solidFill>
                  <a:prstClr val="white"/>
                </a:solidFill>
                <a:latin typeface="+mn-ea"/>
              </a:rPr>
              <a:t>・助成先</a:t>
            </a:r>
            <a:r>
              <a:rPr lang="en-US" altLang="ja-JP" sz="1200" i="1" dirty="0">
                <a:solidFill>
                  <a:prstClr val="white"/>
                </a:solidFill>
                <a:latin typeface="+mn-ea"/>
              </a:rPr>
              <a:t>/</a:t>
            </a:r>
            <a:r>
              <a:rPr lang="ja-JP" altLang="en-US" sz="1200" i="1" dirty="0">
                <a:solidFill>
                  <a:prstClr val="white"/>
                </a:solidFill>
                <a:latin typeface="+mn-ea"/>
              </a:rPr>
              <a:t>委託・共同研究先毎に作成ください。</a:t>
            </a:r>
            <a:endParaRPr lang="en-US" altLang="ja-JP" sz="1200" i="1" dirty="0">
              <a:solidFill>
                <a:prstClr val="white"/>
              </a:solidFill>
              <a:latin typeface="+mn-ea"/>
            </a:endParaRPr>
          </a:p>
        </p:txBody>
      </p:sp>
      <p:sp>
        <p:nvSpPr>
          <p:cNvPr id="11" name="テキスト ボックス 10">
            <a:extLst>
              <a:ext uri="{FF2B5EF4-FFF2-40B4-BE49-F238E27FC236}">
                <a16:creationId xmlns:a16="http://schemas.microsoft.com/office/drawing/2014/main" id="{59E9061A-A8A6-01D9-85D3-808C986A00EC}"/>
              </a:ext>
            </a:extLst>
          </p:cNvPr>
          <p:cNvSpPr txBox="1"/>
          <p:nvPr/>
        </p:nvSpPr>
        <p:spPr>
          <a:xfrm>
            <a:off x="269523" y="748289"/>
            <a:ext cx="7182798" cy="646331"/>
          </a:xfrm>
          <a:prstGeom prst="rect">
            <a:avLst/>
          </a:prstGeom>
          <a:noFill/>
        </p:spPr>
        <p:txBody>
          <a:bodyPr wrap="square" rtlCol="0">
            <a:spAutoFit/>
          </a:bodyPr>
          <a:lstStyle/>
          <a:p>
            <a:r>
              <a:rPr lang="ja-JP" altLang="en-US" dirty="0"/>
              <a:t>助成対象額</a:t>
            </a:r>
            <a:r>
              <a:rPr kumimoji="1" lang="ja-JP" altLang="en-US" dirty="0"/>
              <a:t>：〇</a:t>
            </a:r>
            <a:r>
              <a:rPr kumimoji="1" lang="en-US" altLang="ja-JP" dirty="0"/>
              <a:t>,</a:t>
            </a:r>
            <a:r>
              <a:rPr kumimoji="1" lang="ja-JP" altLang="en-US" dirty="0"/>
              <a:t>〇〇〇百万円 </a:t>
            </a:r>
            <a:endParaRPr kumimoji="1" lang="en-US" altLang="ja-JP" dirty="0">
              <a:highlight>
                <a:srgbClr val="FFFF00"/>
              </a:highlight>
            </a:endParaRPr>
          </a:p>
          <a:p>
            <a:r>
              <a:rPr lang="ja-JP" altLang="en-US" dirty="0"/>
              <a:t>助成金額     ：〇</a:t>
            </a:r>
            <a:r>
              <a:rPr lang="en-US" altLang="ja-JP" dirty="0"/>
              <a:t>,</a:t>
            </a:r>
            <a:r>
              <a:rPr lang="ja-JP" altLang="en-US" dirty="0"/>
              <a:t>〇〇〇百万円</a:t>
            </a:r>
            <a:endParaRPr kumimoji="1" lang="ja-JP" altLang="en-US" dirty="0">
              <a:highlight>
                <a:srgbClr val="FFFF00"/>
              </a:highlight>
            </a:endParaRPr>
          </a:p>
        </p:txBody>
      </p:sp>
      <p:sp>
        <p:nvSpPr>
          <p:cNvPr id="12" name="テキスト ボックス 11">
            <a:extLst>
              <a:ext uri="{FF2B5EF4-FFF2-40B4-BE49-F238E27FC236}">
                <a16:creationId xmlns:a16="http://schemas.microsoft.com/office/drawing/2014/main" id="{5C6BB3A9-CD14-0835-C147-E412D4905CC7}"/>
              </a:ext>
            </a:extLst>
          </p:cNvPr>
          <p:cNvSpPr txBox="1"/>
          <p:nvPr/>
        </p:nvSpPr>
        <p:spPr>
          <a:xfrm>
            <a:off x="7644967" y="967643"/>
            <a:ext cx="1499033" cy="338554"/>
          </a:xfrm>
          <a:prstGeom prst="rect">
            <a:avLst/>
          </a:prstGeom>
          <a:noFill/>
        </p:spPr>
        <p:txBody>
          <a:bodyPr wrap="square" rtlCol="0">
            <a:spAutoFit/>
          </a:bodyPr>
          <a:lstStyle/>
          <a:p>
            <a:r>
              <a:rPr kumimoji="1" lang="ja-JP" altLang="en-US" sz="1600"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819380166"/>
              </p:ext>
            </p:extLst>
          </p:nvPr>
        </p:nvGraphicFramePr>
        <p:xfrm>
          <a:off x="287387" y="1256102"/>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ja-JP" altLang="en-US" sz="1200" dirty="0">
                          <a:solidFill>
                            <a:srgbClr val="0000FF"/>
                          </a:solidFill>
                        </a:rPr>
                        <a:t>消耗品費</a:t>
                      </a:r>
                    </a:p>
                  </a:txBody>
                  <a:tcPr/>
                </a:tc>
                <a:tc>
                  <a:txBody>
                    <a:bodyPr/>
                    <a:lstStyle/>
                    <a:p>
                      <a:pPr>
                        <a:lnSpc>
                          <a:spcPts val="1200"/>
                        </a:lnSpc>
                      </a:pPr>
                      <a:r>
                        <a:rPr kumimoji="1" lang="ja-JP" altLang="en-US" sz="1200" dirty="0">
                          <a:solidFill>
                            <a:srgbClr val="0000FF"/>
                          </a:solidFill>
                        </a:rPr>
                        <a:t>○○○実験器具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○○○ボード製作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○○○ソフトウェア開発</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○○○チップ試作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kumimoji="1" lang="ja-JP" altLang="en-US" sz="1200" dirty="0">
                          <a:solidFill>
                            <a:srgbClr val="0000FF"/>
                          </a:solidFill>
                        </a:rPr>
                        <a:t>委託費</a:t>
                      </a:r>
                    </a:p>
                  </a:txBody>
                  <a:tcPr/>
                </a:tc>
                <a:tc>
                  <a:txBody>
                    <a:bodyPr/>
                    <a:lstStyle/>
                    <a:p>
                      <a:pPr>
                        <a:lnSpc>
                          <a:spcPts val="1200"/>
                        </a:lnSpc>
                      </a:pPr>
                      <a:r>
                        <a:rPr kumimoji="1" lang="ja-JP" altLang="en-US" sz="1200" dirty="0">
                          <a:solidFill>
                            <a:srgbClr val="0000FF"/>
                          </a:solidFill>
                        </a:rPr>
                        <a:t>△△大学への委託費</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kumimoji="1" lang="ja-JP" altLang="en-US" sz="1200" dirty="0">
                          <a:solidFill>
                            <a:srgbClr val="0000FF"/>
                          </a:solidFill>
                        </a:rPr>
                        <a:t>合計</a:t>
                      </a: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開発テーマ全体の提案事業予算（全期間）のうち、主要な支出について内容を説明ください。</a:t>
            </a:r>
            <a:endParaRPr lang="ja-JP" altLang="ja-JP" sz="1200" i="1" dirty="0">
              <a:solidFill>
                <a:prstClr val="white"/>
              </a:solidFill>
              <a:latin typeface="+mn-ea"/>
            </a:endParaRPr>
          </a:p>
        </p:txBody>
      </p:sp>
      <p:sp>
        <p:nvSpPr>
          <p:cNvPr id="19" name="タイトル 1"/>
          <p:cNvSpPr txBox="1">
            <a:spLocks/>
          </p:cNvSpPr>
          <p:nvPr/>
        </p:nvSpPr>
        <p:spPr>
          <a:xfrm>
            <a:off x="107505" y="57600"/>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
        <p:nvSpPr>
          <p:cNvPr id="2" name="正方形/長方形 1">
            <a:extLst>
              <a:ext uri="{FF2B5EF4-FFF2-40B4-BE49-F238E27FC236}">
                <a16:creationId xmlns:a16="http://schemas.microsoft.com/office/drawing/2014/main" id="{9BB69777-C073-49E9-1ADD-94BCA96CECFE}"/>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3" name="スライド番号プレースホルダ 2">
            <a:extLst>
              <a:ext uri="{FF2B5EF4-FFF2-40B4-BE49-F238E27FC236}">
                <a16:creationId xmlns:a16="http://schemas.microsoft.com/office/drawing/2014/main" id="{ADFDE28B-D767-5032-DD43-4C91631EA37B}"/>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14</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353371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8A5D70-00BF-43D1-9518-0183EFEF9A82}" type="slidenum">
              <a:rPr kumimoji="1" lang="ja-JP" altLang="en-US" sz="1600"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600"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スライドショー</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タブをクリックし、</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スライドショーの記録</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を選択してください。</a:t>
            </a:r>
            <a:endPar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その後、</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先頭から録音を開始</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をクリックしてください。</a:t>
            </a: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スライドとアニメーションのタイミング</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と </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ナレーション、インク、レーザーポインター</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にチェックが入っていることを確認し、</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記録の開始</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をクリックして開始してください。</a:t>
            </a:r>
          </a:p>
        </p:txBody>
      </p:sp>
      <p:sp>
        <p:nvSpPr>
          <p:cNvPr id="15" name="正方形/長方形 14"/>
          <p:cNvSpPr/>
          <p:nvPr/>
        </p:nvSpPr>
        <p:spPr>
          <a:xfrm>
            <a:off x="241739" y="5725569"/>
            <a:ext cx="8568952" cy="88791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defRPr/>
            </a:pPr>
            <a:r>
              <a:rPr lang="ja-JP" altLang="en-US" dirty="0">
                <a:solidFill>
                  <a:schemeClr val="tx1"/>
                </a:solidFill>
              </a:rPr>
              <a:t>記録終了後にファイルを保存し、スライド切替のタイミングで適切に音声が入っているか最終確認をお願いします。</a:t>
            </a:r>
          </a:p>
          <a:p>
            <a:pPr marR="0" lvl="0" algn="l" defTabSz="914400" rtl="0" eaLnBrk="1" fontAlgn="auto" latinLnBrk="0" hangingPunct="1">
              <a:lnSpc>
                <a:spcPct val="100000"/>
              </a:lnSpc>
              <a:spcBef>
                <a:spcPts val="0"/>
              </a:spcBef>
              <a:spcAft>
                <a:spcPts val="0"/>
              </a:spcAft>
              <a:buClrTx/>
              <a:buSzTx/>
              <a:tabLst/>
              <a:defRPr/>
            </a:pPr>
            <a:endPar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Power</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Point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1"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ナレーションの時間は</a:t>
            </a:r>
            <a:r>
              <a:rPr lang="en-US" altLang="ja-JP" dirty="0">
                <a:solidFill>
                  <a:srgbClr val="FF0000"/>
                </a:solidFill>
                <a:latin typeface="ＭＳ Ｐゴシック" panose="020B0600070205080204" pitchFamily="50" charset="-128"/>
                <a:ea typeface="ＭＳ Ｐゴシック" panose="020B0600070205080204" pitchFamily="50" charset="-128"/>
              </a:rPr>
              <a:t>10</a:t>
            </a:r>
            <a:r>
              <a:rPr kumimoji="1" lang="ja-JP" altLang="en-US" sz="1200" b="0" i="1"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mn-cs"/>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741682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defRPr/>
            </a:pPr>
            <a:r>
              <a:rPr kumimoji="1" lang="ja-JP" altLang="en-US" sz="2800" b="0"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panose="020B0600070205080204" pitchFamily="50" charset="-128"/>
                <a:cs typeface="+mn-cs"/>
              </a:rPr>
              <a:t>参考）</a:t>
            </a:r>
            <a:r>
              <a:rPr lang="ja-JP" altLang="en-US" sz="2800" dirty="0">
                <a:latin typeface="+mn-ea"/>
              </a:rPr>
              <a:t>ナレーションの追加について</a:t>
            </a:r>
            <a:endParaRPr kumimoji="1" lang="ja-JP" altLang="en-US" sz="2800" b="0" i="0" u="none" strike="noStrike" kern="1200" cap="none" spc="0" normalizeH="0" baseline="0" noProof="0" dirty="0">
              <a:ln>
                <a:noFill/>
              </a:ln>
              <a:solidFill>
                <a:prstClr val="white"/>
              </a:solidFill>
              <a:effectLst/>
              <a:uLnTx/>
              <a:uFillTx/>
              <a:latin typeface="ＭＳ Ｐゴシック" panose="020B0600070205080204" pitchFamily="50" charset="-128"/>
              <a:ea typeface="ＭＳ Ｐゴシック" panose="020B0600070205080204" pitchFamily="50" charset="-128"/>
              <a:cs typeface="+mn-cs"/>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778880" y="791998"/>
            <a:ext cx="5184896"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a:t>
            </a:r>
            <a:r>
              <a:rPr lang="ja-JP" altLang="en-US" dirty="0">
                <a:solidFill>
                  <a:srgbClr val="FFFF00"/>
                </a:solidFill>
                <a:latin typeface="+mn-ea"/>
              </a:rPr>
              <a:t>研究開発計画に記載された開発テーマの開発対象</a:t>
            </a:r>
            <a:r>
              <a:rPr lang="ja-JP" altLang="en-US" dirty="0">
                <a:latin typeface="+mn-ea"/>
              </a:rPr>
              <a:t>をご参照ください。</a:t>
            </a:r>
          </a:p>
        </p:txBody>
      </p:sp>
      <p:sp>
        <p:nvSpPr>
          <p:cNvPr id="10" name="正方形/長方形 9"/>
          <p:cNvSpPr/>
          <p:nvPr/>
        </p:nvSpPr>
        <p:spPr>
          <a:xfrm>
            <a:off x="106313" y="792000"/>
            <a:ext cx="2016000" cy="3348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b="1" dirty="0">
                <a:latin typeface="+mn-ea"/>
              </a:rPr>
              <a:t>事業概要</a:t>
            </a:r>
          </a:p>
        </p:txBody>
      </p:sp>
      <p:sp>
        <p:nvSpPr>
          <p:cNvPr id="3" name="正方形/長方形 2">
            <a:extLst>
              <a:ext uri="{FF2B5EF4-FFF2-40B4-BE49-F238E27FC236}">
                <a16:creationId xmlns:a16="http://schemas.microsoft.com/office/drawing/2014/main" id="{A05AE23D-E3C8-3AAE-CCB5-1553E68C4901}"/>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5" name="スライド番号プレースホルダ 2">
            <a:extLst>
              <a:ext uri="{FF2B5EF4-FFF2-40B4-BE49-F238E27FC236}">
                <a16:creationId xmlns:a16="http://schemas.microsoft.com/office/drawing/2014/main" id="{587E41BC-9645-A464-5E2B-1C0029D44ED7}"/>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7" name="テキスト ボックス 6"/>
          <p:cNvSpPr txBox="1"/>
          <p:nvPr/>
        </p:nvSpPr>
        <p:spPr>
          <a:xfrm>
            <a:off x="4269689" y="791998"/>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・提案者が保有するコア技術の特徴、強み、新規性等について、併せて記載ください。</a:t>
            </a:r>
            <a:endParaRPr lang="en-US" altLang="ja-JP" sz="1200" i="1" dirty="0">
              <a:solidFill>
                <a:schemeClr val="bg1"/>
              </a:solidFill>
              <a:latin typeface="+mn-ea"/>
            </a:endParaRPr>
          </a:p>
        </p:txBody>
      </p:sp>
      <p:sp>
        <p:nvSpPr>
          <p:cNvPr id="8" name="正方形/長方形 7"/>
          <p:cNvSpPr/>
          <p:nvPr/>
        </p:nvSpPr>
        <p:spPr>
          <a:xfrm>
            <a:off x="108000" y="792000"/>
            <a:ext cx="2016000"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b="1" dirty="0">
                <a:latin typeface="+mn-ea"/>
              </a:rPr>
              <a:t>提案事業の概要説明図</a:t>
            </a:r>
          </a:p>
        </p:txBody>
      </p:sp>
      <p:sp>
        <p:nvSpPr>
          <p:cNvPr id="3" name="正方形/長方形 2">
            <a:extLst>
              <a:ext uri="{FF2B5EF4-FFF2-40B4-BE49-F238E27FC236}">
                <a16:creationId xmlns:a16="http://schemas.microsoft.com/office/drawing/2014/main" id="{4B34851E-A53E-701C-476F-F017111C58D6}"/>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5" name="スライド番号プレースホルダ 2">
            <a:extLst>
              <a:ext uri="{FF2B5EF4-FFF2-40B4-BE49-F238E27FC236}">
                <a16:creationId xmlns:a16="http://schemas.microsoft.com/office/drawing/2014/main" id="{011BB89D-DC8B-B873-B344-4EA82AD04F09}"/>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11" name="テキスト ボックス 21"/>
          <p:cNvSpPr txBox="1">
            <a:spLocks noChangeArrowheads="1"/>
          </p:cNvSpPr>
          <p:nvPr/>
        </p:nvSpPr>
        <p:spPr bwMode="auto">
          <a:xfrm>
            <a:off x="215516" y="1017834"/>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3" name="正方形/長方形 2">
            <a:extLst>
              <a:ext uri="{FF2B5EF4-FFF2-40B4-BE49-F238E27FC236}">
                <a16:creationId xmlns:a16="http://schemas.microsoft.com/office/drawing/2014/main" id="{5A8E2871-404B-957C-188C-8017B63C2E5E}"/>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6" name="スライド番号プレースホルダ 2">
            <a:extLst>
              <a:ext uri="{FF2B5EF4-FFF2-40B4-BE49-F238E27FC236}">
                <a16:creationId xmlns:a16="http://schemas.microsoft.com/office/drawing/2014/main" id="{7C6D60A9-B0D7-AC23-210B-A828A65539B3}"/>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4" name="テキスト ボックス 3">
            <a:extLst>
              <a:ext uri="{FF2B5EF4-FFF2-40B4-BE49-F238E27FC236}">
                <a16:creationId xmlns:a16="http://schemas.microsoft.com/office/drawing/2014/main" id="{A603BD4E-A303-1E6C-1642-02C44A53F19E}"/>
              </a:ext>
            </a:extLst>
          </p:cNvPr>
          <p:cNvSpPr txBox="1"/>
          <p:nvPr/>
        </p:nvSpPr>
        <p:spPr>
          <a:xfrm>
            <a:off x="674305" y="4725144"/>
            <a:ext cx="7416824" cy="646331"/>
          </a:xfrm>
          <a:prstGeom prst="rect">
            <a:avLst/>
          </a:prstGeom>
          <a:noFill/>
        </p:spPr>
        <p:txBody>
          <a:bodyPr wrap="square" rtlCol="0">
            <a:spAutoFit/>
          </a:bodyPr>
          <a:lstStyle/>
          <a:p>
            <a:r>
              <a:rPr kumimoji="1" lang="ja-JP" altLang="en-US" dirty="0">
                <a:solidFill>
                  <a:srgbClr val="0070C0"/>
                </a:solidFill>
              </a:rPr>
              <a:t>開発したローカル５</a:t>
            </a:r>
            <a:r>
              <a:rPr kumimoji="1" lang="en-US" altLang="ja-JP" dirty="0">
                <a:solidFill>
                  <a:srgbClr val="0070C0"/>
                </a:solidFill>
              </a:rPr>
              <a:t>G</a:t>
            </a:r>
            <a:r>
              <a:rPr kumimoji="1" lang="ja-JP" altLang="en-US" dirty="0">
                <a:solidFill>
                  <a:srgbClr val="0070C0"/>
                </a:solidFill>
              </a:rPr>
              <a:t>ユースケースのローカル５</a:t>
            </a:r>
            <a:r>
              <a:rPr kumimoji="1" lang="en-US" altLang="ja-JP" dirty="0">
                <a:solidFill>
                  <a:srgbClr val="0070C0"/>
                </a:solidFill>
              </a:rPr>
              <a:t>G</a:t>
            </a:r>
            <a:r>
              <a:rPr kumimoji="1" lang="ja-JP" altLang="en-US" dirty="0">
                <a:solidFill>
                  <a:srgbClr val="0070C0"/>
                </a:solidFill>
              </a:rPr>
              <a:t>親和性、省エネ効果、経済性および事業性があることを検証する方法を詳細に記載してください。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effectLst/>
                <a:latin typeface="+mn-ea"/>
              </a:rPr>
              <a:t>主任研究者</a:t>
            </a:r>
            <a:endParaRPr kumimoji="0" lang="en-US" altLang="ja-JP" sz="900" b="0" i="0" u="none" strike="noStrike" cap="none" normalizeH="0" baseline="0" dirty="0">
              <a:ln>
                <a:noFill/>
              </a:ln>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4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4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36114" y="2954721"/>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助成</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638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3" name="Text Box 15">
            <a:extLst>
              <a:ext uri="{FF2B5EF4-FFF2-40B4-BE49-F238E27FC236}">
                <a16:creationId xmlns:a16="http://schemas.microsoft.com/office/drawing/2014/main" id="{FC007568-D802-5074-5587-5C3B6207A99B}"/>
              </a:ext>
            </a:extLst>
          </p:cNvPr>
          <p:cNvSpPr txBox="1">
            <a:spLocks noChangeArrowheads="1"/>
          </p:cNvSpPr>
          <p:nvPr/>
        </p:nvSpPr>
        <p:spPr bwMode="auto">
          <a:xfrm>
            <a:off x="2353028"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○○センター（東京）</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 name="Text Box 14">
            <a:extLst>
              <a:ext uri="{FF2B5EF4-FFF2-40B4-BE49-F238E27FC236}">
                <a16:creationId xmlns:a16="http://schemas.microsoft.com/office/drawing/2014/main" id="{6B3B0CAE-D152-7BD6-BCD5-177B105EAF98}"/>
              </a:ext>
            </a:extLst>
          </p:cNvPr>
          <p:cNvSpPr txBox="1">
            <a:spLocks noChangeArrowheads="1"/>
          </p:cNvSpPr>
          <p:nvPr/>
        </p:nvSpPr>
        <p:spPr bwMode="auto">
          <a:xfrm>
            <a:off x="4270814"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 name="Line 19">
            <a:extLst>
              <a:ext uri="{FF2B5EF4-FFF2-40B4-BE49-F238E27FC236}">
                <a16:creationId xmlns:a16="http://schemas.microsoft.com/office/drawing/2014/main" id="{01C763AF-372C-6AF6-C84E-94B3469FDEE4}"/>
              </a:ext>
            </a:extLst>
          </p:cNvPr>
          <p:cNvSpPr>
            <a:spLocks noChangeShapeType="1"/>
          </p:cNvSpPr>
          <p:nvPr/>
        </p:nvSpPr>
        <p:spPr bwMode="auto">
          <a:xfrm>
            <a:off x="5104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9BAF5A01-99D7-D531-CC2D-4ADA6974C170}"/>
              </a:ext>
            </a:extLst>
          </p:cNvPr>
          <p:cNvSpPr txBox="1">
            <a:spLocks noChangeArrowheads="1"/>
          </p:cNvSpPr>
          <p:nvPr/>
        </p:nvSpPr>
        <p:spPr bwMode="auto">
          <a:xfrm>
            <a:off x="4299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共同研究先</a:t>
            </a:r>
            <a:endParaRPr kumimoji="0" lang="ja-JP" altLang="ja-JP" sz="1050" b="0" i="0" u="none" strike="noStrike" cap="none" normalizeH="0" baseline="0" dirty="0">
              <a:ln>
                <a:noFill/>
              </a:ln>
              <a:solidFill>
                <a:schemeClr val="tx1"/>
              </a:solidFill>
              <a:effectLst/>
              <a:latin typeface="+mn-ea"/>
            </a:endParaRPr>
          </a:p>
        </p:txBody>
      </p:sp>
      <p:sp>
        <p:nvSpPr>
          <p:cNvPr id="9" name="スライド番号プレースホルダ 2">
            <a:extLst>
              <a:ext uri="{FF2B5EF4-FFF2-40B4-BE49-F238E27FC236}">
                <a16:creationId xmlns:a16="http://schemas.microsoft.com/office/drawing/2014/main" id="{F2368478-15C3-8C21-F311-62064ABC0C57}"/>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5</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9" name="スライド番号プレースホルダ 2">
            <a:extLst>
              <a:ext uri="{FF2B5EF4-FFF2-40B4-BE49-F238E27FC236}">
                <a16:creationId xmlns:a16="http://schemas.microsoft.com/office/drawing/2014/main" id="{7184F44A-0E2B-79FA-8E7D-27D958CAB5A5}"/>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6</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21"/>
          <p:cNvSpPr txBox="1">
            <a:spLocks noChangeArrowheads="1"/>
          </p:cNvSpPr>
          <p:nvPr/>
        </p:nvSpPr>
        <p:spPr bwMode="auto">
          <a:xfrm>
            <a:off x="140245" y="1038867"/>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4247031124"/>
              </p:ext>
            </p:extLst>
          </p:nvPr>
        </p:nvGraphicFramePr>
        <p:xfrm>
          <a:off x="324491" y="1426548"/>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a:t>
            </a:r>
            <a:r>
              <a:rPr kumimoji="1" lang="ja-JP" altLang="en-US" sz="1200" i="1" dirty="0">
                <a:solidFill>
                  <a:srgbClr val="FFFF00"/>
                </a:solidFill>
                <a:latin typeface="+mn-ea"/>
              </a:rPr>
              <a:t>研究開発の目標を具体的かつ定量的に記載</a:t>
            </a:r>
            <a:r>
              <a:rPr kumimoji="1" lang="ja-JP" altLang="en-US" sz="1200" i="1" dirty="0">
                <a:solidFill>
                  <a:schemeClr val="bg1"/>
                </a:solidFill>
                <a:latin typeface="+mn-ea"/>
              </a:rPr>
              <a:t>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a:t>
            </a:r>
            <a:r>
              <a:rPr kumimoji="1" lang="ja-JP" altLang="en-US" sz="1200" i="1" dirty="0">
                <a:solidFill>
                  <a:srgbClr val="FFFF00"/>
                </a:solidFill>
                <a:latin typeface="+mn-ea"/>
              </a:rPr>
              <a:t>研究開発計画における開発目標との合致、対応状況も記載</a:t>
            </a:r>
            <a:r>
              <a:rPr kumimoji="1" lang="ja-JP" altLang="en-US" sz="1200" i="1" dirty="0">
                <a:solidFill>
                  <a:schemeClr val="bg1"/>
                </a:solidFill>
                <a:latin typeface="+mn-ea"/>
              </a:rPr>
              <a:t>ください。</a:t>
            </a:r>
          </a:p>
        </p:txBody>
      </p:sp>
      <p:sp>
        <p:nvSpPr>
          <p:cNvPr id="6" name="スライド番号プレースホルダ 2">
            <a:extLst>
              <a:ext uri="{FF2B5EF4-FFF2-40B4-BE49-F238E27FC236}">
                <a16:creationId xmlns:a16="http://schemas.microsoft.com/office/drawing/2014/main" id="{028F3BB3-59AA-6A46-B4D1-3EB0B66E5CF8}"/>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sp>
        <p:nvSpPr>
          <p:cNvPr id="3" name="テキスト ボックス 2">
            <a:extLst>
              <a:ext uri="{FF2B5EF4-FFF2-40B4-BE49-F238E27FC236}">
                <a16:creationId xmlns:a16="http://schemas.microsoft.com/office/drawing/2014/main" id="{88BA18C6-0385-6187-74D5-82756C89425C}"/>
              </a:ext>
            </a:extLst>
          </p:cNvPr>
          <p:cNvSpPr txBox="1"/>
          <p:nvPr/>
        </p:nvSpPr>
        <p:spPr>
          <a:xfrm>
            <a:off x="511874" y="680107"/>
            <a:ext cx="3587842" cy="369332"/>
          </a:xfrm>
          <a:prstGeom prst="rect">
            <a:avLst/>
          </a:prstGeom>
          <a:noFill/>
        </p:spPr>
        <p:txBody>
          <a:bodyPr wrap="none" rtlCol="0">
            <a:spAutoFit/>
          </a:bodyPr>
          <a:lstStyle/>
          <a:p>
            <a:r>
              <a:rPr kumimoji="1" lang="ja-JP" altLang="en-US" dirty="0">
                <a:solidFill>
                  <a:srgbClr val="0070C0"/>
                </a:solidFill>
              </a:rPr>
              <a:t>提案書記載内容を転記してください</a:t>
            </a:r>
          </a:p>
        </p:txBody>
      </p:sp>
      <p:sp>
        <p:nvSpPr>
          <p:cNvPr id="4" name="テキスト ボックス 3">
            <a:extLst>
              <a:ext uri="{FF2B5EF4-FFF2-40B4-BE49-F238E27FC236}">
                <a16:creationId xmlns:a16="http://schemas.microsoft.com/office/drawing/2014/main" id="{2CD9E57E-552D-80F7-ABC3-E1C92455DF94}"/>
              </a:ext>
            </a:extLst>
          </p:cNvPr>
          <p:cNvSpPr txBox="1"/>
          <p:nvPr/>
        </p:nvSpPr>
        <p:spPr>
          <a:xfrm>
            <a:off x="201325" y="3509278"/>
            <a:ext cx="8741349" cy="3416320"/>
          </a:xfrm>
          <a:prstGeom prst="rect">
            <a:avLst/>
          </a:prstGeom>
          <a:noFill/>
        </p:spPr>
        <p:txBody>
          <a:bodyPr wrap="square" rtlCol="0">
            <a:spAutoFit/>
          </a:bodyPr>
          <a:lstStyle/>
          <a:p>
            <a:r>
              <a:rPr kumimoji="1" lang="ja-JP" altLang="en-US" dirty="0">
                <a:solidFill>
                  <a:srgbClr val="0070C0"/>
                </a:solidFill>
              </a:rPr>
              <a:t>各目標の設定根拠を記載してください。目標がローカル５</a:t>
            </a:r>
            <a:r>
              <a:rPr kumimoji="1" lang="en-US" altLang="ja-JP" dirty="0">
                <a:solidFill>
                  <a:srgbClr val="0070C0"/>
                </a:solidFill>
              </a:rPr>
              <a:t>G</a:t>
            </a:r>
            <a:r>
              <a:rPr kumimoji="1" lang="ja-JP" altLang="en-US" dirty="0">
                <a:solidFill>
                  <a:srgbClr val="0070C0"/>
                </a:solidFill>
              </a:rPr>
              <a:t>のさらなる普及に充分有効なレベルであることを示してください。</a:t>
            </a:r>
          </a:p>
          <a:p>
            <a:r>
              <a:rPr kumimoji="1" lang="ja-JP" altLang="en-US" dirty="0">
                <a:solidFill>
                  <a:srgbClr val="0070C0"/>
                </a:solidFill>
              </a:rPr>
              <a:t>・ローカル５Ｇ親和性目標：提案するユースケースの環境・技術要件としてローカル５Ｇを必要とすることを説明し、検証内容を記載してください。</a:t>
            </a:r>
          </a:p>
          <a:p>
            <a:r>
              <a:rPr kumimoji="1" lang="ja-JP" altLang="en-US" dirty="0">
                <a:solidFill>
                  <a:srgbClr val="0070C0"/>
                </a:solidFill>
              </a:rPr>
              <a:t>・経済性目標：システム全体の導入の想定コストおよび経済性目標（投資収益率）の算出根拠を記載してください</a:t>
            </a:r>
          </a:p>
          <a:p>
            <a:r>
              <a:rPr kumimoji="1" lang="ja-JP" altLang="en-US" dirty="0">
                <a:solidFill>
                  <a:srgbClr val="0070C0"/>
                </a:solidFill>
              </a:rPr>
              <a:t>・事業性目標：ユースケースが対象とする市場の国内外での規模を記載してください。</a:t>
            </a:r>
          </a:p>
          <a:p>
            <a:r>
              <a:rPr kumimoji="1" lang="ja-JP" altLang="en-US" dirty="0">
                <a:solidFill>
                  <a:srgbClr val="0070C0"/>
                </a:solidFill>
              </a:rPr>
              <a:t>・省エネ目標：目標値の設定根拠を記載してください</a:t>
            </a:r>
            <a:endParaRPr kumimoji="1" lang="en-US" altLang="ja-JP" dirty="0">
              <a:solidFill>
                <a:srgbClr val="0070C0"/>
              </a:solidFill>
            </a:endParaRPr>
          </a:p>
          <a:p>
            <a:endParaRPr kumimoji="1" lang="ja-JP" altLang="en-US" dirty="0">
              <a:solidFill>
                <a:srgbClr val="0070C0"/>
              </a:solidFill>
            </a:endParaRPr>
          </a:p>
          <a:p>
            <a:r>
              <a:rPr kumimoji="1" lang="ja-JP" altLang="en-US" dirty="0">
                <a:solidFill>
                  <a:srgbClr val="0070C0"/>
                </a:solidFill>
              </a:rPr>
              <a:t>技術的優位性の説明：適用するサービスやアプリケーションが、開発するユースケースに対して他の手法よりも優れている点を示してください。また、ユースケースの導入に必要な研究開発要素およびそれらの解決可能性を記載して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489150779"/>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altLang="ja-JP" sz="1200" kern="100" spc="60" dirty="0">
                          <a:effectLst/>
                        </a:rPr>
                        <a:t>技術保有者</a:t>
                      </a:r>
                      <a:endParaRPr lang="ja-JP" altLang="ja-JP" sz="1200" kern="100" dirty="0">
                        <a:effectLst/>
                        <a:latin typeface="TmsRmn"/>
                        <a:ea typeface="ＭＳ 明朝" panose="02020609040205080304" pitchFamily="17" charset="-128"/>
                        <a:cs typeface="Times New Roman" panose="02020603050405020304" pitchFamily="18" charset="0"/>
                      </a:endParaRPr>
                    </a:p>
                    <a:p>
                      <a:pPr algn="ctr">
                        <a:lnSpc>
                          <a:spcPct val="100000"/>
                        </a:lnSpc>
                        <a:spcAft>
                          <a:spcPts val="0"/>
                        </a:spcAft>
                      </a:pPr>
                      <a:r>
                        <a:rPr lang="ja-JP" altLang="en-US" sz="1200" kern="100" spc="60" dirty="0">
                          <a:effectLst/>
                        </a:rPr>
                        <a:t>（</a:t>
                      </a:r>
                      <a:r>
                        <a:rPr lang="ja-JP" altLang="ja-JP" sz="1200" kern="100" spc="60" dirty="0">
                          <a:effectLst/>
                        </a:rPr>
                        <a:t>技</a:t>
                      </a:r>
                      <a:r>
                        <a:rPr lang="ja-JP" sz="1200" kern="100" spc="60" dirty="0">
                          <a:effectLst/>
                        </a:rPr>
                        <a:t>術名</a:t>
                      </a:r>
                      <a:r>
                        <a:rPr lang="ja-JP" altLang="en-US"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dirty="0">
                          <a:effectLst/>
                          <a:latin typeface="+mn-ea"/>
                          <a:ea typeface="+mn-ea"/>
                          <a:cs typeface="Times New Roman" panose="02020603050405020304" pitchFamily="18" charset="0"/>
                        </a:rPr>
                        <a:t>ベンチマーク時期</a:t>
                      </a:r>
                      <a:endParaRPr lang="ja-JP" sz="1200" kern="100" dirty="0">
                        <a:effectLst/>
                        <a:latin typeface="+mn-ea"/>
                        <a:ea typeface="+mn-ea"/>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522962" y="0"/>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
        <p:nvSpPr>
          <p:cNvPr id="5" name="スライド番号プレースホルダ 2">
            <a:extLst>
              <a:ext uri="{FF2B5EF4-FFF2-40B4-BE49-F238E27FC236}">
                <a16:creationId xmlns:a16="http://schemas.microsoft.com/office/drawing/2014/main" id="{652B6F26-2FFC-2CA9-3B17-5C41D8A7AABA}"/>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8</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809627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
        <p:nvSpPr>
          <p:cNvPr id="3" name="正方形/長方形 2">
            <a:extLst>
              <a:ext uri="{FF2B5EF4-FFF2-40B4-BE49-F238E27FC236}">
                <a16:creationId xmlns:a16="http://schemas.microsoft.com/office/drawing/2014/main" id="{68F9B522-6083-2781-7940-A7F9E916A077}"/>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 name="スライド番号プレースホルダ 2">
            <a:extLst>
              <a:ext uri="{FF2B5EF4-FFF2-40B4-BE49-F238E27FC236}">
                <a16:creationId xmlns:a16="http://schemas.microsoft.com/office/drawing/2014/main" id="{7184E5C1-F413-4CD8-48AA-75C4450883B7}"/>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テキスト ボックス 4">
            <a:extLst>
              <a:ext uri="{FF2B5EF4-FFF2-40B4-BE49-F238E27FC236}">
                <a16:creationId xmlns:a16="http://schemas.microsoft.com/office/drawing/2014/main" id="{2ECB033D-870F-156E-99C9-B09AF046DE98}"/>
              </a:ext>
            </a:extLst>
          </p:cNvPr>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9151c5b6-2333-429d-abf0-0378f5e583c1}" enabled="0" method="" siteId="{9151c5b6-2333-429d-abf0-0378f5e583c1}" removed="1"/>
</clbl:labelList>
</file>

<file path=docProps/app.xml><?xml version="1.0" encoding="utf-8"?>
<Properties xmlns="http://schemas.openxmlformats.org/officeDocument/2006/extended-properties" xmlns:vt="http://schemas.openxmlformats.org/officeDocument/2006/docPropsVTypes">
  <Words>3789</Words>
  <PresentationFormat>画面に合わせる (4:3)</PresentationFormat>
  <Paragraphs>428</Paragraphs>
  <Slides>15</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3</vt:i4>
      </vt:variant>
      <vt:variant>
        <vt:lpstr>スライド タイトル</vt:lpstr>
      </vt:variant>
      <vt:variant>
        <vt:i4>15</vt:i4>
      </vt:variant>
    </vt:vector>
  </HeadingPairs>
  <TitlesOfParts>
    <vt:vector size="22" baseType="lpstr">
      <vt:lpstr>ＭＳ Ｐゴシック</vt:lpstr>
      <vt:lpstr>TmsRmn</vt:lpstr>
      <vt:lpstr>Arial</vt:lpstr>
      <vt:lpstr>Calibri</vt:lpstr>
      <vt:lpstr>Office ​​テーマ</vt:lpstr>
      <vt:lpstr>1_Office ​​テーマ</vt:lpstr>
      <vt:lpstr>2_Office ​​テーマ</vt:lpstr>
      <vt:lpstr>  ○○○○○○の研究開発</vt:lpstr>
      <vt:lpstr>１．提案の概要（１）</vt:lpstr>
      <vt:lpstr>１．提案の概要（２）</vt:lpstr>
      <vt:lpstr>２．研究開発の内容</vt:lpstr>
      <vt:lpstr>３．研究開発の体制</vt:lpstr>
      <vt:lpstr>PowerPoint プレゼンテーション</vt:lpstr>
      <vt:lpstr>PowerPoint プレゼンテーション</vt:lpstr>
      <vt:lpstr>PowerPoint プレゼンテーション</vt:lpstr>
      <vt:lpstr>７．実用化・事業化の体制</vt:lpstr>
      <vt:lpstr>８．研究開発成果の実用化・事業化（１）</vt:lpstr>
      <vt:lpstr>PowerPoint プレゼンテーション</vt:lpstr>
      <vt:lpstr>PowerPoint プレゼンテーション</vt:lpstr>
      <vt:lpstr>（機関名：〇〇〇〇）</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