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17"/>
  </p:notesMasterIdLst>
  <p:sldIdLst>
    <p:sldId id="262" r:id="rId3"/>
    <p:sldId id="263" r:id="rId4"/>
    <p:sldId id="282" r:id="rId5"/>
    <p:sldId id="264" r:id="rId6"/>
    <p:sldId id="287" r:id="rId7"/>
    <p:sldId id="284" r:id="rId8"/>
    <p:sldId id="266" r:id="rId9"/>
    <p:sldId id="276" r:id="rId10"/>
    <p:sldId id="268" r:id="rId11"/>
    <p:sldId id="288" r:id="rId12"/>
    <p:sldId id="281" r:id="rId13"/>
    <p:sldId id="279" r:id="rId14"/>
    <p:sldId id="291" r:id="rId15"/>
    <p:sldId id="285" r:id="rId16"/>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979" autoAdjust="0"/>
    <p:restoredTop sz="96279" autoAdjust="0"/>
  </p:normalViewPr>
  <p:slideViewPr>
    <p:cSldViewPr>
      <p:cViewPr varScale="1">
        <p:scale>
          <a:sx n="114" d="100"/>
          <a:sy n="114" d="100"/>
        </p:scale>
        <p:origin x="438" y="10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notesMasters/notesMaster1.xml" Type="http://schemas.openxmlformats.org/officeDocument/2006/relationships/notesMaster"/><Relationship Id="rId18" Target="commentAuthors.xml" Type="http://schemas.openxmlformats.org/officeDocument/2006/relationships/commentAuthors"/><Relationship Id="rId19" Target="presProps.xml" Type="http://schemas.openxmlformats.org/officeDocument/2006/relationships/presProps"/><Relationship Id="rId2" Target="slideMasters/slideMaster2.xml" Type="http://schemas.openxmlformats.org/officeDocument/2006/relationships/slideMaster"/><Relationship Id="rId20" Target="viewProps.xml" Type="http://schemas.openxmlformats.org/officeDocument/2006/relationships/viewProps"/><Relationship Id="rId21" Target="theme/theme1.xml" Type="http://schemas.openxmlformats.org/officeDocument/2006/relationships/theme"/><Relationship Id="rId22" Target="tableStyles.xml" Type="http://schemas.openxmlformats.org/officeDocument/2006/relationships/tableStyles"/><Relationship Id="rId23" Target="authors.xml" Type="http://schemas.microsoft.com/office/2018/10/relationships/author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2025/10/29</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a:t>
            </a:fld>
            <a:endParaRPr kumimoji="1" lang="ja-JP" altLang="en-US"/>
          </a:p>
        </p:txBody>
      </p:sp>
    </p:spTree>
    <p:extLst>
      <p:ext uri="{BB962C8B-B14F-4D97-AF65-F5344CB8AC3E}">
        <p14:creationId xmlns:p14="http://schemas.microsoft.com/office/powerpoint/2010/main" val="302035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1964256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12</a:t>
            </a:fld>
            <a:endParaRPr kumimoji="1" lang="ja-JP" altLang="en-US"/>
          </a:p>
        </p:txBody>
      </p:sp>
    </p:spTree>
    <p:extLst>
      <p:ext uri="{BB962C8B-B14F-4D97-AF65-F5344CB8AC3E}">
        <p14:creationId xmlns:p14="http://schemas.microsoft.com/office/powerpoint/2010/main" val="2026024533"/>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A01BB77-1A64-4D60-87DC-7C4E658AC710}" type="datetime1">
              <a:rPr kumimoji="1" lang="ja-JP" altLang="en-US" smtClean="0"/>
              <a:t>2025/10/29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636A183-0D8A-49D9-A104-C16C6879464F}" type="datetime1">
              <a:rPr kumimoji="1" lang="ja-JP" altLang="en-US" smtClean="0"/>
              <a:t>2025/10/29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6BACE27-9625-4F4A-9259-7358C29885FF}" type="datetime1">
              <a:rPr kumimoji="1" lang="ja-JP" altLang="en-US" smtClean="0"/>
              <a:t>2025/10/29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EC79168-CB5B-4374-A348-2E1163812682}" type="datetime1">
              <a:rPr lang="ja-JP" altLang="en-US" smtClean="0">
                <a:solidFill>
                  <a:prstClr val="black">
                    <a:tint val="75000"/>
                  </a:prstClr>
                </a:solidFill>
              </a:rPr>
              <a:t>2025/10/29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68C1BE1-3280-4510-BF00-7FF076A605AD}" type="datetime1">
              <a:rPr lang="ja-JP" altLang="en-US" smtClean="0">
                <a:solidFill>
                  <a:prstClr val="black">
                    <a:tint val="75000"/>
                  </a:prstClr>
                </a:solidFill>
              </a:rPr>
              <a:t>2025/10/29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0897CF4-74A9-4CCE-8614-237DB87CE342}" type="datetime1">
              <a:rPr lang="ja-JP" altLang="en-US" smtClean="0">
                <a:solidFill>
                  <a:prstClr val="black">
                    <a:tint val="75000"/>
                  </a:prstClr>
                </a:solidFill>
              </a:rPr>
              <a:t>2025/10/29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FCCE91E-4EA0-406E-8130-B7BBD3A69A6B}" type="datetime1">
              <a:rPr lang="ja-JP" altLang="en-US" smtClean="0">
                <a:solidFill>
                  <a:prstClr val="black">
                    <a:tint val="75000"/>
                  </a:prstClr>
                </a:solidFill>
              </a:rPr>
              <a:t>2025/10/29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5DFDC65-3B18-4704-8252-D73E3BCD3F57}" type="datetime1">
              <a:rPr lang="ja-JP" altLang="en-US" smtClean="0">
                <a:solidFill>
                  <a:prstClr val="black">
                    <a:tint val="75000"/>
                  </a:prstClr>
                </a:solidFill>
              </a:rPr>
              <a:t>2025/10/29</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2A4749C-E5B7-4FC1-9625-A818EDC733C8}" type="datetime1">
              <a:rPr lang="ja-JP" altLang="en-US" smtClean="0">
                <a:solidFill>
                  <a:prstClr val="black">
                    <a:tint val="75000"/>
                  </a:prstClr>
                </a:solidFill>
              </a:rPr>
              <a:t>2025/10/29</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13BCBBF-DD15-4D56-8BFE-2F33897DE5EA}" type="datetime1">
              <a:rPr lang="ja-JP" altLang="en-US" smtClean="0">
                <a:solidFill>
                  <a:prstClr val="black">
                    <a:tint val="75000"/>
                  </a:prstClr>
                </a:solidFill>
              </a:rPr>
              <a:t>2025/10/29</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8E71AC-1582-476C-86E3-5E603C5EAD0B}" type="datetime1">
              <a:rPr lang="ja-JP" altLang="en-US" smtClean="0">
                <a:solidFill>
                  <a:prstClr val="black">
                    <a:tint val="75000"/>
                  </a:prstClr>
                </a:solidFill>
              </a:rPr>
              <a:t>2025/10/29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A288C-48D2-4447-8C19-B08718002019}" type="datetime1">
              <a:rPr kumimoji="1" lang="ja-JP" altLang="en-US" smtClean="0"/>
              <a:t>2025/10/29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284AAD4-CF21-4B50-A5AE-C1E679E9C817}" type="datetime1">
              <a:rPr lang="ja-JP" altLang="en-US" smtClean="0">
                <a:solidFill>
                  <a:prstClr val="black">
                    <a:tint val="75000"/>
                  </a:prstClr>
                </a:solidFill>
              </a:rPr>
              <a:t>2025/10/29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4A7D95-89FC-49A0-B883-9BEE18D29AB4}" type="datetime1">
              <a:rPr lang="ja-JP" altLang="en-US" smtClean="0">
                <a:solidFill>
                  <a:prstClr val="black">
                    <a:tint val="75000"/>
                  </a:prstClr>
                </a:solidFill>
              </a:rPr>
              <a:t>2025/10/29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E50A68-E383-4C65-A9B9-4DEC9A40178D}" type="datetime1">
              <a:rPr lang="ja-JP" altLang="en-US" smtClean="0">
                <a:solidFill>
                  <a:prstClr val="black">
                    <a:tint val="75000"/>
                  </a:prstClr>
                </a:solidFill>
              </a:rPr>
              <a:t>2025/10/29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E7AF755-6966-4C99-B3D4-F0C6909E1CD9}" type="datetime1">
              <a:rPr kumimoji="1" lang="ja-JP" altLang="en-US" smtClean="0"/>
              <a:t>2025/10/29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E3672FA-5072-453A-86DE-7C548D3A38C3}" type="datetime1">
              <a:rPr kumimoji="1" lang="ja-JP" altLang="en-US" smtClean="0"/>
              <a:t>2025/10/29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B3E9A00-F75A-42EF-A396-4527E1E6ACBD}" type="datetime1">
              <a:rPr kumimoji="1" lang="ja-JP" altLang="en-US" smtClean="0"/>
              <a:t>2025/10/29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27E3516-9103-4F32-AA4F-BA59AF9D8203}" type="datetime1">
              <a:rPr kumimoji="1" lang="ja-JP" altLang="en-US" smtClean="0"/>
              <a:t>2025/10/29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A20B79F-4EF2-436D-A3CF-AD7F05A1CEF4}" type="datetime1">
              <a:rPr kumimoji="1" lang="ja-JP" altLang="en-US" smtClean="0"/>
              <a:t>2025/10/29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1FFEF3E-E685-481C-A7A8-1EDB0E8ED266}" type="datetime1">
              <a:rPr kumimoji="1" lang="ja-JP" altLang="en-US" smtClean="0"/>
              <a:t>2025/10/29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B049A80-68FA-409F-8CFC-D4C4E7A69377}" type="datetime1">
              <a:rPr kumimoji="1" lang="ja-JP" altLang="en-US" smtClean="0"/>
              <a:t>2025/10/29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7D7C3-F938-4DB8-A3E1-C9C8C3255262}" type="datetime1">
              <a:rPr kumimoji="1" lang="ja-JP" altLang="en-US" smtClean="0"/>
              <a:t>2025/10/29</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10400" y="6482292"/>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pPr/>
              <a:t>‹#›</a:t>
            </a:fld>
            <a:endParaRPr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B9F7F-676E-439C-9E88-EF3A1CD2DE53}" type="datetime1">
              <a:rPr lang="ja-JP" altLang="en-US" smtClean="0">
                <a:solidFill>
                  <a:prstClr val="black">
                    <a:tint val="75000"/>
                  </a:prstClr>
                </a:solidFill>
              </a:rPr>
              <a:t>2025/10/29</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10400" y="6490758"/>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4.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12.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50936" y="477240"/>
            <a:ext cx="1620957" cy="307777"/>
          </a:xfrm>
          <a:prstGeom prst="rect">
            <a:avLst/>
          </a:prstGeom>
          <a:noFill/>
          <a:ln>
            <a:noFill/>
          </a:ln>
        </p:spPr>
        <p:txBody>
          <a:bodyPr wrap="none" rtlCol="0">
            <a:spAutoFit/>
          </a:bodyPr>
          <a:lstStyle/>
          <a:p>
            <a:r>
              <a:rPr kumimoji="1" lang="ja-JP" altLang="en-US" sz="1400" u="sng" dirty="0">
                <a:latin typeface="+mn-ea"/>
              </a:rPr>
              <a:t>提案概要説明資料</a:t>
            </a:r>
          </a:p>
        </p:txBody>
      </p:sp>
      <p:sp>
        <p:nvSpPr>
          <p:cNvPr id="15" name="テキスト ボックス 14"/>
          <p:cNvSpPr txBox="1"/>
          <p:nvPr/>
        </p:nvSpPr>
        <p:spPr>
          <a:xfrm>
            <a:off x="179512" y="168895"/>
            <a:ext cx="667170" cy="307777"/>
          </a:xfrm>
          <a:prstGeom prst="rect">
            <a:avLst/>
          </a:prstGeom>
          <a:noFill/>
          <a:ln>
            <a:solidFill>
              <a:schemeClr val="tx1"/>
            </a:solidFill>
          </a:ln>
        </p:spPr>
        <p:txBody>
          <a:bodyPr wrap="none" rtlCol="0">
            <a:spAutoFit/>
          </a:bodyPr>
          <a:lstStyle/>
          <a:p>
            <a:r>
              <a:rPr kumimoji="1" lang="ja-JP" altLang="en-US" sz="1400" dirty="0">
                <a:latin typeface="+mn-ea"/>
              </a:rPr>
              <a:t>別添７</a:t>
            </a:r>
          </a:p>
        </p:txBody>
      </p:sp>
      <p:cxnSp>
        <p:nvCxnSpPr>
          <p:cNvPr id="18" name="直線コネクタ 17"/>
          <p:cNvCxnSpPr/>
          <p:nvPr/>
        </p:nvCxnSpPr>
        <p:spPr>
          <a:xfrm flipH="1">
            <a:off x="2897746" y="631128"/>
            <a:ext cx="18070" cy="51452"/>
          </a:xfrm>
          <a:prstGeom prst="line">
            <a:avLst/>
          </a:prstGeom>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88288" y="5676385"/>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4" name="テキスト ボックス 3">
            <a:extLst>
              <a:ext uri="{FF2B5EF4-FFF2-40B4-BE49-F238E27FC236}">
                <a16:creationId xmlns:a16="http://schemas.microsoft.com/office/drawing/2014/main" id="{B84280A7-4F91-00F0-32F2-792147FEA35D}"/>
              </a:ext>
            </a:extLst>
          </p:cNvPr>
          <p:cNvSpPr txBox="1"/>
          <p:nvPr/>
        </p:nvSpPr>
        <p:spPr>
          <a:xfrm>
            <a:off x="209826" y="2276872"/>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0" name="タイトル 1">
            <a:extLst>
              <a:ext uri="{FF2B5EF4-FFF2-40B4-BE49-F238E27FC236}">
                <a16:creationId xmlns:a16="http://schemas.microsoft.com/office/drawing/2014/main" id="{E5A65BAB-27DC-D355-9551-47B8D3063101}"/>
              </a:ext>
            </a:extLst>
          </p:cNvPr>
          <p:cNvSpPr txBox="1">
            <a:spLocks/>
          </p:cNvSpPr>
          <p:nvPr/>
        </p:nvSpPr>
        <p:spPr>
          <a:xfrm>
            <a:off x="685800" y="1169318"/>
            <a:ext cx="7772400" cy="24036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lang="ja-JP" altLang="en-US" dirty="0">
              <a:latin typeface="+mn-ea"/>
              <a:ea typeface="+mn-ea"/>
            </a:endParaRPr>
          </a:p>
        </p:txBody>
      </p:sp>
      <p:sp>
        <p:nvSpPr>
          <p:cNvPr id="9" name="テキスト ボックス 8"/>
          <p:cNvSpPr txBox="1"/>
          <p:nvPr/>
        </p:nvSpPr>
        <p:spPr>
          <a:xfrm>
            <a:off x="1259632" y="32087"/>
            <a:ext cx="7884369" cy="225959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提案書の概要となるように作成ください。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必要に応じ、コアとなる技術に関する説明資料や本様式の各項目に係る補足説明資料等、参考資料を追加いただくことは可能です。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b="1" u="sng"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P.14</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ナレーションの時間は必ず</a:t>
            </a:r>
            <a:r>
              <a:rPr lang="en-US" altLang="ja-JP" b="1" u="sng" dirty="0">
                <a:solidFill>
                  <a:srgbClr val="FFFF00"/>
                </a:solidFill>
                <a:latin typeface="+mn-ea"/>
              </a:rPr>
              <a:t>15</a:t>
            </a:r>
            <a:r>
              <a:rPr lang="ja-JP" altLang="en-US" b="1" u="sng" dirty="0">
                <a:solidFill>
                  <a:srgbClr val="FFFF00"/>
                </a:solidFill>
                <a:latin typeface="+mn-ea"/>
              </a:rPr>
              <a:t>分以内としてください。</a:t>
            </a:r>
          </a:p>
        </p:txBody>
      </p:sp>
      <p:sp>
        <p:nvSpPr>
          <p:cNvPr id="12" name="テキスト ボックス 11">
            <a:extLst>
              <a:ext uri="{FF2B5EF4-FFF2-40B4-BE49-F238E27FC236}">
                <a16:creationId xmlns:a16="http://schemas.microsoft.com/office/drawing/2014/main" id="{9B60A3F2-0897-2D4C-3FAC-A0B78740C386}"/>
              </a:ext>
            </a:extLst>
          </p:cNvPr>
          <p:cNvSpPr txBox="1"/>
          <p:nvPr/>
        </p:nvSpPr>
        <p:spPr>
          <a:xfrm>
            <a:off x="3275856" y="2359913"/>
            <a:ext cx="374441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a:t>
            </a:r>
            <a:r>
              <a:rPr lang="en-US" altLang="ja-JP">
                <a:latin typeface="+mn-ea"/>
              </a:rPr>
              <a:t>b4</a:t>
            </a:r>
            <a:r>
              <a:rPr lang="ja-JP" altLang="en-US">
                <a:latin typeface="+mn-ea"/>
              </a:rPr>
              <a:t>）</a:t>
            </a:r>
            <a:r>
              <a:rPr lang="ja-JP" altLang="en-US" dirty="0">
                <a:latin typeface="+mn-ea"/>
              </a:rPr>
              <a:t>）</a:t>
            </a:r>
          </a:p>
        </p:txBody>
      </p:sp>
      <p:sp>
        <p:nvSpPr>
          <p:cNvPr id="13" name="テキスト ボックス 12">
            <a:extLst>
              <a:ext uri="{FF2B5EF4-FFF2-40B4-BE49-F238E27FC236}">
                <a16:creationId xmlns:a16="http://schemas.microsoft.com/office/drawing/2014/main" id="{0AB5829D-D4CC-884C-DD26-A0C81650CD67}"/>
              </a:ext>
            </a:extLst>
          </p:cNvPr>
          <p:cNvSpPr txBox="1"/>
          <p:nvPr/>
        </p:nvSpPr>
        <p:spPr>
          <a:xfrm>
            <a:off x="5364088" y="3356992"/>
            <a:ext cx="266429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algn="ctr"/>
            <a:r>
              <a:rPr lang="ja-JP" altLang="en-US" dirty="0">
                <a:latin typeface="+mn-ea"/>
              </a:rPr>
              <a:t>提案者独自の提案名を記載ください。</a:t>
            </a:r>
            <a:endParaRPr lang="en-US" altLang="ja-JP" dirty="0">
              <a:latin typeface="+mn-ea"/>
            </a:endParaRPr>
          </a:p>
        </p:txBody>
      </p:sp>
      <p:sp>
        <p:nvSpPr>
          <p:cNvPr id="14" name="サブタイトル 2">
            <a:extLst>
              <a:ext uri="{FF2B5EF4-FFF2-40B4-BE49-F238E27FC236}">
                <a16:creationId xmlns:a16="http://schemas.microsoft.com/office/drawing/2014/main" id="{9AAD45AD-AB3B-C6FF-A834-8E365019CDCD}"/>
              </a:ext>
            </a:extLst>
          </p:cNvPr>
          <p:cNvSpPr txBox="1">
            <a:spLocks/>
          </p:cNvSpPr>
          <p:nvPr/>
        </p:nvSpPr>
        <p:spPr>
          <a:xfrm>
            <a:off x="351251" y="4080324"/>
            <a:ext cx="8466630" cy="150891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pPr algn="l"/>
            <a:r>
              <a:rPr lang="ja-JP" altLang="en-US" sz="2000" dirty="0">
                <a:latin typeface="+mn-ea"/>
              </a:rPr>
              <a:t>提案機関　 ：〇〇〇〇、〇〇〇〇、〇〇〇〇・・・</a:t>
            </a:r>
            <a:endParaRPr lang="en-US" altLang="ja-JP" sz="2000" dirty="0">
              <a:latin typeface="+mn-ea"/>
            </a:endParaRPr>
          </a:p>
          <a:p>
            <a:pPr algn="l"/>
            <a:r>
              <a:rPr lang="ja-JP" altLang="en-US" sz="2000" dirty="0">
                <a:latin typeface="+mn-ea"/>
              </a:rPr>
              <a:t>実施期間 　：○年間（２０２５年●月～２０●●年●月）</a:t>
            </a:r>
            <a:endParaRPr lang="en-US" altLang="ja-JP" sz="2000" dirty="0">
              <a:latin typeface="+mn-ea"/>
            </a:endParaRPr>
          </a:p>
          <a:p>
            <a:pPr algn="l"/>
            <a:r>
              <a:rPr lang="ja-JP" altLang="en-US" sz="2000" dirty="0">
                <a:latin typeface="+mn-ea"/>
              </a:rPr>
              <a:t>提案予算額：○</a:t>
            </a:r>
            <a:r>
              <a:rPr lang="en-US" altLang="ja-JP" sz="2000" dirty="0">
                <a:latin typeface="+mn-ea"/>
              </a:rPr>
              <a:t> , </a:t>
            </a:r>
            <a:r>
              <a:rPr lang="ja-JP" altLang="en-US" sz="2000">
                <a:latin typeface="+mn-ea"/>
              </a:rPr>
              <a:t>○○○百万円</a:t>
            </a:r>
            <a:endParaRPr lang="ja-JP" altLang="en-US" sz="2000" dirty="0">
              <a:latin typeface="+mn-ea"/>
            </a:endParaRPr>
          </a:p>
        </p:txBody>
      </p:sp>
      <p:sp>
        <p:nvSpPr>
          <p:cNvPr id="6" name="テキスト ボックス 5"/>
          <p:cNvSpPr txBox="1"/>
          <p:nvPr/>
        </p:nvSpPr>
        <p:spPr>
          <a:xfrm>
            <a:off x="5364088" y="3673489"/>
            <a:ext cx="367240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提案される企業、大学、研究機関等の名称を記載ください。共同提案の場合、代表機関を一番左に記述し、共同提案者を続けて併記してください。委託先、共同実施先はその旨明示の上、記載ください。</a:t>
            </a:r>
            <a:endParaRPr lang="en-US" altLang="ja-JP"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2" y="1495163"/>
            <a:ext cx="6513277" cy="276999"/>
          </a:xfrm>
          <a:prstGeom prst="rect">
            <a:avLst/>
          </a:prstGeom>
          <a:noFill/>
          <a:ln w="9525">
            <a:noFill/>
            <a:miter lim="800000"/>
            <a:headEnd/>
            <a:tailEnd/>
          </a:ln>
        </p:spPr>
        <p:txBody>
          <a:bodyPr wrap="square">
            <a:spAutoFit/>
          </a:bodyPr>
          <a:lstStyle/>
          <a:p>
            <a:pPr>
              <a:spcBef>
                <a:spcPts val="600"/>
              </a:spcBef>
            </a:pPr>
            <a:r>
              <a:rPr lang="en-US" altLang="ja-JP" sz="1200">
                <a:solidFill>
                  <a:srgbClr val="0070C0"/>
                </a:solidFill>
                <a:latin typeface="+mn-ea"/>
              </a:rPr>
              <a:t>6.</a:t>
            </a:r>
            <a:r>
              <a:rPr lang="ja-JP" altLang="en-US" sz="1200">
                <a:solidFill>
                  <a:srgbClr val="0070C0"/>
                </a:solidFill>
                <a:latin typeface="+mn-ea"/>
              </a:rPr>
              <a:t>グリーントランスフォーメーション</a:t>
            </a:r>
            <a:r>
              <a:rPr lang="ja-JP" altLang="en-US" sz="1200" dirty="0">
                <a:solidFill>
                  <a:srgbClr val="0070C0"/>
                </a:solidFill>
                <a:latin typeface="+mn-ea"/>
              </a:rPr>
              <a:t>（ＧＸ）の実現に向けた研究成果の社会実装へのコミット</a:t>
            </a:r>
            <a:endParaRPr lang="en-US" altLang="ja-JP" sz="1200" dirty="0">
              <a:solidFill>
                <a:srgbClr val="0070C0"/>
              </a:solidFill>
              <a:latin typeface="+mn-ea"/>
            </a:endParaRPr>
          </a:p>
        </p:txBody>
      </p:sp>
      <p:sp>
        <p:nvSpPr>
          <p:cNvPr id="14" name="正方形/長方形 252"/>
          <p:cNvSpPr>
            <a:spLocks noChangeArrowheads="1"/>
          </p:cNvSpPr>
          <p:nvPr/>
        </p:nvSpPr>
        <p:spPr bwMode="auto">
          <a:xfrm>
            <a:off x="358138" y="1801793"/>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0070C0"/>
                </a:solidFill>
                <a:latin typeface="+mn-ea"/>
              </a:rPr>
              <a:t>組織内の事業推進体制</a:t>
            </a:r>
            <a:endParaRPr lang="en-US" altLang="ja-JP" sz="1200" dirty="0">
              <a:solidFill>
                <a:srgbClr val="0070C0"/>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10</a:t>
            </a:fld>
            <a:endParaRPr kumimoji="1" lang="ja-JP" altLang="en-US"/>
          </a:p>
        </p:txBody>
      </p:sp>
      <p:sp>
        <p:nvSpPr>
          <p:cNvPr id="33" name="正方形/長方形 252">
            <a:extLst>
              <a:ext uri="{FF2B5EF4-FFF2-40B4-BE49-F238E27FC236}">
                <a16:creationId xmlns:a16="http://schemas.microsoft.com/office/drawing/2014/main" id="{4F9E40B4-D909-D348-321E-F2E88BFE0863}"/>
              </a:ext>
            </a:extLst>
          </p:cNvPr>
          <p:cNvSpPr>
            <a:spLocks noChangeArrowheads="1"/>
          </p:cNvSpPr>
          <p:nvPr/>
        </p:nvSpPr>
        <p:spPr bwMode="auto">
          <a:xfrm>
            <a:off x="485049" y="5114230"/>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0070C0"/>
                </a:solidFill>
                <a:latin typeface="+mn-ea"/>
              </a:rPr>
              <a:t>経営戦略における事業の位置づけ</a:t>
            </a:r>
            <a:endParaRPr lang="en-US" altLang="ja-JP" sz="1200" dirty="0">
              <a:solidFill>
                <a:srgbClr val="0070C0"/>
              </a:solidFill>
              <a:latin typeface="+mn-ea"/>
            </a:endParaRPr>
          </a:p>
        </p:txBody>
      </p:sp>
      <p:grpSp>
        <p:nvGrpSpPr>
          <p:cNvPr id="30" name="グループ化 29">
            <a:extLst>
              <a:ext uri="{FF2B5EF4-FFF2-40B4-BE49-F238E27FC236}">
                <a16:creationId xmlns:a16="http://schemas.microsoft.com/office/drawing/2014/main" id="{3B38CDA2-8469-A6BE-12C5-7532D994E78C}"/>
              </a:ext>
            </a:extLst>
          </p:cNvPr>
          <p:cNvGrpSpPr/>
          <p:nvPr/>
        </p:nvGrpSpPr>
        <p:grpSpPr>
          <a:xfrm>
            <a:off x="1675093" y="2045260"/>
            <a:ext cx="5461254" cy="2857501"/>
            <a:chOff x="-12506" y="0"/>
            <a:chExt cx="4879960" cy="3919058"/>
          </a:xfrm>
        </p:grpSpPr>
        <p:sp>
          <p:nvSpPr>
            <p:cNvPr id="31" name="Rectangle 56">
              <a:extLst>
                <a:ext uri="{FF2B5EF4-FFF2-40B4-BE49-F238E27FC236}">
                  <a16:creationId xmlns:a16="http://schemas.microsoft.com/office/drawing/2014/main" id="{17D2B91E-5D79-0A37-C18B-13AB2E34DFE2}"/>
                </a:ext>
              </a:extLst>
            </p:cNvPr>
            <p:cNvSpPr/>
            <p:nvPr/>
          </p:nvSpPr>
          <p:spPr>
            <a:xfrm>
              <a:off x="1246909" y="2571750"/>
              <a:ext cx="1146357" cy="1347308"/>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A</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①</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G</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2" name="Rectangle 57">
              <a:extLst>
                <a:ext uri="{FF2B5EF4-FFF2-40B4-BE49-F238E27FC236}">
                  <a16:creationId xmlns:a16="http://schemas.microsoft.com/office/drawing/2014/main" id="{616076BE-0B28-42A2-9896-327F298362D3}"/>
                </a:ext>
              </a:extLst>
            </p:cNvPr>
            <p:cNvSpPr/>
            <p:nvPr/>
          </p:nvSpPr>
          <p:spPr>
            <a:xfrm>
              <a:off x="2438400" y="2571750"/>
              <a:ext cx="1146175" cy="1346835"/>
            </a:xfrm>
            <a:prstGeom prst="rect">
              <a:avLst/>
            </a:prstGeom>
            <a:noFill/>
            <a:ln w="6350"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B</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②</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H</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4" name="Rectangle 58">
              <a:extLst>
                <a:ext uri="{FF2B5EF4-FFF2-40B4-BE49-F238E27FC236}">
                  <a16:creationId xmlns:a16="http://schemas.microsoft.com/office/drawing/2014/main" id="{04CC8677-E7BA-AE7A-2EEA-0FD03F0CCFAB}"/>
                </a:ext>
              </a:extLst>
            </p:cNvPr>
            <p:cNvSpPr/>
            <p:nvPr/>
          </p:nvSpPr>
          <p:spPr>
            <a:xfrm>
              <a:off x="3629890" y="2571750"/>
              <a:ext cx="1237564"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C</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③</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I</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cxnSp>
          <p:nvCxnSpPr>
            <p:cNvPr id="35" name="Connector: Elbow 59">
              <a:extLst>
                <a:ext uri="{FF2B5EF4-FFF2-40B4-BE49-F238E27FC236}">
                  <a16:creationId xmlns:a16="http://schemas.microsoft.com/office/drawing/2014/main" id="{17DE32EE-B7E2-1239-959D-15237D4D7594}"/>
                </a:ext>
              </a:extLst>
            </p:cNvPr>
            <p:cNvCxnSpPr>
              <a:cxnSpLocks/>
              <a:stCxn id="37" idx="2"/>
              <a:endCxn id="39" idx="0"/>
            </p:cNvCxnSpPr>
            <p:nvPr/>
          </p:nvCxnSpPr>
          <p:spPr>
            <a:xfrm rot="5400000">
              <a:off x="1569955" y="-350244"/>
              <a:ext cx="447963" cy="2431149"/>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37" name="Rectangle 62">
              <a:extLst>
                <a:ext uri="{FF2B5EF4-FFF2-40B4-BE49-F238E27FC236}">
                  <a16:creationId xmlns:a16="http://schemas.microsoft.com/office/drawing/2014/main" id="{904A6B9A-D8D8-156B-15C9-4C387B6391E8}"/>
                </a:ext>
              </a:extLst>
            </p:cNvPr>
            <p:cNvSpPr>
              <a:spLocks noChangeArrowheads="1"/>
            </p:cNvSpPr>
            <p:nvPr/>
          </p:nvSpPr>
          <p:spPr bwMode="gray">
            <a:xfrm>
              <a:off x="1381370" y="0"/>
              <a:ext cx="3256280" cy="641350"/>
            </a:xfrm>
            <a:prstGeom prst="rect">
              <a:avLst/>
            </a:prstGeom>
            <a:noFill/>
            <a:ln w="2857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lIns="0" tIns="0" rIns="0" bIns="0" anchor="ctr"/>
            <a:lstStyle/>
            <a:p>
              <a:pPr algn="ctr"/>
              <a:r>
                <a:rPr lang="ja-JP" sz="1050" b="1" i="1" kern="1200">
                  <a:solidFill>
                    <a:srgbClr val="0070C0"/>
                  </a:solidFill>
                  <a:effectLst/>
                  <a:latin typeface="TmsRmn"/>
                  <a:ea typeface="ＭＳ 明朝" panose="02020609040205080304" pitchFamily="17" charset="-128"/>
                  <a:cs typeface="+mn-cs"/>
                </a:rPr>
                <a:t>代表取締役社長</a:t>
              </a:r>
              <a:r>
                <a:rPr lang="en-US" sz="1050" b="1" i="1" kern="1200">
                  <a:solidFill>
                    <a:srgbClr val="0070C0"/>
                  </a:solidFill>
                  <a:effectLst/>
                  <a:latin typeface="TmsRmn"/>
                  <a:ea typeface="ＭＳ 明朝" panose="02020609040205080304" pitchFamily="17" charset="-128"/>
                </a:rPr>
                <a:t> aa aa</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rPr>
                <a:t>（事業にコミットする経営者）</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8" name="Rectangle 63">
              <a:extLst>
                <a:ext uri="{FF2B5EF4-FFF2-40B4-BE49-F238E27FC236}">
                  <a16:creationId xmlns:a16="http://schemas.microsoft.com/office/drawing/2014/main" id="{CD9D0287-1BDE-5B3F-E4C8-6747C784A4CD}"/>
                </a:ext>
              </a:extLst>
            </p:cNvPr>
            <p:cNvSpPr>
              <a:spLocks noChangeArrowheads="1"/>
            </p:cNvSpPr>
            <p:nvPr/>
          </p:nvSpPr>
          <p:spPr bwMode="gray">
            <a:xfrm>
              <a:off x="2239890" y="1089313"/>
              <a:ext cx="1539240" cy="765708"/>
            </a:xfrm>
            <a:prstGeom prst="rect">
              <a:avLst/>
            </a:prstGeom>
            <a:noFill/>
            <a:ln w="6350"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rPr>
                <a:t>本部</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E</a:t>
              </a:r>
              <a:r>
                <a:rPr lang="ja-JP" sz="1050" b="1" i="1" kern="1200" dirty="0">
                  <a:solidFill>
                    <a:srgbClr val="0070C0"/>
                  </a:solidFill>
                  <a:effectLst/>
                  <a:latin typeface="TmsRmn"/>
                  <a:ea typeface="ＭＳ 明朝" panose="02020609040205080304" pitchFamily="17" charset="-128"/>
                </a:rPr>
                <a:t>本部長</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rPr>
                <a:t>（研究開発責任者）</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9" name="Rectangle 64">
              <a:extLst>
                <a:ext uri="{FF2B5EF4-FFF2-40B4-BE49-F238E27FC236}">
                  <a16:creationId xmlns:a16="http://schemas.microsoft.com/office/drawing/2014/main" id="{FFD61324-A91A-0FF1-EEA1-68B8F3541DDE}"/>
                </a:ext>
              </a:extLst>
            </p:cNvPr>
            <p:cNvSpPr>
              <a:spLocks noChangeArrowheads="1"/>
            </p:cNvSpPr>
            <p:nvPr/>
          </p:nvSpPr>
          <p:spPr bwMode="gray">
            <a:xfrm>
              <a:off x="-12506" y="1089313"/>
              <a:ext cx="1181735" cy="733916"/>
            </a:xfrm>
            <a:prstGeom prst="rect">
              <a:avLst/>
            </a:prstGeom>
            <a:noFill/>
            <a:ln w="952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部</a:t>
              </a:r>
              <a:br>
                <a:rPr lang="en-US" sz="1050" b="1" i="1" kern="1200" dirty="0">
                  <a:solidFill>
                    <a:srgbClr val="0070C0"/>
                  </a:solidFill>
                  <a:effectLst/>
                  <a:latin typeface="TmsRmn"/>
                  <a:ea typeface="ＭＳ 明朝" panose="02020609040205080304" pitchFamily="17" charset="-128"/>
                  <a:cs typeface="+mn-cs"/>
                </a:rPr>
              </a:br>
              <a:r>
                <a:rPr lang="en-US" sz="1050" b="1" i="1" kern="1200" dirty="0">
                  <a:solidFill>
                    <a:srgbClr val="0070C0"/>
                  </a:solidFill>
                  <a:effectLst/>
                  <a:latin typeface="TmsRmn"/>
                  <a:ea typeface="ＭＳ 明朝" panose="02020609040205080304" pitchFamily="17" charset="-128"/>
                  <a:cs typeface="+mn-cs"/>
                </a:rPr>
                <a:t>F</a:t>
              </a:r>
              <a:r>
                <a:rPr lang="ja-JP" sz="1050" b="1" i="1" kern="1200" dirty="0">
                  <a:solidFill>
                    <a:srgbClr val="0070C0"/>
                  </a:solidFill>
                  <a:effectLst/>
                  <a:latin typeface="TmsRmn"/>
                  <a:ea typeface="ＭＳ 明朝" panose="02020609040205080304" pitchFamily="17" charset="-128"/>
                  <a:cs typeface="+mn-cs"/>
                </a:rPr>
                <a:t>部長</a:t>
              </a:r>
              <a:endParaRPr lang="en-US" altLang="ja-JP" sz="1050" b="1" i="1" kern="1200" dirty="0">
                <a:solidFill>
                  <a:srgbClr val="0070C0"/>
                </a:solidFill>
                <a:effectLst/>
                <a:latin typeface="TmsRmn"/>
                <a:ea typeface="ＭＳ 明朝" panose="02020609040205080304" pitchFamily="17" charset="-128"/>
                <a:cs typeface="+mn-cs"/>
              </a:endParaRPr>
            </a:p>
          </p:txBody>
        </p:sp>
        <p:cxnSp>
          <p:nvCxnSpPr>
            <p:cNvPr id="40" name="Connector: Elbow 66">
              <a:extLst>
                <a:ext uri="{FF2B5EF4-FFF2-40B4-BE49-F238E27FC236}">
                  <a16:creationId xmlns:a16="http://schemas.microsoft.com/office/drawing/2014/main" id="{E2FB1C79-A54E-109C-4BFE-1028C207C762}"/>
                </a:ext>
              </a:extLst>
            </p:cNvPr>
            <p:cNvCxnSpPr>
              <a:cxnSpLocks/>
              <a:stCxn id="37" idx="2"/>
              <a:endCxn id="38" idx="0"/>
            </p:cNvCxnSpPr>
            <p:nvPr/>
          </p:nvCxnSpPr>
          <p:spPr>
            <a:xfrm rot="5400000">
              <a:off x="2785530" y="865331"/>
              <a:ext cx="447963" cy="1"/>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1" name="Straight Arrow Connector 67">
              <a:extLst>
                <a:ext uri="{FF2B5EF4-FFF2-40B4-BE49-F238E27FC236}">
                  <a16:creationId xmlns:a16="http://schemas.microsoft.com/office/drawing/2014/main" id="{E6C2B462-4AEB-48A1-D58C-74634F41EFFF}"/>
                </a:ext>
              </a:extLst>
            </p:cNvPr>
            <p:cNvCxnSpPr>
              <a:cxnSpLocks/>
            </p:cNvCxnSpPr>
            <p:nvPr/>
          </p:nvCxnSpPr>
          <p:spPr>
            <a:xfrm>
              <a:off x="1248135" y="1533918"/>
              <a:ext cx="844550" cy="3175"/>
            </a:xfrm>
            <a:prstGeom prst="straightConnector1">
              <a:avLst/>
            </a:prstGeom>
            <a:noFill/>
            <a:ln w="9525" cap="flat" cmpd="sng" algn="ctr">
              <a:solidFill>
                <a:sysClr val="windowText" lastClr="000000"/>
              </a:solidFill>
              <a:prstDash val="solid"/>
              <a:round/>
              <a:headEnd type="arrow" w="med" len="med"/>
              <a:tailEnd type="arrow" w="med" len="med"/>
            </a:ln>
            <a:effectLst/>
          </p:spPr>
        </p:cxnSp>
        <p:cxnSp>
          <p:nvCxnSpPr>
            <p:cNvPr id="42" name="Connector: Elbow 76">
              <a:extLst>
                <a:ext uri="{FF2B5EF4-FFF2-40B4-BE49-F238E27FC236}">
                  <a16:creationId xmlns:a16="http://schemas.microsoft.com/office/drawing/2014/main" id="{454B6FA8-D565-20BB-B3EA-3313899B1ABD}"/>
                </a:ext>
              </a:extLst>
            </p:cNvPr>
            <p:cNvCxnSpPr>
              <a:cxnSpLocks/>
              <a:stCxn id="31" idx="0"/>
              <a:endCxn id="38" idx="2"/>
            </p:cNvCxnSpPr>
            <p:nvPr/>
          </p:nvCxnSpPr>
          <p:spPr>
            <a:xfrm rot="5400000" flipH="1" flipV="1">
              <a:off x="2056434" y="1618675"/>
              <a:ext cx="716730" cy="1189422"/>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3" name="Connector: Elbow 77">
              <a:extLst>
                <a:ext uri="{FF2B5EF4-FFF2-40B4-BE49-F238E27FC236}">
                  <a16:creationId xmlns:a16="http://schemas.microsoft.com/office/drawing/2014/main" id="{BA0C427C-9F12-FB29-D3A6-884385F59800}"/>
                </a:ext>
              </a:extLst>
            </p:cNvPr>
            <p:cNvCxnSpPr>
              <a:cxnSpLocks/>
              <a:stCxn id="34" idx="0"/>
              <a:endCxn id="38" idx="2"/>
            </p:cNvCxnSpPr>
            <p:nvPr/>
          </p:nvCxnSpPr>
          <p:spPr>
            <a:xfrm rot="16200000" flipV="1">
              <a:off x="3270727" y="1593804"/>
              <a:ext cx="716730" cy="123916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45" name="テキスト ボックス 20">
              <a:extLst>
                <a:ext uri="{FF2B5EF4-FFF2-40B4-BE49-F238E27FC236}">
                  <a16:creationId xmlns:a16="http://schemas.microsoft.com/office/drawing/2014/main" id="{7C83E989-1C2F-DB62-A5EE-58A74FA62C0E}"/>
                </a:ext>
              </a:extLst>
            </p:cNvPr>
            <p:cNvSpPr txBox="1"/>
            <p:nvPr/>
          </p:nvSpPr>
          <p:spPr>
            <a:xfrm>
              <a:off x="1390130" y="1141670"/>
              <a:ext cx="605155" cy="38461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dirty="0">
                  <a:solidFill>
                    <a:srgbClr val="0070C0"/>
                  </a:solidFill>
                  <a:effectLst/>
                  <a:latin typeface="TmsRmn"/>
                  <a:ea typeface="ＭＳ 明朝" panose="02020609040205080304" pitchFamily="17" charset="-128"/>
                </a:rPr>
                <a:t>連携</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46" name="Rectangle 56">
              <a:extLst>
                <a:ext uri="{FF2B5EF4-FFF2-40B4-BE49-F238E27FC236}">
                  <a16:creationId xmlns:a16="http://schemas.microsoft.com/office/drawing/2014/main" id="{7A9EB41C-645B-C0A6-4A38-FE17D15C4B20}"/>
                </a:ext>
              </a:extLst>
            </p:cNvPr>
            <p:cNvSpPr/>
            <p:nvPr/>
          </p:nvSpPr>
          <p:spPr>
            <a:xfrm>
              <a:off x="-12506" y="2571750"/>
              <a:ext cx="1146175"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D</a:t>
              </a:r>
              <a:r>
                <a:rPr lang="ja-JP" sz="1050" b="1" i="1" kern="1200" dirty="0">
                  <a:solidFill>
                    <a:srgbClr val="0070C0"/>
                  </a:solidFill>
                  <a:effectLst/>
                  <a:latin typeface="TmsRmn"/>
                  <a:ea typeface="ＭＳ 明朝" panose="02020609040205080304" pitchFamily="17" charset="-128"/>
                  <a:cs typeface="Arial" panose="020B0604020202020204" pitchFamily="34" charset="0"/>
                </a:rPr>
                <a:t>部</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cxnSp>
          <p:nvCxnSpPr>
            <p:cNvPr id="47" name="直線コネクタ 46">
              <a:extLst>
                <a:ext uri="{FF2B5EF4-FFF2-40B4-BE49-F238E27FC236}">
                  <a16:creationId xmlns:a16="http://schemas.microsoft.com/office/drawing/2014/main" id="{5F61695F-DE70-2CE7-FCB8-8F4306961851}"/>
                </a:ext>
              </a:extLst>
            </p:cNvPr>
            <p:cNvCxnSpPr>
              <a:cxnSpLocks/>
            </p:cNvCxnSpPr>
            <p:nvPr/>
          </p:nvCxnSpPr>
          <p:spPr>
            <a:xfrm>
              <a:off x="555530" y="1854609"/>
              <a:ext cx="0" cy="720316"/>
            </a:xfrm>
            <a:prstGeom prst="line">
              <a:avLst/>
            </a:prstGeom>
            <a:noFill/>
            <a:ln w="9525" cap="rnd" cmpd="sng" algn="ctr">
              <a:solidFill>
                <a:sysClr val="windowText" lastClr="000000">
                  <a:lumMod val="60000"/>
                  <a:lumOff val="40000"/>
                </a:sysClr>
              </a:solidFill>
              <a:prstDash val="solid"/>
              <a:round/>
            </a:ln>
            <a:effectLst/>
          </p:spPr>
        </p:cxnSp>
        <p:cxnSp>
          <p:nvCxnSpPr>
            <p:cNvPr id="48" name="Straight Arrow Connector 67">
              <a:extLst>
                <a:ext uri="{FF2B5EF4-FFF2-40B4-BE49-F238E27FC236}">
                  <a16:creationId xmlns:a16="http://schemas.microsoft.com/office/drawing/2014/main" id="{F3FDDD9F-9B05-5F7A-BBB1-D3F93DEBB1AE}"/>
                </a:ext>
              </a:extLst>
            </p:cNvPr>
            <p:cNvCxnSpPr>
              <a:cxnSpLocks/>
            </p:cNvCxnSpPr>
            <p:nvPr/>
          </p:nvCxnSpPr>
          <p:spPr>
            <a:xfrm>
              <a:off x="1575955" y="3804804"/>
              <a:ext cx="2675255" cy="0"/>
            </a:xfrm>
            <a:prstGeom prst="straightConnector1">
              <a:avLst/>
            </a:prstGeom>
            <a:noFill/>
            <a:ln w="9525" cap="flat" cmpd="sng" algn="ctr">
              <a:solidFill>
                <a:sysClr val="windowText" lastClr="000000"/>
              </a:solidFill>
              <a:prstDash val="solid"/>
              <a:round/>
              <a:headEnd type="arrow" w="med" len="med"/>
              <a:tailEnd type="arrow" w="med" len="med"/>
            </a:ln>
            <a:effectLst/>
          </p:spPr>
        </p:cxnSp>
        <p:sp>
          <p:nvSpPr>
            <p:cNvPr id="49" name="テキスト ボックス 24">
              <a:extLst>
                <a:ext uri="{FF2B5EF4-FFF2-40B4-BE49-F238E27FC236}">
                  <a16:creationId xmlns:a16="http://schemas.microsoft.com/office/drawing/2014/main" id="{7023E2E7-90C1-DB83-60B3-613403799861}"/>
                </a:ext>
              </a:extLst>
            </p:cNvPr>
            <p:cNvSpPr txBox="1"/>
            <p:nvPr/>
          </p:nvSpPr>
          <p:spPr>
            <a:xfrm>
              <a:off x="2708564" y="3548495"/>
              <a:ext cx="605155" cy="273179"/>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a:solidFill>
                    <a:srgbClr val="0070C0"/>
                  </a:solidFill>
                  <a:effectLst/>
                  <a:latin typeface="TmsRmn"/>
                  <a:ea typeface="ＭＳ 明朝" panose="02020609040205080304" pitchFamily="17" charset="-128"/>
                </a:rPr>
                <a:t>連携</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grpSp>
      <p:sp>
        <p:nvSpPr>
          <p:cNvPr id="50" name="Rectangle 63">
            <a:extLst>
              <a:ext uri="{FF2B5EF4-FFF2-40B4-BE49-F238E27FC236}">
                <a16:creationId xmlns:a16="http://schemas.microsoft.com/office/drawing/2014/main" id="{51E4DBF9-A166-F46C-E962-51B61CDD532B}"/>
              </a:ext>
            </a:extLst>
          </p:cNvPr>
          <p:cNvSpPr>
            <a:spLocks noChangeArrowheads="1"/>
          </p:cNvSpPr>
          <p:nvPr/>
        </p:nvSpPr>
        <p:spPr bwMode="gray">
          <a:xfrm>
            <a:off x="6572760" y="2836335"/>
            <a:ext cx="1724400" cy="558000"/>
          </a:xfrm>
          <a:prstGeom prst="rect">
            <a:avLst/>
          </a:prstGeom>
          <a:noFill/>
          <a:ln w="6350"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050" b="1" i="1" dirty="0">
                <a:solidFill>
                  <a:srgbClr val="0070C0"/>
                </a:solidFill>
                <a:latin typeface="ＭＳ 明朝" panose="02020609040205080304" pitchFamily="17" charset="-128"/>
                <a:ea typeface="ＭＳ 明朝" panose="02020609040205080304" pitchFamily="17" charset="-128"/>
              </a:rPr>
              <a:t>XX</a:t>
            </a:r>
            <a:r>
              <a:rPr lang="ja-JP" altLang="en-US" sz="1050" b="1" i="1" dirty="0">
                <a:solidFill>
                  <a:srgbClr val="0070C0"/>
                </a:solidFill>
                <a:latin typeface="ＭＳ 明朝" panose="02020609040205080304" pitchFamily="17" charset="-128"/>
                <a:ea typeface="ＭＳ 明朝" panose="02020609040205080304" pitchFamily="17" charset="-128"/>
              </a:rPr>
              <a:t>部</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en-US" altLang="ja-JP" sz="1050" b="1" i="1" dirty="0">
                <a:solidFill>
                  <a:srgbClr val="0070C0"/>
                </a:solidFill>
                <a:latin typeface="ＭＳ 明朝" panose="02020609040205080304" pitchFamily="17" charset="-128"/>
                <a:ea typeface="ＭＳ 明朝" panose="02020609040205080304" pitchFamily="17" charset="-128"/>
              </a:rPr>
              <a:t>J</a:t>
            </a:r>
            <a:r>
              <a:rPr lang="ja-JP" altLang="en-US" sz="1050" b="1" i="1" dirty="0">
                <a:solidFill>
                  <a:srgbClr val="0070C0"/>
                </a:solidFill>
                <a:latin typeface="ＭＳ 明朝" panose="02020609040205080304" pitchFamily="17" charset="-128"/>
                <a:ea typeface="ＭＳ 明朝" panose="02020609040205080304" pitchFamily="17" charset="-128"/>
              </a:rPr>
              <a:t>部長</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ja-JP" altLang="en-US" sz="1050" b="1" i="1" dirty="0">
                <a:solidFill>
                  <a:srgbClr val="0070C0"/>
                </a:solidFill>
                <a:latin typeface="ＭＳ 明朝" panose="02020609040205080304" pitchFamily="17" charset="-128"/>
                <a:ea typeface="ＭＳ 明朝" panose="02020609040205080304" pitchFamily="17" charset="-128"/>
              </a:rPr>
              <a:t>（事業化</a:t>
            </a:r>
            <a:r>
              <a:rPr lang="en-US" altLang="ja-JP" sz="1050" b="1" i="1" dirty="0">
                <a:solidFill>
                  <a:srgbClr val="0070C0"/>
                </a:solidFill>
                <a:latin typeface="ＭＳ 明朝" panose="02020609040205080304" pitchFamily="17" charset="-128"/>
                <a:ea typeface="ＭＳ 明朝" panose="02020609040205080304" pitchFamily="17" charset="-128"/>
              </a:rPr>
              <a:t>/</a:t>
            </a:r>
            <a:r>
              <a:rPr lang="ja-JP" altLang="en-US" sz="1050" b="1" i="1" dirty="0">
                <a:solidFill>
                  <a:srgbClr val="0070C0"/>
                </a:solidFill>
                <a:latin typeface="ＭＳ 明朝" panose="02020609040205080304" pitchFamily="17" charset="-128"/>
                <a:ea typeface="ＭＳ 明朝" panose="02020609040205080304" pitchFamily="17" charset="-128"/>
              </a:rPr>
              <a:t>標準戦略担当）</a:t>
            </a:r>
            <a:endParaRPr lang="en-US" altLang="ja-JP" sz="1050" b="1" i="1" dirty="0">
              <a:solidFill>
                <a:srgbClr val="0070C0"/>
              </a:solidFill>
              <a:latin typeface="ＭＳ 明朝" panose="02020609040205080304" pitchFamily="17" charset="-128"/>
              <a:ea typeface="ＭＳ 明朝" panose="02020609040205080304" pitchFamily="17" charset="-128"/>
            </a:endParaRPr>
          </a:p>
        </p:txBody>
      </p:sp>
      <p:cxnSp>
        <p:nvCxnSpPr>
          <p:cNvPr id="51" name="Straight Arrow Connector 67">
            <a:extLst>
              <a:ext uri="{FF2B5EF4-FFF2-40B4-BE49-F238E27FC236}">
                <a16:creationId xmlns:a16="http://schemas.microsoft.com/office/drawing/2014/main" id="{B05B7401-21D5-25CE-C542-00084E1F428D}"/>
              </a:ext>
            </a:extLst>
          </p:cNvPr>
          <p:cNvCxnSpPr>
            <a:cxnSpLocks/>
          </p:cNvCxnSpPr>
          <p:nvPr/>
        </p:nvCxnSpPr>
        <p:spPr>
          <a:xfrm>
            <a:off x="6093293" y="3163499"/>
            <a:ext cx="438503" cy="2687"/>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52" name="テキスト ボックス 51">
            <a:extLst>
              <a:ext uri="{FF2B5EF4-FFF2-40B4-BE49-F238E27FC236}">
                <a16:creationId xmlns:a16="http://schemas.microsoft.com/office/drawing/2014/main" id="{4CA43E23-3546-E1EA-E828-9525EB612B4A}"/>
              </a:ext>
            </a:extLst>
          </p:cNvPr>
          <p:cNvSpPr txBox="1"/>
          <p:nvPr/>
        </p:nvSpPr>
        <p:spPr>
          <a:xfrm>
            <a:off x="6001135" y="2937596"/>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b="1" i="1" dirty="0">
                <a:solidFill>
                  <a:srgbClr val="0070C0"/>
                </a:solidFill>
                <a:latin typeface="ＭＳ 明朝" panose="02020609040205080304" pitchFamily="17" charset="-128"/>
                <a:ea typeface="ＭＳ 明朝" panose="02020609040205080304" pitchFamily="17" charset="-128"/>
              </a:rPr>
              <a:t>連携</a:t>
            </a:r>
          </a:p>
        </p:txBody>
      </p:sp>
      <p:cxnSp>
        <p:nvCxnSpPr>
          <p:cNvPr id="53" name="Connector: Elbow 66">
            <a:extLst>
              <a:ext uri="{FF2B5EF4-FFF2-40B4-BE49-F238E27FC236}">
                <a16:creationId xmlns:a16="http://schemas.microsoft.com/office/drawing/2014/main" id="{DB1CD282-E677-6726-8633-E5CD90F78B59}"/>
              </a:ext>
            </a:extLst>
          </p:cNvPr>
          <p:cNvCxnSpPr>
            <a:cxnSpLocks/>
          </p:cNvCxnSpPr>
          <p:nvPr/>
        </p:nvCxnSpPr>
        <p:spPr>
          <a:xfrm>
            <a:off x="5057088" y="2672935"/>
            <a:ext cx="2377872" cy="153875"/>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6CAF3DFD-B91A-F665-1C33-D928ABC61291}"/>
              </a:ext>
            </a:extLst>
          </p:cNvPr>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・別添１：提案書＞（別紙）事業化計画書のうち、６．項について要約して簡潔に記載ください。</a:t>
            </a:r>
            <a:endParaRPr lang="en-US" altLang="ja-JP" sz="1200" i="1" dirty="0">
              <a:solidFill>
                <a:prstClr val="white"/>
              </a:solidFill>
              <a:latin typeface="+mn-ea"/>
            </a:endParaRPr>
          </a:p>
        </p:txBody>
      </p:sp>
      <p:sp>
        <p:nvSpPr>
          <p:cNvPr id="7" name="タイトル 1">
            <a:extLst>
              <a:ext uri="{FF2B5EF4-FFF2-40B4-BE49-F238E27FC236}">
                <a16:creationId xmlns:a16="http://schemas.microsoft.com/office/drawing/2014/main" id="{665A3ACE-5659-D0A4-C1FE-CCEFA6205532}"/>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７．研究開発成果の実用化・事業化（２）</a:t>
            </a:r>
          </a:p>
        </p:txBody>
      </p:sp>
    </p:spTree>
    <p:extLst>
      <p:ext uri="{BB962C8B-B14F-4D97-AF65-F5344CB8AC3E}">
        <p14:creationId xmlns:p14="http://schemas.microsoft.com/office/powerpoint/2010/main" val="2949059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127340145"/>
              </p:ext>
            </p:extLst>
          </p:nvPr>
        </p:nvGraphicFramePr>
        <p:xfrm>
          <a:off x="215517" y="1364050"/>
          <a:ext cx="8712966" cy="5432523"/>
        </p:xfrm>
        <a:graphic>
          <a:graphicData uri="http://schemas.openxmlformats.org/drawingml/2006/table">
            <a:tbl>
              <a:tblPr firstRow="1" bandRow="1">
                <a:tableStyleId>{5C22544A-7EE6-4342-B048-85BDC9FD1C3A}</a:tableStyleId>
              </a:tblPr>
              <a:tblGrid>
                <a:gridCol w="288029">
                  <a:extLst>
                    <a:ext uri="{9D8B030D-6E8A-4147-A177-3AD203B41FA5}">
                      <a16:colId xmlns:a16="http://schemas.microsoft.com/office/drawing/2014/main" val="20000"/>
                    </a:ext>
                  </a:extLst>
                </a:gridCol>
                <a:gridCol w="1296145">
                  <a:extLst>
                    <a:ext uri="{9D8B030D-6E8A-4147-A177-3AD203B41FA5}">
                      <a16:colId xmlns:a16="http://schemas.microsoft.com/office/drawing/2014/main" val="3903547067"/>
                    </a:ext>
                  </a:extLst>
                </a:gridCol>
                <a:gridCol w="1080120">
                  <a:extLst>
                    <a:ext uri="{9D8B030D-6E8A-4147-A177-3AD203B41FA5}">
                      <a16:colId xmlns:a16="http://schemas.microsoft.com/office/drawing/2014/main" val="20003"/>
                    </a:ext>
                  </a:extLst>
                </a:gridCol>
                <a:gridCol w="1008112">
                  <a:extLst>
                    <a:ext uri="{9D8B030D-6E8A-4147-A177-3AD203B41FA5}">
                      <a16:colId xmlns:a16="http://schemas.microsoft.com/office/drawing/2014/main" val="2607585754"/>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9325727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6"/>
                    </a:ext>
                  </a:extLst>
                </a:gridCol>
                <a:gridCol w="1008112">
                  <a:extLst>
                    <a:ext uri="{9D8B030D-6E8A-4147-A177-3AD203B41FA5}">
                      <a16:colId xmlns:a16="http://schemas.microsoft.com/office/drawing/2014/main" val="20007"/>
                    </a:ext>
                  </a:extLst>
                </a:gridCol>
              </a:tblGrid>
              <a:tr h="670299">
                <a:tc gridSpan="2">
                  <a:txBody>
                    <a:bodyPr/>
                    <a:lstStyle/>
                    <a:p>
                      <a:endParaRPr kumimoji="1" lang="ja-JP" altLang="en-US" dirty="0"/>
                    </a:p>
                  </a:txBody>
                  <a:tcPr/>
                </a:tc>
                <a:tc hMerge="1">
                  <a:txBody>
                    <a:bodyPr/>
                    <a:lstStyle/>
                    <a:p>
                      <a:endParaRPr kumimoji="1" lang="ja-JP" altLang="en-US"/>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616944">
                <a:tc gridSpan="2">
                  <a:txBody>
                    <a:bodyPr/>
                    <a:lstStyle/>
                    <a:p>
                      <a:r>
                        <a:rPr kumimoji="1" lang="ja-JP" altLang="en-US" dirty="0"/>
                        <a:t>（株）〇〇〇〇</a:t>
                      </a:r>
                      <a:endParaRPr kumimoji="1" lang="en-US" altLang="ja-JP" dirty="0"/>
                    </a:p>
                    <a:p>
                      <a:endParaRPr kumimoji="1" lang="ja-JP" altLang="en-US" dirty="0"/>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16944">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うち委託：</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うち共同研究：</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16944">
                <a:tc>
                  <a:txBody>
                    <a:bodyPr/>
                    <a:lstStyle/>
                    <a:p>
                      <a:endParaRPr kumimoji="1" lang="ja-JP" altLang="en-US" dirty="0"/>
                    </a:p>
                  </a:txBody>
                  <a:tcPr/>
                </a:tc>
                <a:tc>
                  <a:txBody>
                    <a:bodyPr/>
                    <a:lstStyle/>
                    <a:p>
                      <a:r>
                        <a:rPr kumimoji="1" lang="ja-JP" altLang="en-US" sz="1400" dirty="0"/>
                        <a:t>うち公共性・公益性があると考える共同研究</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r h="616944">
                <a:tc gridSpan="2">
                  <a:txBody>
                    <a:bodyPr/>
                    <a:lstStyle/>
                    <a:p>
                      <a:r>
                        <a:rPr kumimoji="1" lang="ja-JP" altLang="en-US" dirty="0"/>
                        <a:t>合計</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r h="616944">
                <a:tc gridSpan="2">
                  <a:txBody>
                    <a:bodyPr/>
                    <a:lstStyle/>
                    <a:p>
                      <a:r>
                        <a:rPr kumimoji="1" lang="ja-JP" altLang="en-US" dirty="0"/>
                        <a:t>助成金（</a:t>
                      </a:r>
                      <a:r>
                        <a:rPr kumimoji="1" lang="en-US" altLang="ja-JP" dirty="0"/>
                        <a:t>NEDO</a:t>
                      </a:r>
                      <a:r>
                        <a:rPr kumimoji="1" lang="ja-JP" altLang="en-US" dirty="0"/>
                        <a:t>負担分）の額</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72540454"/>
                  </a:ext>
                </a:extLst>
              </a:tr>
            </a:tbl>
          </a:graphicData>
        </a:graphic>
      </p:graphicFrame>
      <p:sp>
        <p:nvSpPr>
          <p:cNvPr id="5" name="テキスト ボックス 4"/>
          <p:cNvSpPr txBox="1"/>
          <p:nvPr/>
        </p:nvSpPr>
        <p:spPr>
          <a:xfrm>
            <a:off x="179512" y="692696"/>
            <a:ext cx="4752528" cy="646331"/>
          </a:xfrm>
          <a:prstGeom prst="rect">
            <a:avLst/>
          </a:prstGeom>
          <a:noFill/>
        </p:spPr>
        <p:txBody>
          <a:bodyPr wrap="square" rtlCol="0">
            <a:spAutoFit/>
          </a:bodyPr>
          <a:lstStyle/>
          <a:p>
            <a:r>
              <a:rPr kumimoji="1" lang="ja-JP" altLang="en-US" dirty="0"/>
              <a:t>予算総額：　〇〇〇百万円</a:t>
            </a:r>
            <a:endParaRPr kumimoji="1" lang="en-US" altLang="ja-JP" dirty="0"/>
          </a:p>
          <a:p>
            <a:r>
              <a:rPr kumimoji="1" lang="ja-JP" altLang="en-US" dirty="0"/>
              <a:t>初回ステージゲートまでの費用：〇〇〇百万円</a:t>
            </a:r>
            <a:endParaRPr kumimoji="1" lang="en-US" altLang="ja-JP" dirty="0"/>
          </a:p>
        </p:txBody>
      </p:sp>
      <p:sp>
        <p:nvSpPr>
          <p:cNvPr id="7" name="テキスト ボックス 6"/>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
        <p:nvSpPr>
          <p:cNvPr id="2" name="スライド番号プレースホルダー 1"/>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11</a:t>
            </a:fld>
            <a:endParaRPr lang="ja-JP" altLang="en-US">
              <a:solidFill>
                <a:prstClr val="black">
                  <a:tint val="75000"/>
                </a:prstClr>
              </a:solidFill>
            </a:endParaRPr>
          </a:p>
        </p:txBody>
      </p:sp>
      <p:sp>
        <p:nvSpPr>
          <p:cNvPr id="3" name="タイトル 1">
            <a:extLst>
              <a:ext uri="{FF2B5EF4-FFF2-40B4-BE49-F238E27FC236}">
                <a16:creationId xmlns:a16="http://schemas.microsoft.com/office/drawing/2014/main" id="{A5558506-79D3-C02E-20D9-8499DD82E331}"/>
              </a:ext>
            </a:extLst>
          </p:cNvPr>
          <p:cNvSpPr txBox="1">
            <a:spLocks/>
          </p:cNvSpPr>
          <p:nvPr/>
        </p:nvSpPr>
        <p:spPr>
          <a:xfrm>
            <a:off x="107504" y="59138"/>
            <a:ext cx="52565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８．予算額と内訳（全機関総括表）　</a:t>
            </a:r>
          </a:p>
        </p:txBody>
      </p:sp>
      <p:sp>
        <p:nvSpPr>
          <p:cNvPr id="6" name="テキスト ボックス 5">
            <a:extLst>
              <a:ext uri="{FF2B5EF4-FFF2-40B4-BE49-F238E27FC236}">
                <a16:creationId xmlns:a16="http://schemas.microsoft.com/office/drawing/2014/main" id="{B4DA2A08-7A25-82C9-20B0-644E79347F7A}"/>
              </a:ext>
            </a:extLst>
          </p:cNvPr>
          <p:cNvSpPr txBox="1"/>
          <p:nvPr/>
        </p:nvSpPr>
        <p:spPr>
          <a:xfrm>
            <a:off x="5436096" y="54626"/>
            <a:ext cx="356765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a:p>
            <a:r>
              <a:rPr lang="ja-JP" altLang="en-US" sz="1200" i="1" dirty="0">
                <a:solidFill>
                  <a:prstClr val="white"/>
                </a:solidFill>
                <a:latin typeface="+mn-ea"/>
              </a:rPr>
              <a:t>・年度は</a:t>
            </a:r>
            <a:r>
              <a:rPr lang="en-US" altLang="ja-JP" sz="1200" i="1" dirty="0">
                <a:solidFill>
                  <a:prstClr val="white"/>
                </a:solidFill>
                <a:latin typeface="+mn-ea"/>
              </a:rPr>
              <a:t>4</a:t>
            </a:r>
            <a:r>
              <a:rPr lang="ja-JP" altLang="en-US" sz="1200" i="1" dirty="0">
                <a:solidFill>
                  <a:prstClr val="white"/>
                </a:solidFill>
                <a:latin typeface="+mn-ea"/>
              </a:rPr>
              <a:t>月</a:t>
            </a:r>
            <a:r>
              <a:rPr lang="en-US" altLang="ja-JP" sz="1200" i="1" dirty="0">
                <a:solidFill>
                  <a:prstClr val="white"/>
                </a:solidFill>
                <a:latin typeface="+mn-ea"/>
              </a:rPr>
              <a:t>1</a:t>
            </a:r>
            <a:r>
              <a:rPr lang="ja-JP" altLang="en-US" sz="1200" i="1" dirty="0">
                <a:solidFill>
                  <a:prstClr val="white"/>
                </a:solidFill>
                <a:latin typeface="+mn-ea"/>
              </a:rPr>
              <a:t>日開始です。</a:t>
            </a:r>
            <a:endParaRPr lang="en-US" altLang="ja-JP" sz="1200" i="1" dirty="0">
              <a:solidFill>
                <a:prstClr val="white"/>
              </a:solidFill>
              <a:latin typeface="+mn-ea"/>
            </a:endParaRPr>
          </a:p>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位を四捨五入）という単位で記載いても結構です。</a:t>
            </a:r>
            <a:endParaRPr lang="en-US" altLang="ja-JP" sz="1200" i="1" dirty="0">
              <a:solidFill>
                <a:prstClr val="white"/>
              </a:solidFill>
              <a:latin typeface="+mn-ea"/>
            </a:endParaRPr>
          </a:p>
        </p:txBody>
      </p:sp>
    </p:spTree>
    <p:extLst>
      <p:ext uri="{BB962C8B-B14F-4D97-AF65-F5344CB8AC3E}">
        <p14:creationId xmlns:p14="http://schemas.microsoft.com/office/powerpoint/2010/main" val="2229680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（機関名：〇〇〇〇）</a:t>
            </a:r>
          </a:p>
        </p:txBody>
      </p:sp>
      <p:graphicFrame>
        <p:nvGraphicFramePr>
          <p:cNvPr id="4" name="表 3"/>
          <p:cNvGraphicFramePr>
            <a:graphicFrameLocks noGrp="1"/>
          </p:cNvGraphicFramePr>
          <p:nvPr>
            <p:extLst>
              <p:ext uri="{D42A27DB-BD31-4B8C-83A1-F6EECF244321}">
                <p14:modId xmlns:p14="http://schemas.microsoft.com/office/powerpoint/2010/main" val="752665834"/>
              </p:ext>
            </p:extLst>
          </p:nvPr>
        </p:nvGraphicFramePr>
        <p:xfrm>
          <a:off x="251520" y="1403568"/>
          <a:ext cx="8640961" cy="4588526"/>
        </p:xfrm>
        <a:graphic>
          <a:graphicData uri="http://schemas.openxmlformats.org/drawingml/2006/table">
            <a:tbl>
              <a:tblPr firstRow="1" bandRow="1">
                <a:tableStyleId>{5C22544A-7EE6-4342-B048-85BDC9FD1C3A}</a:tableStyleId>
              </a:tblPr>
              <a:tblGrid>
                <a:gridCol w="2195025">
                  <a:extLst>
                    <a:ext uri="{9D8B030D-6E8A-4147-A177-3AD203B41FA5}">
                      <a16:colId xmlns:a16="http://schemas.microsoft.com/office/drawing/2014/main" val="20000"/>
                    </a:ext>
                  </a:extLst>
                </a:gridCol>
                <a:gridCol w="920848">
                  <a:extLst>
                    <a:ext uri="{9D8B030D-6E8A-4147-A177-3AD203B41FA5}">
                      <a16:colId xmlns:a16="http://schemas.microsoft.com/office/drawing/2014/main" val="20002"/>
                    </a:ext>
                  </a:extLst>
                </a:gridCol>
                <a:gridCol w="920848">
                  <a:extLst>
                    <a:ext uri="{9D8B030D-6E8A-4147-A177-3AD203B41FA5}">
                      <a16:colId xmlns:a16="http://schemas.microsoft.com/office/drawing/2014/main" val="20001"/>
                    </a:ext>
                  </a:extLst>
                </a:gridCol>
                <a:gridCol w="920848">
                  <a:extLst>
                    <a:ext uri="{9D8B030D-6E8A-4147-A177-3AD203B41FA5}">
                      <a16:colId xmlns:a16="http://schemas.microsoft.com/office/drawing/2014/main" val="3634264514"/>
                    </a:ext>
                  </a:extLst>
                </a:gridCol>
                <a:gridCol w="920848">
                  <a:extLst>
                    <a:ext uri="{9D8B030D-6E8A-4147-A177-3AD203B41FA5}">
                      <a16:colId xmlns:a16="http://schemas.microsoft.com/office/drawing/2014/main" val="932572701"/>
                    </a:ext>
                  </a:extLst>
                </a:gridCol>
                <a:gridCol w="920848">
                  <a:extLst>
                    <a:ext uri="{9D8B030D-6E8A-4147-A177-3AD203B41FA5}">
                      <a16:colId xmlns:a16="http://schemas.microsoft.com/office/drawing/2014/main" val="3703819195"/>
                    </a:ext>
                  </a:extLst>
                </a:gridCol>
                <a:gridCol w="920848">
                  <a:extLst>
                    <a:ext uri="{9D8B030D-6E8A-4147-A177-3AD203B41FA5}">
                      <a16:colId xmlns:a16="http://schemas.microsoft.com/office/drawing/2014/main" val="20006"/>
                    </a:ext>
                  </a:extLst>
                </a:gridCol>
                <a:gridCol w="920848">
                  <a:extLst>
                    <a:ext uri="{9D8B030D-6E8A-4147-A177-3AD203B41FA5}">
                      <a16:colId xmlns:a16="http://schemas.microsoft.com/office/drawing/2014/main" val="20007"/>
                    </a:ext>
                  </a:extLst>
                </a:gridCol>
              </a:tblGrid>
              <a:tr h="471778">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471778">
                <a:tc>
                  <a:txBody>
                    <a:bodyPr/>
                    <a:lstStyle/>
                    <a:p>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471778">
                <a:tc>
                  <a:txBody>
                    <a:bodyPr/>
                    <a:lstStyle/>
                    <a:p>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471778">
                <a:tc>
                  <a:txBody>
                    <a:bodyPr/>
                    <a:lstStyle/>
                    <a:p>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471778">
                <a:tc>
                  <a:txBody>
                    <a:bodyPr/>
                    <a:lstStyle/>
                    <a:p>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471778">
                <a:tc>
                  <a:txBody>
                    <a:bodyPr/>
                    <a:lstStyle/>
                    <a:p>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471778">
                <a:tc>
                  <a:txBody>
                    <a:bodyPr/>
                    <a:lstStyle/>
                    <a:p>
                      <a:r>
                        <a:rPr kumimoji="1" lang="ja-JP" altLang="en-US" dirty="0"/>
                        <a:t>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extLst>
                  <a:ext uri="{0D108BD9-81ED-4DB2-BD59-A6C34878D82A}">
                    <a16:rowId xmlns:a16="http://schemas.microsoft.com/office/drawing/2014/main" val="10006"/>
                  </a:ext>
                </a:extLst>
              </a:tr>
              <a:tr h="814302">
                <a:tc>
                  <a:txBody>
                    <a:bodyPr/>
                    <a:lstStyle/>
                    <a:p>
                      <a:r>
                        <a:rPr kumimoji="1" lang="ja-JP" altLang="en-US" dirty="0"/>
                        <a:t>委託費・共同研究費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471778">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bl>
          </a:graphicData>
        </a:graphic>
      </p:graphicFrame>
      <p:sp>
        <p:nvSpPr>
          <p:cNvPr id="3" name="正方形/長方形 2"/>
          <p:cNvSpPr/>
          <p:nvPr/>
        </p:nvSpPr>
        <p:spPr>
          <a:xfrm>
            <a:off x="251524" y="953509"/>
            <a:ext cx="1800493" cy="369332"/>
          </a:xfrm>
          <a:prstGeom prst="rect">
            <a:avLst/>
          </a:prstGeom>
        </p:spPr>
        <p:txBody>
          <a:bodyPr wrap="none">
            <a:spAutoFit/>
          </a:bodyPr>
          <a:lstStyle/>
          <a:p>
            <a:r>
              <a:rPr lang="en-US" altLang="ja-JP" dirty="0"/>
              <a:t>【</a:t>
            </a:r>
            <a:r>
              <a:rPr lang="ja-JP" altLang="en-US" dirty="0"/>
              <a:t>助成対象費用</a:t>
            </a:r>
            <a:r>
              <a:rPr lang="en-US" altLang="ja-JP" dirty="0"/>
              <a:t>】</a:t>
            </a:r>
            <a:endParaRPr lang="ja-JP" altLang="en-US" dirty="0"/>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12</a:t>
            </a:fld>
            <a:endParaRPr lang="ja-JP" altLang="en-US" dirty="0">
              <a:solidFill>
                <a:prstClr val="black">
                  <a:tint val="75000"/>
                </a:prstClr>
              </a:solidFill>
            </a:endParaRPr>
          </a:p>
        </p:txBody>
      </p:sp>
      <p:sp>
        <p:nvSpPr>
          <p:cNvPr id="8" name="正方形/長方形 7"/>
          <p:cNvSpPr/>
          <p:nvPr/>
        </p:nvSpPr>
        <p:spPr>
          <a:xfrm>
            <a:off x="251524" y="6017256"/>
            <a:ext cx="6963766" cy="738664"/>
          </a:xfrm>
          <a:prstGeom prst="rect">
            <a:avLst/>
          </a:prstGeom>
        </p:spPr>
        <p:txBody>
          <a:bodyPr wrap="none">
            <a:spAutoFit/>
          </a:bodyPr>
          <a:lstStyle/>
          <a:p>
            <a:r>
              <a:rPr lang="en-US" altLang="ja-JP" sz="1400" dirty="0"/>
              <a:t>※</a:t>
            </a:r>
            <a:r>
              <a:rPr lang="ja-JP" altLang="en-US" sz="1400" dirty="0"/>
              <a:t>学術機関等に対する</a:t>
            </a:r>
            <a:r>
              <a:rPr lang="en-US" altLang="ja-JP" sz="1400" dirty="0"/>
              <a:t>IV.</a:t>
            </a:r>
            <a:r>
              <a:rPr lang="ja-JP" altLang="en-US" sz="1400" dirty="0"/>
              <a:t>委託費・共同研究費の場合は「間接経費」の積算が可能です。</a:t>
            </a:r>
            <a:endParaRPr lang="en-US" altLang="ja-JP" sz="1400" dirty="0"/>
          </a:p>
          <a:p>
            <a:r>
              <a:rPr lang="ja-JP" altLang="en-US" sz="1400" dirty="0"/>
              <a:t>　 間接経費を積算に含める場合は上の表に“行”を追加して記載ください。</a:t>
            </a:r>
            <a:endParaRPr lang="en-US" altLang="ja-JP" sz="1400" dirty="0"/>
          </a:p>
          <a:p>
            <a:r>
              <a:rPr lang="en-US" altLang="ja-JP" sz="1400" dirty="0"/>
              <a:t>※</a:t>
            </a:r>
            <a:r>
              <a:rPr lang="ja-JP" altLang="en-US" sz="1400" dirty="0"/>
              <a:t>学術機関等に対する共同研究は、補助率によらず、定額助成とすることが可能です。</a:t>
            </a:r>
          </a:p>
        </p:txBody>
      </p:sp>
      <p:sp>
        <p:nvSpPr>
          <p:cNvPr id="7" name="タイトル 1">
            <a:extLst>
              <a:ext uri="{FF2B5EF4-FFF2-40B4-BE49-F238E27FC236}">
                <a16:creationId xmlns:a16="http://schemas.microsoft.com/office/drawing/2014/main" id="{D1D5EAE2-F1B3-74F7-E6A4-88D827C8A449}"/>
              </a:ext>
            </a:extLst>
          </p:cNvPr>
          <p:cNvSpPr txBox="1">
            <a:spLocks/>
          </p:cNvSpPr>
          <p:nvPr/>
        </p:nvSpPr>
        <p:spPr>
          <a:xfrm>
            <a:off x="107504" y="59138"/>
            <a:ext cx="424847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８．予算額と内訳（機関別）</a:t>
            </a:r>
          </a:p>
        </p:txBody>
      </p:sp>
      <p:sp>
        <p:nvSpPr>
          <p:cNvPr id="10" name="テキスト ボックス 9">
            <a:extLst>
              <a:ext uri="{FF2B5EF4-FFF2-40B4-BE49-F238E27FC236}">
                <a16:creationId xmlns:a16="http://schemas.microsoft.com/office/drawing/2014/main" id="{54DD756D-15D4-E933-7D84-832E34DEC1E8}"/>
              </a:ext>
            </a:extLst>
          </p:cNvPr>
          <p:cNvSpPr txBox="1"/>
          <p:nvPr/>
        </p:nvSpPr>
        <p:spPr>
          <a:xfrm>
            <a:off x="6156176" y="692696"/>
            <a:ext cx="2808312"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p:txBody>
      </p:sp>
      <p:sp>
        <p:nvSpPr>
          <p:cNvPr id="9" name="テキスト ボックス 8">
            <a:extLst>
              <a:ext uri="{FF2B5EF4-FFF2-40B4-BE49-F238E27FC236}">
                <a16:creationId xmlns:a16="http://schemas.microsoft.com/office/drawing/2014/main" id="{4C349238-D10F-28A4-B32B-3054F166CBD1}"/>
              </a:ext>
            </a:extLst>
          </p:cNvPr>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Tree>
    <p:extLst>
      <p:ext uri="{BB962C8B-B14F-4D97-AF65-F5344CB8AC3E}">
        <p14:creationId xmlns:p14="http://schemas.microsoft.com/office/powerpoint/2010/main" val="4101315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198626"/>
            <a:ext cx="9144000" cy="367270"/>
          </a:xfrm>
        </p:spPr>
        <p:txBody>
          <a:bodyPr>
            <a:normAutofit fontScale="90000"/>
          </a:bodyPr>
          <a:lstStyle/>
          <a:p>
            <a:r>
              <a:rPr lang="ja-JP" altLang="en-US" sz="2000" b="1" dirty="0">
                <a:latin typeface="Meiryo UI" panose="020B0604030504040204" pitchFamily="50" charset="-128"/>
                <a:ea typeface="Meiryo UI" panose="020B0604030504040204" pitchFamily="50" charset="-128"/>
                <a:cs typeface="Meiryo UI" panose="020B0604030504040204" pitchFamily="50" charset="-128"/>
              </a:rPr>
              <a:t>研究開発テーマ名</a:t>
            </a:r>
          </a:p>
        </p:txBody>
      </p:sp>
      <p:cxnSp>
        <p:nvCxnSpPr>
          <p:cNvPr id="5" name="直線コネクタ 4"/>
          <p:cNvCxnSpPr/>
          <p:nvPr/>
        </p:nvCxnSpPr>
        <p:spPr>
          <a:xfrm>
            <a:off x="0" y="510721"/>
            <a:ext cx="9144000" cy="1"/>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100746" y="559498"/>
            <a:ext cx="1523518" cy="300082"/>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提案機関</a:t>
            </a:r>
          </a:p>
        </p:txBody>
      </p:sp>
      <p:sp>
        <p:nvSpPr>
          <p:cNvPr id="9" name="テキスト ボックス 8"/>
          <p:cNvSpPr txBox="1"/>
          <p:nvPr/>
        </p:nvSpPr>
        <p:spPr>
          <a:xfrm>
            <a:off x="99759" y="1146050"/>
            <a:ext cx="1523518" cy="753856"/>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技術開発の背景・解決したい課題</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1624264" y="559498"/>
            <a:ext cx="7418990" cy="300082"/>
          </a:xfrm>
          <a:prstGeom prst="rect">
            <a:avLst/>
          </a:prstGeom>
          <a:noFill/>
          <a:ln>
            <a:solidFill>
              <a:schemeClr val="accent1">
                <a:lumMod val="60000"/>
                <a:lumOff val="40000"/>
              </a:schemeClr>
            </a:solidFill>
          </a:ln>
        </p:spPr>
        <p:txBody>
          <a:bodyPr wrap="square" rtlCol="0">
            <a:spAutoFit/>
          </a:bodyPr>
          <a:lstStyle/>
          <a:p>
            <a:r>
              <a:rPr lang="ja-JP" altLang="en-US" sz="1350" i="1" dirty="0">
                <a:latin typeface="Meiryo UI" panose="020B0604030504040204" pitchFamily="50" charset="-128"/>
                <a:ea typeface="Meiryo UI" panose="020B0604030504040204" pitchFamily="50" charset="-128"/>
                <a:cs typeface="Meiryo UI" panose="020B0604030504040204" pitchFamily="50" charset="-128"/>
              </a:rPr>
              <a:t>実施者名　（委託先・共同研究先がある場合はカッコ書きで記載ください）</a:t>
            </a:r>
          </a:p>
        </p:txBody>
      </p:sp>
      <p:sp>
        <p:nvSpPr>
          <p:cNvPr id="11" name="テキスト ボックス 10"/>
          <p:cNvSpPr txBox="1"/>
          <p:nvPr/>
        </p:nvSpPr>
        <p:spPr>
          <a:xfrm>
            <a:off x="1623275" y="1160712"/>
            <a:ext cx="7418003" cy="731116"/>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本研究開発テーマ実施の背景・解決したい課題、必要性等を記載ください。</a:t>
            </a:r>
          </a:p>
        </p:txBody>
      </p:sp>
      <p:sp>
        <p:nvSpPr>
          <p:cNvPr id="3" name="テキスト ボックス 2"/>
          <p:cNvSpPr txBox="1"/>
          <p:nvPr/>
        </p:nvSpPr>
        <p:spPr>
          <a:xfrm>
            <a:off x="16523" y="-15893"/>
            <a:ext cx="6253635" cy="230832"/>
          </a:xfrm>
          <a:prstGeom prst="rect">
            <a:avLst/>
          </a:prstGeom>
          <a:noFill/>
        </p:spPr>
        <p:txBody>
          <a:bodyPr wrap="none" rtlCol="0">
            <a:spAutoFit/>
          </a:bodyPr>
          <a:lstStyle/>
          <a:p>
            <a:r>
              <a:rPr lang="ja-JP" altLang="ja-JP" sz="900" dirty="0">
                <a:latin typeface="Meiryo UI" panose="020B0604030504040204" pitchFamily="50" charset="-128"/>
                <a:ea typeface="Meiryo UI" panose="020B0604030504040204" pitchFamily="50" charset="-128"/>
                <a:cs typeface="Meiryo UI" panose="020B0604030504040204" pitchFamily="50" charset="-128"/>
              </a:rPr>
              <a:t>ポスト５Ｇ情報通信システム基盤強化研究開発事業／</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先端半導体製造技術の開発（助成）</a:t>
            </a:r>
            <a:r>
              <a:rPr lang="ja-JP" altLang="ja-JP" sz="9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（開発テーマを記載のこと）</a:t>
            </a:r>
            <a:endParaRPr kumimoji="1" lang="ja-JP" altLang="en-US" sz="900" dirty="0">
              <a:highlight>
                <a:srgbClr val="FFFF00"/>
              </a:highlight>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テキスト ボックス 5">
            <a:extLst>
              <a:ext uri="{FF2B5EF4-FFF2-40B4-BE49-F238E27FC236}">
                <a16:creationId xmlns:a16="http://schemas.microsoft.com/office/drawing/2014/main" id="{7DD88DD0-52E1-B0FA-E223-66FCC361E49A}"/>
              </a:ext>
            </a:extLst>
          </p:cNvPr>
          <p:cNvSpPr txBox="1"/>
          <p:nvPr/>
        </p:nvSpPr>
        <p:spPr>
          <a:xfrm>
            <a:off x="99759" y="1899906"/>
            <a:ext cx="1523518" cy="990621"/>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研究開発の内容</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5FD59F0B-98C0-5069-9367-2099B5257700}"/>
              </a:ext>
            </a:extLst>
          </p:cNvPr>
          <p:cNvSpPr/>
          <p:nvPr/>
        </p:nvSpPr>
        <p:spPr>
          <a:xfrm>
            <a:off x="59653" y="4146581"/>
            <a:ext cx="9025743" cy="2680994"/>
          </a:xfrm>
          <a:prstGeom prst="rect">
            <a:avLst/>
          </a:prstGeom>
          <a:noFill/>
          <a:ln>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テーマの実施内容や本技術の優位性を図表を用いて分かりやすく記載ください。</a:t>
            </a:r>
          </a:p>
        </p:txBody>
      </p:sp>
      <p:sp>
        <p:nvSpPr>
          <p:cNvPr id="12" name="テキスト ボックス 11">
            <a:extLst>
              <a:ext uri="{FF2B5EF4-FFF2-40B4-BE49-F238E27FC236}">
                <a16:creationId xmlns:a16="http://schemas.microsoft.com/office/drawing/2014/main" id="{7C82F464-B8BB-DC44-402D-7C5D5E9E22D0}"/>
              </a:ext>
            </a:extLst>
          </p:cNvPr>
          <p:cNvSpPr txBox="1"/>
          <p:nvPr/>
        </p:nvSpPr>
        <p:spPr>
          <a:xfrm>
            <a:off x="1623277" y="1899906"/>
            <a:ext cx="7418002" cy="990621"/>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上記課題を解決するために、本研究開発テーマで実施する研究開発の概要を記載ください。</a:t>
            </a:r>
          </a:p>
        </p:txBody>
      </p:sp>
      <p:sp>
        <p:nvSpPr>
          <p:cNvPr id="13" name="テキスト ボックス 12">
            <a:extLst>
              <a:ext uri="{FF2B5EF4-FFF2-40B4-BE49-F238E27FC236}">
                <a16:creationId xmlns:a16="http://schemas.microsoft.com/office/drawing/2014/main" id="{B2089429-29B9-2080-A229-E776CA8FD157}"/>
              </a:ext>
            </a:extLst>
          </p:cNvPr>
          <p:cNvSpPr txBox="1"/>
          <p:nvPr/>
        </p:nvSpPr>
        <p:spPr>
          <a:xfrm>
            <a:off x="99757" y="3557408"/>
            <a:ext cx="1523518" cy="507831"/>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国際連携</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71BC006B-D17C-7B86-96CE-C769AC869509}"/>
              </a:ext>
            </a:extLst>
          </p:cNvPr>
          <p:cNvSpPr txBox="1"/>
          <p:nvPr/>
        </p:nvSpPr>
        <p:spPr>
          <a:xfrm>
            <a:off x="1622781" y="3559336"/>
            <a:ext cx="7418990" cy="507831"/>
          </a:xfrm>
          <a:prstGeom prst="rect">
            <a:avLst/>
          </a:prstGeom>
          <a:noFill/>
          <a:ln>
            <a:solidFill>
              <a:schemeClr val="accent1">
                <a:lumMod val="60000"/>
                <a:lumOff val="40000"/>
              </a:schemeClr>
            </a:solidFill>
          </a:ln>
        </p:spPr>
        <p:txBody>
          <a:bodyPr wrap="square" rtlCol="0">
            <a:spAutoFit/>
          </a:bodyPr>
          <a:lstStyle/>
          <a:p>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国際連携先　（連携内容についても簡潔に記載ください</a:t>
            </a:r>
            <a:r>
              <a:rPr lang="en-US" altLang="ja-JP" sz="1300" i="1"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対象外の場合は「対象外」と記載）</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FA883F13-04AB-E2E9-EC8F-C6CE9D492750}"/>
              </a:ext>
            </a:extLst>
          </p:cNvPr>
          <p:cNvSpPr txBox="1"/>
          <p:nvPr/>
        </p:nvSpPr>
        <p:spPr>
          <a:xfrm>
            <a:off x="99759" y="867084"/>
            <a:ext cx="1523518" cy="292388"/>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実施期間</a:t>
            </a:r>
            <a:r>
              <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予算額</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4461EB4F-9353-2851-1327-D7CB530C967D}"/>
              </a:ext>
            </a:extLst>
          </p:cNvPr>
          <p:cNvSpPr txBox="1"/>
          <p:nvPr/>
        </p:nvSpPr>
        <p:spPr>
          <a:xfrm>
            <a:off x="1623277" y="867084"/>
            <a:ext cx="7418990" cy="292388"/>
          </a:xfrm>
          <a:prstGeom prst="rect">
            <a:avLst/>
          </a:prstGeom>
          <a:noFill/>
          <a:ln>
            <a:solidFill>
              <a:schemeClr val="accent1">
                <a:lumMod val="60000"/>
                <a:lumOff val="40000"/>
              </a:schemeClr>
            </a:solidFill>
          </a:ln>
        </p:spPr>
        <p:txBody>
          <a:bodyPr wrap="square" rtlCol="0">
            <a:spAutoFit/>
          </a:bodyPr>
          <a:lstStyle/>
          <a:p>
            <a:r>
              <a:rPr lang="en-US" altLang="ja-JP" sz="1300" dirty="0">
                <a:latin typeface="Meiryo UI" panose="020B0604030504040204" pitchFamily="50" charset="-128"/>
                <a:ea typeface="Meiryo UI" panose="020B0604030504040204" pitchFamily="50" charset="-128"/>
                <a:cs typeface="Meiryo UI" panose="020B0604030504040204" pitchFamily="50" charset="-128"/>
              </a:rPr>
              <a:t>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百万円　　初回ステージゲートまでの費用：●●●百万</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テキスト ボックス 3">
            <a:extLst>
              <a:ext uri="{FF2B5EF4-FFF2-40B4-BE49-F238E27FC236}">
                <a16:creationId xmlns:a16="http://schemas.microsoft.com/office/drawing/2014/main" id="{B5C4D5AF-1064-EF92-1E7F-861D69085ADB}"/>
              </a:ext>
            </a:extLst>
          </p:cNvPr>
          <p:cNvSpPr txBox="1"/>
          <p:nvPr/>
        </p:nvSpPr>
        <p:spPr>
          <a:xfrm>
            <a:off x="99757" y="2891918"/>
            <a:ext cx="1523518" cy="676249"/>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事業化計画</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D7511E7C-CB7B-3B5A-1642-89DA9F934840}"/>
              </a:ext>
            </a:extLst>
          </p:cNvPr>
          <p:cNvSpPr txBox="1"/>
          <p:nvPr/>
        </p:nvSpPr>
        <p:spPr>
          <a:xfrm>
            <a:off x="1623275" y="2891918"/>
            <a:ext cx="7418002" cy="676249"/>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上記課題を解決するために、事業化計画の概要を記載ください。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CF6D1791-4796-3D96-1084-1CC8C8968400}"/>
              </a:ext>
            </a:extLst>
          </p:cNvPr>
          <p:cNvSpPr txBox="1"/>
          <p:nvPr/>
        </p:nvSpPr>
        <p:spPr>
          <a:xfrm>
            <a:off x="4044864" y="6316756"/>
            <a:ext cx="5010099" cy="425758"/>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u="sng" dirty="0">
                <a:latin typeface="+mn-ea"/>
              </a:rPr>
              <a:t>本様式に従い、提案する研究開発の概要を１枚でまとめてください。</a:t>
            </a:r>
            <a:endParaRPr lang="en-US" altLang="ja-JP" u="sng" dirty="0">
              <a:latin typeface="+mn-ea"/>
            </a:endParaRPr>
          </a:p>
          <a:p>
            <a:pPr marL="171450" indent="-171450">
              <a:lnSpc>
                <a:spcPts val="1300"/>
              </a:lnSpc>
              <a:buFont typeface="Arial" panose="020B0604020202020204" pitchFamily="34" charset="0"/>
              <a:buChar char="•"/>
            </a:pPr>
            <a:r>
              <a:rPr lang="ja-JP" altLang="en-US" b="1" u="sng" dirty="0">
                <a:latin typeface="+mn-ea"/>
              </a:rPr>
              <a:t>本スライドに関しては、ナレーション不要です。</a:t>
            </a:r>
          </a:p>
        </p:txBody>
      </p:sp>
    </p:spTree>
    <p:extLst>
      <p:ext uri="{BB962C8B-B14F-4D97-AF65-F5344CB8AC3E}">
        <p14:creationId xmlns:p14="http://schemas.microsoft.com/office/powerpoint/2010/main" val="4028410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14</a:t>
            </a:fld>
            <a:endParaRPr lang="ja-JP" altLang="en-US">
              <a:solidFill>
                <a:prstClr val="black">
                  <a:tint val="75000"/>
                </a:prstClr>
              </a:solidFill>
            </a:endParaRPr>
          </a:p>
        </p:txBody>
      </p:sp>
      <p:sp>
        <p:nvSpPr>
          <p:cNvPr id="7" name="正方形/長方形 6"/>
          <p:cNvSpPr/>
          <p:nvPr/>
        </p:nvSpPr>
        <p:spPr>
          <a:xfrm>
            <a:off x="241739" y="782395"/>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先頭から録音を開始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646684"/>
            <a:ext cx="7562850" cy="1638300"/>
          </a:xfrm>
          <a:prstGeom prst="rect">
            <a:avLst/>
          </a:prstGeom>
        </p:spPr>
      </p:pic>
      <p:sp>
        <p:nvSpPr>
          <p:cNvPr id="9" name="角丸四角形 8"/>
          <p:cNvSpPr/>
          <p:nvPr/>
        </p:nvSpPr>
        <p:spPr>
          <a:xfrm>
            <a:off x="2915816" y="1646684"/>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1876370"/>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581786"/>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265435"/>
            <a:ext cx="2486025" cy="1314450"/>
          </a:xfrm>
          <a:prstGeom prst="rect">
            <a:avLst/>
          </a:prstGeom>
        </p:spPr>
      </p:pic>
      <p:sp>
        <p:nvSpPr>
          <p:cNvPr id="13" name="正方形/長方形 12"/>
          <p:cNvSpPr/>
          <p:nvPr/>
        </p:nvSpPr>
        <p:spPr>
          <a:xfrm>
            <a:off x="241739" y="3446884"/>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725569"/>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546362"/>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4" name="テキスト ボックス 13">
            <a:extLst>
              <a:ext uri="{FF2B5EF4-FFF2-40B4-BE49-F238E27FC236}">
                <a16:creationId xmlns:a16="http://schemas.microsoft.com/office/drawing/2014/main" id="{0E1EF6C3-6124-4B3B-AD5D-DF64643C94B5}"/>
              </a:ext>
            </a:extLst>
          </p:cNvPr>
          <p:cNvSpPr txBox="1"/>
          <p:nvPr/>
        </p:nvSpPr>
        <p:spPr>
          <a:xfrm>
            <a:off x="5916488" y="1278314"/>
            <a:ext cx="296949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srgbClr val="FF0000"/>
                </a:solidFill>
                <a:latin typeface="+mn-ea"/>
              </a:rPr>
              <a:t>ナレーションの時間は</a:t>
            </a:r>
            <a:r>
              <a:rPr lang="en-US" altLang="ja-JP" dirty="0">
                <a:solidFill>
                  <a:srgbClr val="FF0000"/>
                </a:solidFill>
                <a:latin typeface="+mn-ea"/>
              </a:rPr>
              <a:t>15</a:t>
            </a:r>
            <a:r>
              <a:rPr lang="ja-JP" altLang="en-US" dirty="0">
                <a:solidFill>
                  <a:srgbClr val="FF0000"/>
                </a:solidFill>
                <a:latin typeface="+mn-ea"/>
              </a:rPr>
              <a:t>分以内（時間厳守）としてください</a:t>
            </a:r>
          </a:p>
        </p:txBody>
      </p:sp>
      <p:sp>
        <p:nvSpPr>
          <p:cNvPr id="2" name="タイトル 1">
            <a:extLst>
              <a:ext uri="{FF2B5EF4-FFF2-40B4-BE49-F238E27FC236}">
                <a16:creationId xmlns:a16="http://schemas.microsoft.com/office/drawing/2014/main" id="{147AB4DB-3AC2-A1E4-AB2C-2AFE2DAE970C}"/>
              </a:ext>
            </a:extLst>
          </p:cNvPr>
          <p:cNvSpPr txBox="1">
            <a:spLocks/>
          </p:cNvSpPr>
          <p:nvPr/>
        </p:nvSpPr>
        <p:spPr>
          <a:xfrm>
            <a:off x="107504" y="59138"/>
            <a:ext cx="547260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17445D9F-7AA7-715B-3634-28FDC71787DB}"/>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2</a:t>
            </a:fld>
            <a:endParaRPr kumimoji="1" lang="ja-JP" altLang="en-US"/>
          </a:p>
        </p:txBody>
      </p:sp>
      <p:sp>
        <p:nvSpPr>
          <p:cNvPr id="4" name="正方形/長方形 3">
            <a:extLst>
              <a:ext uri="{FF2B5EF4-FFF2-40B4-BE49-F238E27FC236}">
                <a16:creationId xmlns:a16="http://schemas.microsoft.com/office/drawing/2014/main" id="{316EE5D2-679A-8A06-43CF-96823C3838D7}"/>
              </a:ext>
            </a:extLst>
          </p:cNvPr>
          <p:cNvSpPr/>
          <p:nvPr/>
        </p:nvSpPr>
        <p:spPr>
          <a:xfrm>
            <a:off x="107504" y="781791"/>
            <a:ext cx="1801391"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5" name="テキスト ボックス 4">
            <a:extLst>
              <a:ext uri="{FF2B5EF4-FFF2-40B4-BE49-F238E27FC236}">
                <a16:creationId xmlns:a16="http://schemas.microsoft.com/office/drawing/2014/main" id="{B2F6727A-EA80-36A7-707B-52CF6AE03CEA}"/>
              </a:ext>
            </a:extLst>
          </p:cNvPr>
          <p:cNvSpPr txBox="1"/>
          <p:nvPr/>
        </p:nvSpPr>
        <p:spPr>
          <a:xfrm>
            <a:off x="4382717" y="5462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提案技術に係る研究開発の産業・社会ニーズ等の背景、必要性、技術開発課題、解決方法、産業社会への波及効果等の概要を簡潔に記載ください。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5B7F1281-3EA7-9843-0C88-2BD4BCCEA785}"/>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3</a:t>
            </a:fld>
            <a:endParaRPr kumimoji="1" lang="ja-JP" altLang="en-US"/>
          </a:p>
        </p:txBody>
      </p:sp>
      <p:sp>
        <p:nvSpPr>
          <p:cNvPr id="5" name="正方形/長方形 4">
            <a:extLst>
              <a:ext uri="{FF2B5EF4-FFF2-40B4-BE49-F238E27FC236}">
                <a16:creationId xmlns:a16="http://schemas.microsoft.com/office/drawing/2014/main" id="{3C6EE7F0-CDED-9EA7-C338-FC7888BAFCF8}"/>
              </a:ext>
            </a:extLst>
          </p:cNvPr>
          <p:cNvSpPr/>
          <p:nvPr/>
        </p:nvSpPr>
        <p:spPr>
          <a:xfrm>
            <a:off x="107504" y="781791"/>
            <a:ext cx="1801391"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
        <p:nvSpPr>
          <p:cNvPr id="4" name="テキスト ボックス 3">
            <a:extLst>
              <a:ext uri="{FF2B5EF4-FFF2-40B4-BE49-F238E27FC236}">
                <a16:creationId xmlns:a16="http://schemas.microsoft.com/office/drawing/2014/main" id="{905714E0-F47F-C4C0-CAD2-26C0E75ED3FC}"/>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624DF9AE-9D12-D53F-E13B-CD91C99C8AB0}"/>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21"/>
          <p:cNvSpPr txBox="1">
            <a:spLocks noChangeArrowheads="1"/>
          </p:cNvSpPr>
          <p:nvPr/>
        </p:nvSpPr>
        <p:spPr bwMode="auto">
          <a:xfrm>
            <a:off x="147043" y="1183972"/>
            <a:ext cx="8712968" cy="289310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事業項目①　●●の開発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事業項目②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事業項目③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pPr>
              <a:tabLst>
                <a:tab pos="2600325" algn="l"/>
              </a:tabLst>
            </a:pPr>
            <a:r>
              <a:rPr kumimoji="1" lang="ja-JP" altLang="en-US" sz="1200" i="1" dirty="0">
                <a:solidFill>
                  <a:schemeClr val="bg1"/>
                </a:solidFill>
                <a:latin typeface="+mn-ea"/>
              </a:rPr>
              <a:t>・専門用語はなるべく使わず、平易な文章を心がけ、必要に応じ、注釈を付す等、分かりやすく記載ください</a:t>
            </a:r>
            <a:r>
              <a:rPr lang="ja-JP" altLang="en-US" sz="1200" i="1" dirty="0">
                <a:solidFill>
                  <a:schemeClr val="bg1"/>
                </a:solidFill>
                <a:latin typeface="+mn-ea"/>
              </a:rPr>
              <a:t>。</a:t>
            </a:r>
            <a:endParaRPr lang="en-US" altLang="ja-JP" sz="1200" i="1" dirty="0">
              <a:solidFill>
                <a:schemeClr val="bg1"/>
              </a:solidFill>
              <a:latin typeface="+mn-ea"/>
            </a:endParaRPr>
          </a:p>
          <a:p>
            <a:pPr>
              <a:tabLst>
                <a:tab pos="2600325" algn="l"/>
              </a:tabLst>
            </a:pPr>
            <a:r>
              <a:rPr lang="ja-JP" altLang="en-US" sz="1200" i="1" dirty="0">
                <a:solidFill>
                  <a:schemeClr val="bg1"/>
                </a:solidFill>
                <a:latin typeface="+mn-ea"/>
              </a:rPr>
              <a:t>・学術機関等との共同研究のうち公共性・公益性があると考える研究開発については、事業項目内にその旨と理由を記載ください。</a:t>
            </a:r>
            <a:endParaRPr lang="en-US" altLang="ja-JP" sz="1200" i="1" dirty="0">
              <a:solidFill>
                <a:schemeClr val="bg1"/>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4</a:t>
            </a:fld>
            <a:endParaRPr kumimoji="1" lang="ja-JP" altLang="en-US"/>
          </a:p>
        </p:txBody>
      </p:sp>
      <p:sp>
        <p:nvSpPr>
          <p:cNvPr id="4" name="タイトル 1">
            <a:extLst>
              <a:ext uri="{FF2B5EF4-FFF2-40B4-BE49-F238E27FC236}">
                <a16:creationId xmlns:a16="http://schemas.microsoft.com/office/drawing/2014/main" id="{14EA3368-FFDD-4217-7882-C4748F67FD87}"/>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２．事業内容</a:t>
            </a:r>
            <a:endParaRPr lang="ja-JP" altLang="en-US" sz="2800" dirty="0">
              <a:latin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5</a:t>
            </a:fld>
            <a:endParaRPr kumimoji="1" lang="ja-JP" altLang="en-US" dirty="0"/>
          </a:p>
        </p:txBody>
      </p:sp>
      <p:grpSp>
        <p:nvGrpSpPr>
          <p:cNvPr id="30" name="Group 2734"/>
          <p:cNvGrpSpPr>
            <a:grpSpLocks/>
          </p:cNvGrpSpPr>
          <p:nvPr/>
        </p:nvGrpSpPr>
        <p:grpSpPr bwMode="auto">
          <a:xfrm>
            <a:off x="1115616" y="1869302"/>
            <a:ext cx="6696744" cy="4007970"/>
            <a:chOff x="4636" y="9861"/>
            <a:chExt cx="6368" cy="3735"/>
          </a:xfrm>
        </p:grpSpPr>
        <p:sp>
          <p:nvSpPr>
            <p:cNvPr id="31" name="Text Box 914"/>
            <p:cNvSpPr txBox="1">
              <a:spLocks noChangeArrowheads="1"/>
            </p:cNvSpPr>
            <p:nvPr/>
          </p:nvSpPr>
          <p:spPr bwMode="auto">
            <a:xfrm>
              <a:off x="4636" y="10341"/>
              <a:ext cx="2608" cy="1191"/>
            </a:xfrm>
            <a:prstGeom prst="rect">
              <a:avLst/>
            </a:prstGeom>
            <a:solidFill>
              <a:srgbClr val="FFFFFF"/>
            </a:solidFill>
            <a:ln w="6350">
              <a:solidFill>
                <a:srgbClr val="000000"/>
              </a:solidFill>
              <a:miter lim="800000"/>
              <a:headEnd/>
              <a:tailEnd/>
            </a:ln>
          </p:spPr>
          <p:txBody>
            <a:bodyPr rot="0" vert="horz" wrap="square" lIns="0" tIns="144000" rIns="0" bIns="144000" anchor="ctr"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○○○株式会社</a:t>
              </a:r>
            </a:p>
          </p:txBody>
        </p:sp>
        <p:sp>
          <p:nvSpPr>
            <p:cNvPr id="32" name="AutoShape 907"/>
            <p:cNvSpPr>
              <a:spLocks/>
            </p:cNvSpPr>
            <p:nvPr/>
          </p:nvSpPr>
          <p:spPr bwMode="auto">
            <a:xfrm>
              <a:off x="7262" y="10221"/>
              <a:ext cx="1134" cy="1417"/>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endParaRPr lang="ja-JP" altLang="en-US"/>
            </a:p>
          </p:txBody>
        </p:sp>
        <p:sp>
          <p:nvSpPr>
            <p:cNvPr id="33" name="Text Box 908"/>
            <p:cNvSpPr txBox="1">
              <a:spLocks noChangeArrowheads="1"/>
            </p:cNvSpPr>
            <p:nvPr/>
          </p:nvSpPr>
          <p:spPr bwMode="auto">
            <a:xfrm>
              <a:off x="8577" y="10584"/>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（○○○○を委託）</a:t>
              </a:r>
            </a:p>
          </p:txBody>
        </p:sp>
        <p:sp>
          <p:nvSpPr>
            <p:cNvPr id="35" name="Text Box 909"/>
            <p:cNvSpPr txBox="1">
              <a:spLocks noChangeArrowheads="1"/>
            </p:cNvSpPr>
            <p:nvPr/>
          </p:nvSpPr>
          <p:spPr bwMode="auto">
            <a:xfrm>
              <a:off x="8666" y="12081"/>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6" name="Text Box 910"/>
            <p:cNvSpPr txBox="1">
              <a:spLocks noChangeArrowheads="1"/>
            </p:cNvSpPr>
            <p:nvPr/>
          </p:nvSpPr>
          <p:spPr bwMode="auto">
            <a:xfrm>
              <a:off x="5002" y="13296"/>
              <a:ext cx="226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just">
                <a:spcAft>
                  <a:spcPts val="0"/>
                </a:spcAft>
              </a:pPr>
              <a:r>
                <a:rPr lang="ja-JP" sz="1050" kern="100">
                  <a:effectLst/>
                  <a:latin typeface="TmsRmn"/>
                  <a:ea typeface="ＭＳ 明朝" panose="02020609040205080304" pitchFamily="17" charset="-128"/>
                  <a:cs typeface="Times New Roman" panose="02020603050405020304" pitchFamily="18" charset="0"/>
                </a:rPr>
                <a:t>（○○○を共同研究）</a:t>
              </a:r>
            </a:p>
          </p:txBody>
        </p:sp>
        <p:cxnSp>
          <p:nvCxnSpPr>
            <p:cNvPr id="37" name="Line 911"/>
            <p:cNvCxnSpPr>
              <a:cxnSpLocks noChangeShapeType="1"/>
            </p:cNvCxnSpPr>
            <p:nvPr/>
          </p:nvCxnSpPr>
          <p:spPr bwMode="auto">
            <a:xfrm>
              <a:off x="5940" y="11556"/>
              <a:ext cx="0" cy="96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38" name="Text Box 912"/>
            <p:cNvSpPr txBox="1">
              <a:spLocks noChangeArrowheads="1"/>
            </p:cNvSpPr>
            <p:nvPr/>
          </p:nvSpPr>
          <p:spPr bwMode="auto">
            <a:xfrm>
              <a:off x="8396" y="986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△△△株式会社</a:t>
              </a:r>
            </a:p>
          </p:txBody>
        </p:sp>
        <p:sp>
          <p:nvSpPr>
            <p:cNvPr id="39" name="Text Box 913"/>
            <p:cNvSpPr txBox="1">
              <a:spLocks noChangeArrowheads="1"/>
            </p:cNvSpPr>
            <p:nvPr/>
          </p:nvSpPr>
          <p:spPr bwMode="auto">
            <a:xfrm>
              <a:off x="8396" y="1130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indent="133350" algn="just">
                <a:spcAft>
                  <a:spcPts val="0"/>
                </a:spcAft>
              </a:pPr>
              <a:r>
                <a:rPr lang="ja-JP" sz="1050" kern="100">
                  <a:effectLst/>
                  <a:latin typeface="TmsRmn"/>
                  <a:ea typeface="ＭＳ 明朝" panose="02020609040205080304" pitchFamily="17" charset="-128"/>
                  <a:cs typeface="Times New Roman" panose="02020603050405020304" pitchFamily="18" charset="0"/>
                </a:rPr>
                <a:t>国立大学法人□□□大学</a:t>
              </a:r>
            </a:p>
          </p:txBody>
        </p:sp>
        <p:sp>
          <p:nvSpPr>
            <p:cNvPr id="40" name="Text Box 915"/>
            <p:cNvSpPr txBox="1">
              <a:spLocks noChangeArrowheads="1"/>
            </p:cNvSpPr>
            <p:nvPr/>
          </p:nvSpPr>
          <p:spPr bwMode="auto">
            <a:xfrm>
              <a:off x="4636" y="12526"/>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00" kern="0">
                  <a:effectLst/>
                  <a:latin typeface="TmsRmn"/>
                  <a:ea typeface="ＭＳ Ｐ明朝" panose="02020600040205080304" pitchFamily="18" charset="-128"/>
                  <a:cs typeface="Times New Roman" panose="02020603050405020304" pitchFamily="18" charset="0"/>
                </a:rPr>
                <a:t>国立研究開発法人▽▽▽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42" name="Text Box 10"/>
          <p:cNvSpPr txBox="1">
            <a:spLocks noChangeArrowheads="1"/>
          </p:cNvSpPr>
          <p:nvPr/>
        </p:nvSpPr>
        <p:spPr bwMode="auto">
          <a:xfrm>
            <a:off x="1118178" y="1956116"/>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助成先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4" name="Text Box 10"/>
          <p:cNvSpPr txBox="1">
            <a:spLocks noChangeArrowheads="1"/>
          </p:cNvSpPr>
          <p:nvPr/>
        </p:nvSpPr>
        <p:spPr bwMode="auto">
          <a:xfrm>
            <a:off x="1085439" y="4387748"/>
            <a:ext cx="1089819" cy="225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共同研究先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7" name="Text Box 10"/>
          <p:cNvSpPr txBox="1">
            <a:spLocks noChangeArrowheads="1"/>
          </p:cNvSpPr>
          <p:nvPr/>
        </p:nvSpPr>
        <p:spPr bwMode="auto">
          <a:xfrm>
            <a:off x="4604848" y="1494607"/>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委託先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 name="タイトル 1">
            <a:extLst>
              <a:ext uri="{FF2B5EF4-FFF2-40B4-BE49-F238E27FC236}">
                <a16:creationId xmlns:a16="http://schemas.microsoft.com/office/drawing/2014/main" id="{FADFB730-B1D5-A600-E1E8-0F6E563D729B}"/>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３．研究開発</a:t>
            </a:r>
            <a:r>
              <a:rPr kumimoji="1" lang="ja-JP" altLang="en-US" sz="2800" dirty="0">
                <a:latin typeface="+mn-ea"/>
              </a:rPr>
              <a:t>の体制</a:t>
            </a:r>
            <a:endParaRPr lang="ja-JP" altLang="en-US" sz="2800" dirty="0">
              <a:latin typeface="+mn-ea"/>
            </a:endParaRPr>
          </a:p>
        </p:txBody>
      </p:sp>
      <p:sp>
        <p:nvSpPr>
          <p:cNvPr id="5" name="テキスト ボックス 4">
            <a:extLst>
              <a:ext uri="{FF2B5EF4-FFF2-40B4-BE49-F238E27FC236}">
                <a16:creationId xmlns:a16="http://schemas.microsoft.com/office/drawing/2014/main" id="{8F02B39B-0B70-0900-A27C-5F397B8F1EAF}"/>
              </a:ext>
            </a:extLst>
          </p:cNvPr>
          <p:cNvSpPr txBox="1"/>
          <p:nvPr/>
        </p:nvSpPr>
        <p:spPr>
          <a:xfrm>
            <a:off x="4382717" y="5462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・提案する研究開発を実施する体制とそれぞれの役割を下図のように記載ください。（提案書に記載する実施体制の転記あるいは簡略化したもので構いません）</a:t>
            </a:r>
          </a:p>
        </p:txBody>
      </p:sp>
    </p:spTree>
    <p:extLst>
      <p:ext uri="{BB962C8B-B14F-4D97-AF65-F5344CB8AC3E}">
        <p14:creationId xmlns:p14="http://schemas.microsoft.com/office/powerpoint/2010/main" val="4271847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6</a:t>
            </a:fld>
            <a:endParaRPr kumimoji="1" lang="ja-JP" altLang="en-US"/>
          </a:p>
        </p:txBody>
      </p:sp>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176827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550751"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367618" y="801042"/>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9" name="テキスト ボックス 8"/>
          <p:cNvSpPr txBox="1"/>
          <p:nvPr/>
        </p:nvSpPr>
        <p:spPr>
          <a:xfrm>
            <a:off x="1475656" y="801102"/>
            <a:ext cx="81274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10" name="右矢印 9"/>
          <p:cNvSpPr/>
          <p:nvPr/>
        </p:nvSpPr>
        <p:spPr>
          <a:xfrm>
            <a:off x="2267744" y="1886362"/>
            <a:ext cx="206210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lang="ja-JP" altLang="en-US" dirty="0"/>
              <a:t>事業</a:t>
            </a:r>
            <a:r>
              <a:rPr kumimoji="1" lang="ja-JP" altLang="en-US" dirty="0"/>
              <a:t>項目①</a:t>
            </a:r>
          </a:p>
        </p:txBody>
      </p:sp>
      <p:sp>
        <p:nvSpPr>
          <p:cNvPr id="12" name="右矢印 11"/>
          <p:cNvSpPr/>
          <p:nvPr/>
        </p:nvSpPr>
        <p:spPr>
          <a:xfrm>
            <a:off x="3155881" y="3019007"/>
            <a:ext cx="1200095"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79512" y="3285935"/>
            <a:ext cx="2478156" cy="369332"/>
          </a:xfrm>
          <a:prstGeom prst="rect">
            <a:avLst/>
          </a:prstGeom>
          <a:noFill/>
        </p:spPr>
        <p:txBody>
          <a:bodyPr wrap="square" rtlCol="0">
            <a:spAutoFit/>
          </a:bodyPr>
          <a:lstStyle/>
          <a:p>
            <a:r>
              <a:rPr lang="ja-JP" altLang="en-US" dirty="0"/>
              <a:t>事業</a:t>
            </a:r>
            <a:r>
              <a:rPr kumimoji="1" lang="ja-JP" altLang="en-US" dirty="0"/>
              <a:t>項目②</a:t>
            </a:r>
          </a:p>
        </p:txBody>
      </p:sp>
      <p:sp>
        <p:nvSpPr>
          <p:cNvPr id="14" name="右矢印 13"/>
          <p:cNvSpPr/>
          <p:nvPr/>
        </p:nvSpPr>
        <p:spPr>
          <a:xfrm>
            <a:off x="4329533" y="4151843"/>
            <a:ext cx="2762747"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512" y="4482589"/>
            <a:ext cx="2478156" cy="369332"/>
          </a:xfrm>
          <a:prstGeom prst="rect">
            <a:avLst/>
          </a:prstGeom>
          <a:noFill/>
        </p:spPr>
        <p:txBody>
          <a:bodyPr wrap="square" rtlCol="0">
            <a:spAutoFit/>
          </a:bodyPr>
          <a:lstStyle/>
          <a:p>
            <a:r>
              <a:rPr lang="ja-JP" altLang="en-US"/>
              <a:t>事業</a:t>
            </a:r>
            <a:r>
              <a:rPr kumimoji="1" lang="ja-JP" altLang="en-US"/>
              <a:t>項目</a:t>
            </a:r>
            <a:r>
              <a:rPr kumimoji="1" lang="ja-JP" altLang="en-US" dirty="0"/>
              <a:t>③</a:t>
            </a:r>
          </a:p>
        </p:txBody>
      </p:sp>
      <p:cxnSp>
        <p:nvCxnSpPr>
          <p:cNvPr id="20" name="直線コネクタ 19"/>
          <p:cNvCxnSpPr/>
          <p:nvPr/>
        </p:nvCxnSpPr>
        <p:spPr>
          <a:xfrm>
            <a:off x="2724772" y="160047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68126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4637762"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3316142" y="796771"/>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4" name="テキスト ボックス 23"/>
          <p:cNvSpPr txBox="1"/>
          <p:nvPr/>
        </p:nvSpPr>
        <p:spPr>
          <a:xfrm>
            <a:off x="5170520" y="779942"/>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9" name="テキスト ボックス 28"/>
          <p:cNvSpPr txBox="1"/>
          <p:nvPr/>
        </p:nvSpPr>
        <p:spPr>
          <a:xfrm>
            <a:off x="4282162" y="779363"/>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cxnSp>
        <p:nvCxnSpPr>
          <p:cNvPr id="30" name="直線矢印コネクタ 29"/>
          <p:cNvCxnSpPr>
            <a:stCxn id="10" idx="3"/>
          </p:cNvCxnSpPr>
          <p:nvPr/>
        </p:nvCxnSpPr>
        <p:spPr>
          <a:xfrm>
            <a:off x="4329850" y="2343787"/>
            <a:ext cx="0" cy="1949309"/>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7212960" y="4293096"/>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32" name="直線コネクタ 31"/>
          <p:cNvCxnSpPr/>
          <p:nvPr/>
        </p:nvCxnSpPr>
        <p:spPr>
          <a:xfrm>
            <a:off x="5594257" y="160770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6152634" y="795191"/>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34" name="テキスト ボックス 33"/>
          <p:cNvSpPr txBox="1"/>
          <p:nvPr/>
        </p:nvSpPr>
        <p:spPr>
          <a:xfrm>
            <a:off x="4484893" y="315045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5" name="テキスト ボックス 34"/>
          <p:cNvSpPr txBox="1"/>
          <p:nvPr/>
        </p:nvSpPr>
        <p:spPr>
          <a:xfrm>
            <a:off x="4447243" y="2019662"/>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2" name="タイトル 1">
            <a:extLst>
              <a:ext uri="{FF2B5EF4-FFF2-40B4-BE49-F238E27FC236}">
                <a16:creationId xmlns:a16="http://schemas.microsoft.com/office/drawing/2014/main" id="{DB680801-1CAC-F0BA-A4B6-6988AEE74925}"/>
              </a:ext>
            </a:extLst>
          </p:cNvPr>
          <p:cNvSpPr txBox="1">
            <a:spLocks/>
          </p:cNvSpPr>
          <p:nvPr/>
        </p:nvSpPr>
        <p:spPr>
          <a:xfrm>
            <a:off x="107504" y="59138"/>
            <a:ext cx="453650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3" name="テキスト ボックス 2">
            <a:extLst>
              <a:ext uri="{FF2B5EF4-FFF2-40B4-BE49-F238E27FC236}">
                <a16:creationId xmlns:a16="http://schemas.microsoft.com/office/drawing/2014/main" id="{092045CC-DB2E-B549-FAEB-71849B75849D}"/>
              </a:ext>
            </a:extLst>
          </p:cNvPr>
          <p:cNvSpPr txBox="1"/>
          <p:nvPr/>
        </p:nvSpPr>
        <p:spPr>
          <a:xfrm>
            <a:off x="4932039" y="54626"/>
            <a:ext cx="4071715"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a:p>
            <a:r>
              <a:rPr lang="ja-JP" altLang="en-US" sz="1200" i="1" dirty="0">
                <a:solidFill>
                  <a:schemeClr val="bg1"/>
                </a:solidFill>
                <a:latin typeface="+mn-ea"/>
              </a:rPr>
              <a:t>・事業年数によりスケジュール表を調整ください。</a:t>
            </a:r>
            <a:endParaRPr lang="en-US" altLang="ja-JP" sz="1200" i="1" dirty="0">
              <a:solidFill>
                <a:schemeClr val="bg1"/>
              </a:solidFill>
              <a:latin typeface="+mn-ea"/>
            </a:endParaRPr>
          </a:p>
        </p:txBody>
      </p:sp>
      <p:sp>
        <p:nvSpPr>
          <p:cNvPr id="16" name="テキスト ボックス 15">
            <a:extLst>
              <a:ext uri="{FF2B5EF4-FFF2-40B4-BE49-F238E27FC236}">
                <a16:creationId xmlns:a16="http://schemas.microsoft.com/office/drawing/2014/main" id="{7D053ED7-F739-CEC8-58F6-29D3A4127698}"/>
              </a:ext>
            </a:extLst>
          </p:cNvPr>
          <p:cNvSpPr txBox="1"/>
          <p:nvPr/>
        </p:nvSpPr>
        <p:spPr>
          <a:xfrm>
            <a:off x="2126937" y="1185918"/>
            <a:ext cx="1076911" cy="307777"/>
          </a:xfrm>
          <a:prstGeom prst="rect">
            <a:avLst/>
          </a:prstGeom>
          <a:noFill/>
        </p:spPr>
        <p:txBody>
          <a:bodyPr wrap="square" rtlCol="0">
            <a:spAutoFit/>
          </a:bodyPr>
          <a:lstStyle/>
          <a:p>
            <a:r>
              <a:rPr lang="ja-JP" altLang="en-US" sz="1400" dirty="0">
                <a:solidFill>
                  <a:srgbClr val="0070C0"/>
                </a:solidFill>
              </a:rPr>
              <a:t>◆事業開始</a:t>
            </a:r>
          </a:p>
        </p:txBody>
      </p:sp>
      <p:sp>
        <p:nvSpPr>
          <p:cNvPr id="17" name="テキスト ボックス 16">
            <a:extLst>
              <a:ext uri="{FF2B5EF4-FFF2-40B4-BE49-F238E27FC236}">
                <a16:creationId xmlns:a16="http://schemas.microsoft.com/office/drawing/2014/main" id="{00159962-70BB-D09C-25E6-E913A06AC2B9}"/>
              </a:ext>
            </a:extLst>
          </p:cNvPr>
          <p:cNvSpPr txBox="1"/>
          <p:nvPr/>
        </p:nvSpPr>
        <p:spPr>
          <a:xfrm>
            <a:off x="6996987" y="1185918"/>
            <a:ext cx="1175413" cy="307777"/>
          </a:xfrm>
          <a:prstGeom prst="rect">
            <a:avLst/>
          </a:prstGeom>
          <a:noFill/>
        </p:spPr>
        <p:txBody>
          <a:bodyPr wrap="square" rtlCol="0">
            <a:spAutoFit/>
          </a:bodyPr>
          <a:lstStyle/>
          <a:p>
            <a:r>
              <a:rPr lang="ja-JP" altLang="en-US" sz="1400" dirty="0">
                <a:solidFill>
                  <a:srgbClr val="0070C0"/>
                </a:solidFill>
              </a:rPr>
              <a:t>◆事業終了</a:t>
            </a:r>
          </a:p>
        </p:txBody>
      </p:sp>
      <p:sp>
        <p:nvSpPr>
          <p:cNvPr id="18" name="テキスト ボックス 17">
            <a:extLst>
              <a:ext uri="{FF2B5EF4-FFF2-40B4-BE49-F238E27FC236}">
                <a16:creationId xmlns:a16="http://schemas.microsoft.com/office/drawing/2014/main" id="{29FD7555-DFEA-ACF4-F432-EE2C588FC56B}"/>
              </a:ext>
            </a:extLst>
          </p:cNvPr>
          <p:cNvSpPr txBox="1"/>
          <p:nvPr/>
        </p:nvSpPr>
        <p:spPr>
          <a:xfrm>
            <a:off x="4572000" y="1185918"/>
            <a:ext cx="1152128" cy="523220"/>
          </a:xfrm>
          <a:prstGeom prst="rect">
            <a:avLst/>
          </a:prstGeom>
          <a:noFill/>
        </p:spPr>
        <p:txBody>
          <a:bodyPr wrap="square" rtlCol="0">
            <a:spAutoFit/>
          </a:bodyPr>
          <a:lstStyle/>
          <a:p>
            <a:r>
              <a:rPr lang="ja-JP" altLang="en-US" sz="1400" dirty="0">
                <a:solidFill>
                  <a:srgbClr val="0070C0"/>
                </a:solidFill>
              </a:rPr>
              <a:t>◆ステージゲート審査</a:t>
            </a:r>
          </a:p>
        </p:txBody>
      </p:sp>
    </p:spTree>
    <p:extLst>
      <p:ext uri="{BB962C8B-B14F-4D97-AF65-F5344CB8AC3E}">
        <p14:creationId xmlns:p14="http://schemas.microsoft.com/office/powerpoint/2010/main" val="337090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21"/>
          <p:cNvSpPr txBox="1">
            <a:spLocks noChangeArrowheads="1"/>
          </p:cNvSpPr>
          <p:nvPr/>
        </p:nvSpPr>
        <p:spPr bwMode="auto">
          <a:xfrm>
            <a:off x="179512" y="1459255"/>
            <a:ext cx="8712968" cy="553998"/>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３年間の提案の場合は事業開始から１．５年後、５年間の提案の場合は事業開始から２．５年後</a:t>
            </a:r>
            <a:r>
              <a:rPr lang="ja-JP" altLang="en-US" sz="1400" dirty="0">
                <a:latin typeface="+mn-ea"/>
              </a:rPr>
              <a:t>）</a:t>
            </a:r>
            <a:endParaRPr lang="en-US" altLang="ja-JP" sz="1400" dirty="0">
              <a:latin typeface="+mn-ea"/>
            </a:endParaRPr>
          </a:p>
        </p:txBody>
      </p:sp>
      <p:sp>
        <p:nvSpPr>
          <p:cNvPr id="5" name="テキスト ボックス 21"/>
          <p:cNvSpPr txBox="1">
            <a:spLocks noChangeArrowheads="1"/>
          </p:cNvSpPr>
          <p:nvPr/>
        </p:nvSpPr>
        <p:spPr bwMode="auto">
          <a:xfrm>
            <a:off x="179512" y="3516002"/>
            <a:ext cx="8614136" cy="553998"/>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３年間の提案の場合は事業開始から３年後、</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itchFamily="18" charset="0"/>
              </a:rPr>
              <a:t>５年間の提案の場合は事業開始から５年後</a:t>
            </a:r>
            <a:r>
              <a:rPr lang="ja-JP" altLang="en-US" sz="1400" dirty="0">
                <a:latin typeface="+mn-ea"/>
              </a:rPr>
              <a:t>）</a:t>
            </a:r>
            <a:endParaRPr lang="en-US" altLang="ja-JP" sz="14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3046617873"/>
              </p:ext>
            </p:extLst>
          </p:nvPr>
        </p:nvGraphicFramePr>
        <p:xfrm>
          <a:off x="323528" y="2092484"/>
          <a:ext cx="8470120" cy="126256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262560">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spc="10" dirty="0">
                          <a:effectLst/>
                        </a:rPr>
                        <a:t>中間目標</a:t>
                      </a:r>
                      <a:endParaRPr lang="ja-JP" alt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200" spc="10" dirty="0">
                          <a:effectLst/>
                        </a:rPr>
                        <a:t>○○○○○</a:t>
                      </a:r>
                      <a:r>
                        <a:rPr lang="ja-JP" altLang="ja-JP" sz="1200" spc="10" dirty="0">
                          <a:effectLst/>
                        </a:rPr>
                        <a:t>○○○○○○○○○○○○○○</a:t>
                      </a:r>
                      <a:r>
                        <a:rPr lang="ja-JP" sz="1200" spc="10" dirty="0">
                          <a:effectLst/>
                        </a:rPr>
                        <a:t>○○</a:t>
                      </a:r>
                      <a:r>
                        <a:rPr lang="ja-JP" altLang="ja-JP" sz="1200" spc="10" dirty="0">
                          <a:effectLst/>
                        </a:rPr>
                        <a:t>○○○○○○○○○○○○○○○○○○○○○○○○○○○○○○○○○○○○○○○○○○…</a:t>
                      </a:r>
                      <a:endParaRPr 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124744"/>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2759149822"/>
              </p:ext>
            </p:extLst>
          </p:nvPr>
        </p:nvGraphicFramePr>
        <p:xfrm>
          <a:off x="323528" y="4149231"/>
          <a:ext cx="8470120" cy="208273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904387">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研究開発計画の</a:t>
                      </a:r>
                      <a:endParaRPr kumimoji="1" lang="en-US" altLang="ja-JP" sz="1200" kern="1200" spc="10" dirty="0">
                        <a:solidFill>
                          <a:schemeClr val="tx1"/>
                        </a:solidFill>
                        <a:effectLst/>
                        <a:latin typeface="+mn-ea"/>
                        <a:ea typeface="+mn-ea"/>
                        <a:cs typeface="Times New Roman" panose="02020603050405020304" pitchFamily="18" charset="0"/>
                      </a:endParaRPr>
                    </a:p>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開発目標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en-US" altLang="ja-JP" sz="12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en-US" altLang="ja-JP" sz="1200" spc="10" dirty="0">
                          <a:solidFill>
                            <a:srgbClr val="0070C0"/>
                          </a:solidFill>
                          <a:effectLst/>
                          <a:latin typeface="+mn-ea"/>
                          <a:ea typeface="+mn-ea"/>
                        </a:rPr>
                        <a:t>※</a:t>
                      </a:r>
                      <a:r>
                        <a:rPr lang="ja-JP" altLang="en-US" sz="1200" b="1" spc="10" dirty="0">
                          <a:solidFill>
                            <a:srgbClr val="0070C0"/>
                          </a:solidFill>
                          <a:effectLst/>
                          <a:latin typeface="+mn-ea"/>
                          <a:ea typeface="+mn-ea"/>
                        </a:rPr>
                        <a:t>「研究開発計画」</a:t>
                      </a:r>
                      <a:r>
                        <a:rPr lang="ja-JP" altLang="en-US" sz="1200" spc="10" dirty="0">
                          <a:solidFill>
                            <a:srgbClr val="0070C0"/>
                          </a:solidFill>
                          <a:effectLst/>
                          <a:latin typeface="+mn-ea"/>
                          <a:ea typeface="+mn-ea"/>
                        </a:rPr>
                        <a:t>の該当する開発目標をそのまま転記ください。</a:t>
                      </a:r>
                      <a:endParaRPr lang="ja-JP" altLang="ja-JP" sz="1200" spc="10" dirty="0">
                        <a:solidFill>
                          <a:srgbClr val="0070C0"/>
                        </a:solidFill>
                        <a:effectLst/>
                        <a:latin typeface="+mn-ea"/>
                        <a:ea typeface="+mn-ea"/>
                        <a:cs typeface="Times New Roman" panose="02020603050405020304" pitchFamily="18" charset="0"/>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lang="en-US" altLang="ja-JP" sz="1200" spc="10" dirty="0">
                        <a:effectLst/>
                        <a:latin typeface="+mn-ea"/>
                        <a:ea typeface="+mn-ea"/>
                      </a:endParaRPr>
                    </a:p>
                  </a:txBody>
                  <a:tcPr marL="68580" marR="68580" marT="0" marB="0"/>
                </a:tc>
                <a:extLst>
                  <a:ext uri="{0D108BD9-81ED-4DB2-BD59-A6C34878D82A}">
                    <a16:rowId xmlns:a16="http://schemas.microsoft.com/office/drawing/2014/main" val="668968387"/>
                  </a:ext>
                </a:extLst>
              </a:tr>
              <a:tr h="1178343">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ja-JP" altLang="ja-JP" sz="12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7</a:t>
            </a:fld>
            <a:endParaRPr kumimoji="1" lang="ja-JP" altLang="en-US"/>
          </a:p>
        </p:txBody>
      </p:sp>
      <p:sp>
        <p:nvSpPr>
          <p:cNvPr id="7" name="タイトル 1">
            <a:extLst>
              <a:ext uri="{FF2B5EF4-FFF2-40B4-BE49-F238E27FC236}">
                <a16:creationId xmlns:a16="http://schemas.microsoft.com/office/drawing/2014/main" id="{D010D082-714D-08CA-F3CB-A4BE0E6A5700}"/>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５．研究開発の目標</a:t>
            </a:r>
            <a:endParaRPr lang="ja-JP" altLang="en-US" sz="2800" dirty="0">
              <a:latin typeface="+mn-ea"/>
            </a:endParaRPr>
          </a:p>
        </p:txBody>
      </p:sp>
      <p:sp>
        <p:nvSpPr>
          <p:cNvPr id="8" name="テキスト ボックス 7">
            <a:extLst>
              <a:ext uri="{FF2B5EF4-FFF2-40B4-BE49-F238E27FC236}">
                <a16:creationId xmlns:a16="http://schemas.microsoft.com/office/drawing/2014/main" id="{6C3C61C9-1B88-12A6-50F3-9DC403566008}"/>
              </a:ext>
            </a:extLst>
          </p:cNvPr>
          <p:cNvSpPr txBox="1"/>
          <p:nvPr/>
        </p:nvSpPr>
        <p:spPr>
          <a:xfrm>
            <a:off x="4382717" y="54626"/>
            <a:ext cx="4621038"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・提案する研究開発の目標を中間時点と最終時点について具体的かつ定量的に記載ください（極力、目標仕様等の具体的な数値を記載ください）。</a:t>
            </a:r>
          </a:p>
          <a:p>
            <a:r>
              <a:rPr kumimoji="1" lang="ja-JP" altLang="en-US" sz="1200" i="1" dirty="0">
                <a:solidFill>
                  <a:schemeClr val="bg1"/>
                </a:solidFill>
                <a:latin typeface="+mn-ea"/>
              </a:rPr>
              <a:t>・目標を一つにまとめることが出来ない場合は、いくつかのカテゴリーに分けて記載頂いても結構です。</a:t>
            </a:r>
          </a:p>
          <a:p>
            <a:r>
              <a:rPr kumimoji="1" lang="ja-JP" altLang="en-US" sz="1200" i="1" dirty="0">
                <a:solidFill>
                  <a:schemeClr val="bg1"/>
                </a:solidFill>
                <a:latin typeface="+mn-ea"/>
              </a:rPr>
              <a:t>・研究開発計画における開発目標との合致、対応状況も記載ください。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Box 10"/>
          <p:cNvSpPr txBox="1">
            <a:spLocks noChangeArrowheads="1"/>
          </p:cNvSpPr>
          <p:nvPr/>
        </p:nvSpPr>
        <p:spPr bwMode="auto">
          <a:xfrm>
            <a:off x="328718" y="6533016"/>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3920819379"/>
              </p:ext>
            </p:extLst>
          </p:nvPr>
        </p:nvGraphicFramePr>
        <p:xfrm>
          <a:off x="474650" y="1074027"/>
          <a:ext cx="8088797" cy="5408265"/>
        </p:xfrm>
        <a:graphic>
          <a:graphicData uri="http://schemas.openxmlformats.org/drawingml/2006/table">
            <a:tbl>
              <a:tblPr>
                <a:tableStyleId>{5C22544A-7EE6-4342-B048-85BDC9FD1C3A}</a:tableStyleId>
              </a:tblPr>
              <a:tblGrid>
                <a:gridCol w="1131476">
                  <a:extLst>
                    <a:ext uri="{9D8B030D-6E8A-4147-A177-3AD203B41FA5}">
                      <a16:colId xmlns:a16="http://schemas.microsoft.com/office/drawing/2014/main" val="2803489474"/>
                    </a:ext>
                  </a:extLst>
                </a:gridCol>
                <a:gridCol w="1820855">
                  <a:extLst>
                    <a:ext uri="{9D8B030D-6E8A-4147-A177-3AD203B41FA5}">
                      <a16:colId xmlns:a16="http://schemas.microsoft.com/office/drawing/2014/main" val="118530061"/>
                    </a:ext>
                  </a:extLst>
                </a:gridCol>
                <a:gridCol w="767241">
                  <a:extLst>
                    <a:ext uri="{9D8B030D-6E8A-4147-A177-3AD203B41FA5}">
                      <a16:colId xmlns:a16="http://schemas.microsoft.com/office/drawing/2014/main" val="825099589"/>
                    </a:ext>
                  </a:extLst>
                </a:gridCol>
                <a:gridCol w="624175">
                  <a:extLst>
                    <a:ext uri="{9D8B030D-6E8A-4147-A177-3AD203B41FA5}">
                      <a16:colId xmlns:a16="http://schemas.microsoft.com/office/drawing/2014/main" val="3395987384"/>
                    </a:ext>
                  </a:extLst>
                </a:gridCol>
                <a:gridCol w="624175">
                  <a:extLst>
                    <a:ext uri="{9D8B030D-6E8A-4147-A177-3AD203B41FA5}">
                      <a16:colId xmlns:a16="http://schemas.microsoft.com/office/drawing/2014/main" val="2007639533"/>
                    </a:ext>
                  </a:extLst>
                </a:gridCol>
                <a:gridCol w="624175">
                  <a:extLst>
                    <a:ext uri="{9D8B030D-6E8A-4147-A177-3AD203B41FA5}">
                      <a16:colId xmlns:a16="http://schemas.microsoft.com/office/drawing/2014/main" val="3611286997"/>
                    </a:ext>
                  </a:extLst>
                </a:gridCol>
                <a:gridCol w="624175">
                  <a:extLst>
                    <a:ext uri="{9D8B030D-6E8A-4147-A177-3AD203B41FA5}">
                      <a16:colId xmlns:a16="http://schemas.microsoft.com/office/drawing/2014/main" val="1824946101"/>
                    </a:ext>
                  </a:extLst>
                </a:gridCol>
                <a:gridCol w="624175">
                  <a:extLst>
                    <a:ext uri="{9D8B030D-6E8A-4147-A177-3AD203B41FA5}">
                      <a16:colId xmlns:a16="http://schemas.microsoft.com/office/drawing/2014/main" val="2426479071"/>
                    </a:ext>
                  </a:extLst>
                </a:gridCol>
                <a:gridCol w="624175">
                  <a:extLst>
                    <a:ext uri="{9D8B030D-6E8A-4147-A177-3AD203B41FA5}">
                      <a16:colId xmlns:a16="http://schemas.microsoft.com/office/drawing/2014/main" val="3815965121"/>
                    </a:ext>
                  </a:extLst>
                </a:gridCol>
                <a:gridCol w="624175">
                  <a:extLst>
                    <a:ext uri="{9D8B030D-6E8A-4147-A177-3AD203B41FA5}">
                      <a16:colId xmlns:a16="http://schemas.microsoft.com/office/drawing/2014/main" val="3699482611"/>
                    </a:ext>
                  </a:extLst>
                </a:gridCol>
              </a:tblGrid>
              <a:tr h="872805">
                <a:tc>
                  <a:txBody>
                    <a:bodyPr/>
                    <a:lstStyle/>
                    <a:p>
                      <a:pPr algn="ctr">
                        <a:lnSpc>
                          <a:spcPct val="100000"/>
                        </a:lnSpc>
                        <a:spcAft>
                          <a:spcPts val="0"/>
                        </a:spcAft>
                      </a:pPr>
                      <a:r>
                        <a:rPr lang="ja-JP" altLang="en-US" sz="1200" kern="100" spc="60" dirty="0">
                          <a:effectLst/>
                        </a:rPr>
                        <a:t>技術保有者</a:t>
                      </a:r>
                      <a:endParaRPr lang="en-US" altLang="ja-JP" sz="1200" kern="100" spc="60" dirty="0">
                        <a:effectLst/>
                      </a:endParaRPr>
                    </a:p>
                    <a:p>
                      <a:pPr algn="ctr">
                        <a:lnSpc>
                          <a:spcPct val="100000"/>
                        </a:lnSpc>
                        <a:spcAft>
                          <a:spcPts val="0"/>
                        </a:spcAft>
                      </a:pPr>
                      <a:r>
                        <a:rPr lang="en-US" altLang="ja-JP" sz="1200" kern="100" spc="60" dirty="0">
                          <a:effectLst/>
                        </a:rPr>
                        <a:t>(</a:t>
                      </a:r>
                      <a:r>
                        <a:rPr lang="ja-JP" sz="1200" kern="100" spc="60" dirty="0">
                          <a:effectLst/>
                        </a:rPr>
                        <a:t>技術名称</a:t>
                      </a:r>
                      <a:r>
                        <a:rPr lang="en-US" altLang="ja-JP" sz="1200" kern="100" spc="6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ベンチマーク時期</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年月</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性能①</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性能②</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コスト</a:t>
                      </a:r>
                      <a:r>
                        <a:rPr lang="en-US" sz="1200" kern="100" spc="60" dirty="0">
                          <a:effectLst/>
                        </a:rPr>
                        <a:t>(/y)</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全体</a:t>
                      </a:r>
                      <a:endParaRPr lang="en-US" altLang="ja-JP" sz="1200" kern="100" spc="60" dirty="0">
                        <a:effectLst/>
                      </a:endParaRPr>
                    </a:p>
                    <a:p>
                      <a:pPr algn="ctr">
                        <a:lnSpc>
                          <a:spcPct val="100000"/>
                        </a:lnSpc>
                        <a:spcAft>
                          <a:spcPts val="0"/>
                        </a:spcAft>
                      </a:pPr>
                      <a:r>
                        <a:rPr lang="ja-JP"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ja-JP" sz="1200" kern="100" spc="60" dirty="0">
                          <a:effectLst/>
                        </a:rPr>
                        <a:t>獲得</a:t>
                      </a:r>
                      <a:endParaRPr lang="en-US" altLang="ja-JP" sz="1200" kern="100" spc="60" dirty="0">
                        <a:effectLst/>
                      </a:endParaRPr>
                    </a:p>
                    <a:p>
                      <a:pPr algn="ctr">
                        <a:lnSpc>
                          <a:spcPct val="100000"/>
                        </a:lnSpc>
                        <a:spcAft>
                          <a:spcPts val="0"/>
                        </a:spcAft>
                      </a:pPr>
                      <a:r>
                        <a:rPr lang="ja-JP" altLang="ja-JP" sz="1200" kern="100" spc="60" dirty="0">
                          <a:effectLst/>
                        </a:rPr>
                        <a:t>市場</a:t>
                      </a:r>
                      <a:endParaRPr lang="en-US" altLang="ja-JP" sz="1200" kern="100" spc="60" dirty="0">
                        <a:effectLst/>
                      </a:endParaRPr>
                    </a:p>
                    <a:p>
                      <a:pPr algn="ctr">
                        <a:lnSpc>
                          <a:spcPct val="100000"/>
                        </a:lnSpc>
                        <a:spcAft>
                          <a:spcPts val="0"/>
                        </a:spcAft>
                      </a:pPr>
                      <a:r>
                        <a:rPr lang="ja-JP" alt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シェア</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総合評価（</a:t>
                      </a:r>
                      <a:r>
                        <a:rPr lang="en-US" sz="1200" kern="100" spc="60" dirty="0">
                          <a:effectLst/>
                        </a:rPr>
                        <a:t>LD</a:t>
                      </a:r>
                      <a:r>
                        <a:rPr lang="ja-JP" sz="1200" kern="100" spc="60" dirty="0" err="1">
                          <a:effectLst/>
                        </a:rPr>
                        <a:t>、</a:t>
                      </a:r>
                      <a:r>
                        <a:rPr lang="en-US" sz="1200" kern="100" spc="60" dirty="0">
                          <a:effectLst/>
                        </a:rPr>
                        <a:t>DH</a:t>
                      </a:r>
                      <a:r>
                        <a:rPr lang="ja-JP" sz="1200" kern="100" spc="60" dirty="0" err="1">
                          <a:effectLst/>
                        </a:rPr>
                        <a:t>、</a:t>
                      </a:r>
                      <a:r>
                        <a:rPr lang="en-US" sz="1200" kern="100" spc="60" dirty="0">
                          <a:effectLst/>
                        </a:rPr>
                        <a:t>RA</a:t>
                      </a:r>
                      <a:r>
                        <a:rPr lang="ja-JP" sz="1200" kern="100" spc="60" dirty="0">
                          <a:effectLst/>
                        </a:rPr>
                        <a:t>）</a:t>
                      </a:r>
                      <a:r>
                        <a:rPr lang="en-US" altLang="ja-JP" sz="1200" kern="100" spc="60" dirty="0">
                          <a:solidFill>
                            <a:srgbClr val="0070C0"/>
                          </a:solidFill>
                          <a:effectLst/>
                        </a:rPr>
                        <a:t>※</a:t>
                      </a:r>
                      <a:endParaRPr lang="ja-JP" sz="120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77955">
                <a:tc rowSpan="4">
                  <a:txBody>
                    <a:bodyPr/>
                    <a:lstStyle/>
                    <a:p>
                      <a:pPr algn="ctr">
                        <a:lnSpc>
                          <a:spcPts val="1200"/>
                        </a:lnSpc>
                        <a:spcAft>
                          <a:spcPts val="0"/>
                        </a:spcAft>
                      </a:pPr>
                      <a:r>
                        <a:rPr lang="ja-JP" sz="1200" kern="100" spc="60" dirty="0">
                          <a:effectLst/>
                        </a:rPr>
                        <a:t>提案技術</a:t>
                      </a:r>
                      <a:endParaRPr lang="ja-JP" sz="1200" kern="10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77955">
                <a:tc rowSpan="4">
                  <a:txBody>
                    <a:bodyPr/>
                    <a:lstStyle/>
                    <a:p>
                      <a:pPr algn="ctr">
                        <a:lnSpc>
                          <a:spcPts val="1200"/>
                        </a:lnSpc>
                        <a:spcAft>
                          <a:spcPts val="0"/>
                        </a:spcAft>
                      </a:pPr>
                      <a:r>
                        <a:rPr lang="en-US" sz="1200" kern="100" spc="60" dirty="0">
                          <a:effectLst/>
                        </a:rPr>
                        <a:t>A</a:t>
                      </a:r>
                      <a:r>
                        <a:rPr 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sz="1200" kern="100" spc="60" dirty="0">
                          <a:effectLst/>
                        </a:rPr>
                        <a:t>（競合技術の</a:t>
                      </a:r>
                      <a:endParaRPr lang="en-US" altLang="ja-JP" sz="1200" kern="100" spc="6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77955">
                <a:tc rowSpan="4">
                  <a:txBody>
                    <a:bodyPr/>
                    <a:lstStyle/>
                    <a:p>
                      <a:pPr algn="ctr">
                        <a:lnSpc>
                          <a:spcPts val="1200"/>
                        </a:lnSpc>
                        <a:spcAft>
                          <a:spcPts val="0"/>
                        </a:spcAft>
                      </a:pPr>
                      <a:r>
                        <a:rPr lang="en-US" altLang="ja-JP" sz="1200" kern="100" spc="60" dirty="0">
                          <a:effectLst/>
                        </a:rPr>
                        <a:t>B</a:t>
                      </a:r>
                      <a:r>
                        <a:rPr 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sz="1200" kern="100" spc="60" dirty="0">
                          <a:effectLst/>
                        </a:rPr>
                        <a:t>（既存技術）</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8</a:t>
            </a:fld>
            <a:endParaRPr kumimoji="1" lang="ja-JP" altLang="en-US"/>
          </a:p>
        </p:txBody>
      </p:sp>
      <p:sp>
        <p:nvSpPr>
          <p:cNvPr id="8" name="タイトル 1">
            <a:extLst>
              <a:ext uri="{FF2B5EF4-FFF2-40B4-BE49-F238E27FC236}">
                <a16:creationId xmlns:a16="http://schemas.microsoft.com/office/drawing/2014/main" id="{67F73B03-1430-87DD-5DC0-AABEEADFD3A6}"/>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６．技術のベンチマーク</a:t>
            </a:r>
            <a:endParaRPr lang="ja-JP" altLang="en-US" sz="2800" dirty="0">
              <a:latin typeface="+mn-ea"/>
            </a:endParaRPr>
          </a:p>
        </p:txBody>
      </p:sp>
      <p:sp>
        <p:nvSpPr>
          <p:cNvPr id="2" name="テキスト ボックス 1">
            <a:extLst>
              <a:ext uri="{FF2B5EF4-FFF2-40B4-BE49-F238E27FC236}">
                <a16:creationId xmlns:a16="http://schemas.microsoft.com/office/drawing/2014/main" id="{7D5FCC2D-DFD9-8C49-E26D-6EF7224F8B21}"/>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・本研究開発の目標が国内外の既存技術の性能や競争相手の性能と比較して優位であることを客観性のある数値で説明する等により、上記目標の妥当性を明示ください。</a:t>
            </a:r>
          </a:p>
          <a:p>
            <a:r>
              <a:rPr kumimoji="1" lang="ja-JP" altLang="en-US" sz="1200" i="1" dirty="0">
                <a:solidFill>
                  <a:schemeClr val="bg1"/>
                </a:solidFill>
                <a:latin typeface="+mn-ea"/>
              </a:rPr>
              <a:t>・一例として以下の表を載せておりますが、別の図や表を活用してベンチマークを表現頂いても結構です。</a:t>
            </a:r>
          </a:p>
        </p:txBody>
      </p:sp>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・別添１：提案書＞（別紙）事業化計画書のうち、１．項について要約して簡潔に記載ください。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218963" y="1205992"/>
            <a:ext cx="8318318" cy="106182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（１</a:t>
            </a:r>
            <a:r>
              <a:rPr lang="en-US" altLang="ja-JP" sz="1200" dirty="0">
                <a:solidFill>
                  <a:srgbClr val="0070C0"/>
                </a:solidFill>
                <a:latin typeface="+mn-ea"/>
              </a:rPr>
              <a:t>) </a:t>
            </a:r>
            <a:r>
              <a:rPr lang="ja-JP" altLang="en-US" sz="1200" dirty="0">
                <a:solidFill>
                  <a:srgbClr val="0070C0"/>
                </a:solidFill>
                <a:latin typeface="+mn-ea"/>
              </a:rPr>
              <a:t>研究開発を行う製品・サービス等の概要</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内容</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製作・実施等の制約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zh-TW" altLang="en-US" sz="1200" dirty="0">
                <a:solidFill>
                  <a:srgbClr val="0070C0"/>
                </a:solidFill>
                <a:latin typeface="ＭＳ ゴシック" panose="020B0609070205080204" pitchFamily="49" charset="-128"/>
                <a:ea typeface="ＭＳ ゴシック" panose="020B0609070205080204" pitchFamily="49" charset="-128"/>
              </a:rPr>
              <a:t>用途（販売予定先）</a:t>
            </a:r>
            <a:endParaRPr lang="en-US" altLang="ja-JP" sz="1200" dirty="0">
              <a:solidFill>
                <a:srgbClr val="0070C0"/>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9</a:t>
            </a:fld>
            <a:endParaRPr kumimoji="1" lang="ja-JP" altLang="en-US"/>
          </a:p>
        </p:txBody>
      </p:sp>
      <p:sp>
        <p:nvSpPr>
          <p:cNvPr id="2" name="タイトル 1">
            <a:extLst>
              <a:ext uri="{FF2B5EF4-FFF2-40B4-BE49-F238E27FC236}">
                <a16:creationId xmlns:a16="http://schemas.microsoft.com/office/drawing/2014/main" id="{5C5F080C-660A-FB77-7D1F-01E2DC26FF11}"/>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７．研究開発成果の実用化・事業化（１）</a:t>
            </a:r>
          </a:p>
        </p:txBody>
      </p:sp>
      <p:sp>
        <p:nvSpPr>
          <p:cNvPr id="4" name="正方形/長方形 252">
            <a:extLst>
              <a:ext uri="{FF2B5EF4-FFF2-40B4-BE49-F238E27FC236}">
                <a16:creationId xmlns:a16="http://schemas.microsoft.com/office/drawing/2014/main" id="{D6285D6B-54A9-C524-A62C-B9390227A9B3}"/>
              </a:ext>
            </a:extLst>
          </p:cNvPr>
          <p:cNvSpPr>
            <a:spLocks noChangeArrowheads="1"/>
          </p:cNvSpPr>
          <p:nvPr/>
        </p:nvSpPr>
        <p:spPr bwMode="auto">
          <a:xfrm>
            <a:off x="218963" y="3933056"/>
            <a:ext cx="8318318" cy="132343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（２</a:t>
            </a:r>
            <a:r>
              <a:rPr lang="en-US" altLang="ja-JP" sz="1200" dirty="0">
                <a:solidFill>
                  <a:srgbClr val="0070C0"/>
                </a:solidFill>
                <a:latin typeface="+mn-ea"/>
              </a:rPr>
              <a:t>) </a:t>
            </a:r>
            <a:r>
              <a:rPr lang="ja-JP" altLang="en-US" sz="1200" dirty="0">
                <a:solidFill>
                  <a:srgbClr val="0070C0"/>
                </a:solidFill>
                <a:latin typeface="+mn-ea"/>
              </a:rPr>
              <a:t>研究開発への取組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研究開発を考えるに至った経緯（動機）</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事業として成功すると考えた理由</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事業化のスケジュール</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オープン＆クローズ戦略等</a:t>
            </a:r>
            <a:endParaRPr lang="en-US" altLang="ja-JP" sz="1200" dirty="0">
              <a:solidFill>
                <a:srgbClr val="0070C0"/>
              </a:solidFill>
              <a:latin typeface="+mn-ea"/>
            </a:endParaRPr>
          </a:p>
        </p:txBody>
      </p:sp>
      <p:sp>
        <p:nvSpPr>
          <p:cNvPr id="5" name="テキスト ボックス 4">
            <a:extLst>
              <a:ext uri="{FF2B5EF4-FFF2-40B4-BE49-F238E27FC236}">
                <a16:creationId xmlns:a16="http://schemas.microsoft.com/office/drawing/2014/main" id="{1E28CB90-3234-F904-78D4-84FB8F885A1F}"/>
              </a:ext>
            </a:extLst>
          </p:cNvPr>
          <p:cNvSpPr txBox="1"/>
          <p:nvPr/>
        </p:nvSpPr>
        <p:spPr>
          <a:xfrm>
            <a:off x="4182329" y="3861048"/>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・別添１：提案書＞（別紙）事業化計画書のうち、２．項、３．項について要約して簡潔に記載ください。</a:t>
            </a:r>
            <a:endParaRPr lang="en-US" altLang="ja-JP" sz="1200" i="1" dirty="0">
              <a:solidFill>
                <a:prstClr val="white"/>
              </a:solidFill>
              <a:latin typeface="+mn-ea"/>
            </a:endParaRP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2948</Words>
  <PresentationFormat>画面に合わせる (4:3)</PresentationFormat>
  <Paragraphs>357</Paragraphs>
  <Slides>14</Slides>
  <Notes>4</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14</vt:i4>
      </vt:variant>
    </vt:vector>
  </HeadingPairs>
  <TitlesOfParts>
    <vt:vector size="23" baseType="lpstr">
      <vt:lpstr>Meiryo UI</vt:lpstr>
      <vt:lpstr>ＭＳ Ｐゴシック</vt:lpstr>
      <vt:lpstr>ＭＳ ゴシック</vt:lpstr>
      <vt:lpstr>ＭＳ 明朝</vt:lpstr>
      <vt:lpstr>TmsRmn</vt:lpstr>
      <vt:lpstr>Arial</vt:lpstr>
      <vt:lpstr>Calibri</vt:lpstr>
      <vt:lpstr>Office ​​テーマ</vt:lpstr>
      <vt:lpstr>1_Office ​​テーマ</vt:lpstr>
      <vt:lpstr>PowerPoint プレゼンテーション</vt:lpstr>
      <vt:lpstr>１．提案の概要（１）</vt:lpstr>
      <vt:lpstr>１．提案の概要（２）</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（機関名：〇〇〇〇）</vt:lpstr>
      <vt:lpstr>研究開発テーマ名</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