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2025/10/7</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2025/10/7</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2025/10/7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2025/10/7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2025/10/7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2025/10/7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2025/10/7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2025/10/7</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事業総額（実証フェーズ）：〇億円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助成対象費用（実証フェーズ）：〇億円（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成立性調査：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脱炭素化・エネルギー転換に資する我が国技術の国際実証事業／成立性調査</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2101339353"/>
              </p:ext>
            </p:extLst>
          </p:nvPr>
        </p:nvGraphicFramePr>
        <p:xfrm>
          <a:off x="5282219" y="3091484"/>
          <a:ext cx="3634020" cy="758751"/>
        </p:xfrm>
        <a:graphic>
          <a:graphicData uri="http://schemas.openxmlformats.org/drawingml/2006/table">
            <a:tbl>
              <a:tblPr firstRow="1" bandRow="1">
                <a:tableStyleId>{5940675A-B579-460E-94D1-54222C63F5DA}</a:tableStyleId>
              </a:tblPr>
              <a:tblGrid>
                <a:gridCol w="726804">
                  <a:extLst>
                    <a:ext uri="{9D8B030D-6E8A-4147-A177-3AD203B41FA5}">
                      <a16:colId xmlns:a16="http://schemas.microsoft.com/office/drawing/2014/main" val="20000"/>
                    </a:ext>
                  </a:extLst>
                </a:gridCol>
                <a:gridCol w="726804">
                  <a:extLst>
                    <a:ext uri="{9D8B030D-6E8A-4147-A177-3AD203B41FA5}">
                      <a16:colId xmlns:a16="http://schemas.microsoft.com/office/drawing/2014/main" val="20001"/>
                    </a:ext>
                  </a:extLst>
                </a:gridCol>
                <a:gridCol w="726804">
                  <a:extLst>
                    <a:ext uri="{9D8B030D-6E8A-4147-A177-3AD203B41FA5}">
                      <a16:colId xmlns:a16="http://schemas.microsoft.com/office/drawing/2014/main" val="20002"/>
                    </a:ext>
                  </a:extLst>
                </a:gridCol>
                <a:gridCol w="726804">
                  <a:extLst>
                    <a:ext uri="{9D8B030D-6E8A-4147-A177-3AD203B41FA5}">
                      <a16:colId xmlns:a16="http://schemas.microsoft.com/office/drawing/2014/main" val="20003"/>
                    </a:ext>
                  </a:extLst>
                </a:gridCol>
                <a:gridCol w="726804">
                  <a:extLst>
                    <a:ext uri="{9D8B030D-6E8A-4147-A177-3AD203B41FA5}">
                      <a16:colId xmlns:a16="http://schemas.microsoft.com/office/drawing/2014/main" val="1284232854"/>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955062" y="3387160"/>
            <a:ext cx="1924050"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209157" y="3388735"/>
            <a:ext cx="708778"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832370" y="3323607"/>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42854"/>
            <a:ext cx="887413" cy="0"/>
          </a:xfrm>
          <a:prstGeom prst="line">
            <a:avLst/>
          </a:prstGeom>
          <a:noFill/>
          <a:ln w="50800">
            <a:solidFill>
              <a:schemeClr val="tx1"/>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76282" y="3358207"/>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64136" y="24442"/>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053291"/>
            <a:ext cx="3763782" cy="675314"/>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ポイント、「●」に技術課題を専門用語をなるべく用いず、平易な内容で簡潔に記載。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技術課題以外の検討課題がある場合は、「◆」で記載。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●技術課題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87434" y="-15886"/>
            <a:ext cx="599659" cy="2655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734354" y="767749"/>
            <a:ext cx="1910571" cy="486701"/>
          </a:xfrm>
          <a:prstGeom prst="wedgeRectCallout">
            <a:avLst>
              <a:gd name="adj1" fmla="val -58021"/>
              <a:gd name="adj2" fmla="val 397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23624"/>
            <a:ext cx="1112110" cy="606474"/>
          </a:xfrm>
          <a:prstGeom prst="wedgeRectCallout">
            <a:avLst>
              <a:gd name="adj1" fmla="val -128729"/>
              <a:gd name="adj2" fmla="val -5339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647123" y="429880"/>
            <a:ext cx="2410021" cy="270947"/>
          </a:xfrm>
          <a:prstGeom prst="wedgeRectCallout">
            <a:avLst>
              <a:gd name="adj1" fmla="val -114246"/>
              <a:gd name="adj2" fmla="val -5104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131223" y="249626"/>
            <a:ext cx="1462870" cy="243871"/>
          </a:xfrm>
          <a:prstGeom prst="wedgeRectCallout">
            <a:avLst>
              <a:gd name="adj1" fmla="val -227027"/>
              <a:gd name="adj2" fmla="val -20729"/>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6368" y="1763611"/>
            <a:ext cx="1573271" cy="646509"/>
          </a:xfrm>
          <a:prstGeom prst="wedgeRectCallout">
            <a:avLst>
              <a:gd name="adj1" fmla="val -77743"/>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70">
            <a:extLst>
              <a:ext uri="{FF2B5EF4-FFF2-40B4-BE49-F238E27FC236}">
                <a16:creationId xmlns:a16="http://schemas.microsoft.com/office/drawing/2014/main" id="{4618A6C5-6587-69AF-EAA1-40245B79C68E}"/>
              </a:ext>
            </a:extLst>
          </p:cNvPr>
          <p:cNvSpPr/>
          <p:nvPr/>
        </p:nvSpPr>
        <p:spPr>
          <a:xfrm>
            <a:off x="8797608" y="2379535"/>
            <a:ext cx="962833" cy="536676"/>
          </a:xfrm>
          <a:prstGeom prst="wedgeRectCallout">
            <a:avLst>
              <a:gd name="adj1" fmla="val -70070"/>
              <a:gd name="adj2" fmla="val 1221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年</a:t>
            </a:r>
            <a:r>
              <a:rPr lang="en-US" altLang="ja-JP" sz="1000" dirty="0">
                <a:solidFill>
                  <a:srgbClr val="0000FF"/>
                </a:solidFill>
                <a:latin typeface="Meiryo UI" panose="020B0604030504040204" pitchFamily="50" charset="-128"/>
                <a:ea typeface="Meiryo UI" panose="020B0604030504040204" pitchFamily="50" charset="-128"/>
              </a:rPr>
              <a:t>2</a:t>
            </a:r>
            <a:r>
              <a:rPr lang="ja-JP" altLang="en-US" sz="1000" dirty="0">
                <a:solidFill>
                  <a:srgbClr val="0000FF"/>
                </a:solidFill>
                <a:latin typeface="Meiryo UI" panose="020B0604030504040204" pitchFamily="50" charset="-128"/>
                <a:ea typeface="Meiryo UI" panose="020B0604030504040204" pitchFamily="50" charset="-128"/>
              </a:rPr>
              <a:t>回公募であることに注意。</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3542AA12-79A5-99AC-0006-279AD4AE3B72}"/>
              </a:ext>
            </a:extLst>
          </p:cNvPr>
          <p:cNvSpPr/>
          <p:nvPr/>
        </p:nvSpPr>
        <p:spPr>
          <a:xfrm>
            <a:off x="5517430" y="3394227"/>
            <a:ext cx="654599"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成立性</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3" name="角丸四角形 193">
            <a:extLst>
              <a:ext uri="{FF2B5EF4-FFF2-40B4-BE49-F238E27FC236}">
                <a16:creationId xmlns:a16="http://schemas.microsoft.com/office/drawing/2014/main" id="{E8D9BA4E-332E-391D-D59E-6A59980C9697}"/>
              </a:ext>
            </a:extLst>
          </p:cNvPr>
          <p:cNvSpPr/>
          <p:nvPr/>
        </p:nvSpPr>
        <p:spPr>
          <a:xfrm>
            <a:off x="6113512" y="3323607"/>
            <a:ext cx="182752" cy="501422"/>
          </a:xfrm>
          <a:prstGeom prst="roundRect">
            <a:avLst>
              <a:gd name="adj" fmla="val 48100"/>
            </a:avLst>
          </a:prstGeom>
          <a:solidFill>
            <a:srgbClr val="0000FF"/>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公募</a:t>
            </a:r>
          </a:p>
        </p:txBody>
      </p:sp>
      <p:sp>
        <p:nvSpPr>
          <p:cNvPr id="14" name="Rectangle 11">
            <a:extLst>
              <a:ext uri="{FF2B5EF4-FFF2-40B4-BE49-F238E27FC236}">
                <a16:creationId xmlns:a16="http://schemas.microsoft.com/office/drawing/2014/main" id="{5A4E63A5-E81C-657E-79FD-86A540D8EC7D}"/>
              </a:ext>
            </a:extLst>
          </p:cNvPr>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15" name="四角形吹き出し 63">
            <a:extLst>
              <a:ext uri="{FF2B5EF4-FFF2-40B4-BE49-F238E27FC236}">
                <a16:creationId xmlns:a16="http://schemas.microsoft.com/office/drawing/2014/main" id="{0EB1367E-4478-ED6D-B3AE-3D6B5EF6B052}"/>
              </a:ext>
            </a:extLst>
          </p:cNvPr>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16" name="四角形吹き出し 55">
            <a:extLst>
              <a:ext uri="{FF2B5EF4-FFF2-40B4-BE49-F238E27FC236}">
                <a16:creationId xmlns:a16="http://schemas.microsoft.com/office/drawing/2014/main" id="{54C48F1C-4F16-6AE4-29FB-5A13D53F18AA}"/>
              </a:ext>
            </a:extLst>
          </p:cNvPr>
          <p:cNvSpPr/>
          <p:nvPr/>
        </p:nvSpPr>
        <p:spPr>
          <a:xfrm>
            <a:off x="2482653" y="767749"/>
            <a:ext cx="2410021" cy="270947"/>
          </a:xfrm>
          <a:prstGeom prst="wedgeRectCallout">
            <a:avLst>
              <a:gd name="adj1" fmla="val -72353"/>
              <a:gd name="adj2" fmla="val -68253"/>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7" name="四角形吹き出し 63">
            <a:extLst>
              <a:ext uri="{FF2B5EF4-FFF2-40B4-BE49-F238E27FC236}">
                <a16:creationId xmlns:a16="http://schemas.microsoft.com/office/drawing/2014/main" id="{9FB6D825-11CB-09C9-BD58-115B61A06AC6}"/>
              </a:ext>
            </a:extLst>
          </p:cNvPr>
          <p:cNvSpPr/>
          <p:nvPr/>
        </p:nvSpPr>
        <p:spPr>
          <a:xfrm>
            <a:off x="8888425" y="5035770"/>
            <a:ext cx="798018" cy="503239"/>
          </a:xfrm>
          <a:prstGeom prst="wedgeRectCallout">
            <a:avLst>
              <a:gd name="adj1" fmla="val -69632"/>
              <a:gd name="adj2" fmla="val 3829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実施体制図を記載。</a:t>
            </a: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58">
            <a:extLst>
              <a:ext uri="{FF2B5EF4-FFF2-40B4-BE49-F238E27FC236}">
                <a16:creationId xmlns:a16="http://schemas.microsoft.com/office/drawing/2014/main" id="{B4AEB10A-6512-D0D6-B46E-CD83D09E634A}"/>
              </a:ext>
            </a:extLst>
          </p:cNvPr>
          <p:cNvSpPr txBox="1">
            <a:spLocks noChangeArrowheads="1"/>
          </p:cNvSpPr>
          <p:nvPr/>
        </p:nvSpPr>
        <p:spPr bwMode="auto">
          <a:xfrm>
            <a:off x="215883" y="259650"/>
            <a:ext cx="4596242"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4" name="Rectangle 7">
            <a:extLst>
              <a:ext uri="{FF2B5EF4-FFF2-40B4-BE49-F238E27FC236}">
                <a16:creationId xmlns:a16="http://schemas.microsoft.com/office/drawing/2014/main" id="{19C36808-8E78-F9EB-E868-FCEDEF75D559}"/>
              </a:ext>
            </a:extLst>
          </p:cNvPr>
          <p:cNvSpPr>
            <a:spLocks noChangeArrowheads="1"/>
          </p:cNvSpPr>
          <p:nvPr/>
        </p:nvSpPr>
        <p:spPr bwMode="auto">
          <a:xfrm>
            <a:off x="13671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5" name="Text Box 6">
            <a:extLst>
              <a:ext uri="{FF2B5EF4-FFF2-40B4-BE49-F238E27FC236}">
                <a16:creationId xmlns:a16="http://schemas.microsoft.com/office/drawing/2014/main" id="{7F101EB2-0A9E-694D-00FB-AAA0B9128AE0}"/>
              </a:ext>
            </a:extLst>
          </p:cNvPr>
          <p:cNvSpPr txBox="1">
            <a:spLocks noChangeArrowheads="1"/>
          </p:cNvSpPr>
          <p:nvPr/>
        </p:nvSpPr>
        <p:spPr bwMode="auto">
          <a:xfrm>
            <a:off x="4995907" y="259650"/>
            <a:ext cx="458632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6" name="四角形吹き出し 67">
            <a:extLst>
              <a:ext uri="{FF2B5EF4-FFF2-40B4-BE49-F238E27FC236}">
                <a16:creationId xmlns:a16="http://schemas.microsoft.com/office/drawing/2014/main" id="{D4894A30-07D9-0E29-D506-240CDAD3D1DB}"/>
              </a:ext>
            </a:extLst>
          </p:cNvPr>
          <p:cNvSpPr/>
          <p:nvPr/>
        </p:nvSpPr>
        <p:spPr>
          <a:xfrm>
            <a:off x="50447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7" name="テキスト ボックス 71">
            <a:extLst>
              <a:ext uri="{FF2B5EF4-FFF2-40B4-BE49-F238E27FC236}">
                <a16:creationId xmlns:a16="http://schemas.microsoft.com/office/drawing/2014/main" id="{6E0BB6FC-1E35-48CE-FE04-1FA2607E7563}"/>
              </a:ext>
            </a:extLst>
          </p:cNvPr>
          <p:cNvSpPr txBox="1">
            <a:spLocks noChangeArrowheads="1"/>
          </p:cNvSpPr>
          <p:nvPr/>
        </p:nvSpPr>
        <p:spPr bwMode="auto">
          <a:xfrm>
            <a:off x="2836978"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8" name="四角形吹き出し 67">
            <a:extLst>
              <a:ext uri="{FF2B5EF4-FFF2-40B4-BE49-F238E27FC236}">
                <a16:creationId xmlns:a16="http://schemas.microsoft.com/office/drawing/2014/main" id="{6DFA2CBA-4590-D450-1E9E-17F492B18EA9}"/>
              </a:ext>
            </a:extLst>
          </p:cNvPr>
          <p:cNvSpPr/>
          <p:nvPr/>
        </p:nvSpPr>
        <p:spPr>
          <a:xfrm>
            <a:off x="5136134" y="2056133"/>
            <a:ext cx="2455240" cy="3145595"/>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60000" indent="-360000"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現在想定なさっている内容でご記載ください。こちらの内容に関しては、今後事業を進めていく中での修正・変更は可能です。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9" name="Rectangle 9">
            <a:extLst>
              <a:ext uri="{FF2B5EF4-FFF2-40B4-BE49-F238E27FC236}">
                <a16:creationId xmlns:a16="http://schemas.microsoft.com/office/drawing/2014/main" id="{3A2EAA85-A649-B4EE-14F3-816557D8CD71}"/>
              </a:ext>
            </a:extLst>
          </p:cNvPr>
          <p:cNvSpPr>
            <a:spLocks noChangeArrowheads="1"/>
          </p:cNvSpPr>
          <p:nvPr/>
        </p:nvSpPr>
        <p:spPr bwMode="auto">
          <a:xfrm>
            <a:off x="499590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10" name="テキスト ボックス 258">
            <a:extLst>
              <a:ext uri="{FF2B5EF4-FFF2-40B4-BE49-F238E27FC236}">
                <a16:creationId xmlns:a16="http://schemas.microsoft.com/office/drawing/2014/main" id="{53C2FC0B-4D02-A4F8-D14F-8C38F67A931C}"/>
              </a:ext>
            </a:extLst>
          </p:cNvPr>
          <p:cNvSpPr txBox="1">
            <a:spLocks noChangeArrowheads="1"/>
          </p:cNvSpPr>
          <p:nvPr/>
        </p:nvSpPr>
        <p:spPr bwMode="auto">
          <a:xfrm>
            <a:off x="215882" y="4517895"/>
            <a:ext cx="4586327"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1" name="Rectangle 7">
            <a:extLst>
              <a:ext uri="{FF2B5EF4-FFF2-40B4-BE49-F238E27FC236}">
                <a16:creationId xmlns:a16="http://schemas.microsoft.com/office/drawing/2014/main" id="{29E05523-2F04-30AE-6A32-605B51F40609}"/>
              </a:ext>
            </a:extLst>
          </p:cNvPr>
          <p:cNvSpPr>
            <a:spLocks noChangeArrowheads="1"/>
          </p:cNvSpPr>
          <p:nvPr/>
        </p:nvSpPr>
        <p:spPr bwMode="auto">
          <a:xfrm>
            <a:off x="13671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12" name="四角形吹き出し 67">
            <a:extLst>
              <a:ext uri="{FF2B5EF4-FFF2-40B4-BE49-F238E27FC236}">
                <a16:creationId xmlns:a16="http://schemas.microsoft.com/office/drawing/2014/main" id="{8B80979F-3482-D05C-CE18-B3129B5D0D56}"/>
              </a:ext>
            </a:extLst>
          </p:cNvPr>
          <p:cNvSpPr/>
          <p:nvPr/>
        </p:nvSpPr>
        <p:spPr>
          <a:xfrm>
            <a:off x="32376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3" name="テキスト ボックス 71">
            <a:extLst>
              <a:ext uri="{FF2B5EF4-FFF2-40B4-BE49-F238E27FC236}">
                <a16:creationId xmlns:a16="http://schemas.microsoft.com/office/drawing/2014/main" id="{395335BC-9CC7-CFFB-A54F-2C72AE16ACB1}"/>
              </a:ext>
            </a:extLst>
          </p:cNvPr>
          <p:cNvSpPr txBox="1">
            <a:spLocks noChangeArrowheads="1"/>
          </p:cNvSpPr>
          <p:nvPr/>
        </p:nvSpPr>
        <p:spPr bwMode="auto">
          <a:xfrm>
            <a:off x="7731601" y="2893404"/>
            <a:ext cx="1756190"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71">
            <a:extLst>
              <a:ext uri="{FF2B5EF4-FFF2-40B4-BE49-F238E27FC236}">
                <a16:creationId xmlns:a16="http://schemas.microsoft.com/office/drawing/2014/main" id="{B6193646-3845-1181-ABE9-E7FE6D983212}"/>
              </a:ext>
            </a:extLst>
          </p:cNvPr>
          <p:cNvSpPr txBox="1">
            <a:spLocks noChangeArrowheads="1"/>
          </p:cNvSpPr>
          <p:nvPr/>
        </p:nvSpPr>
        <p:spPr bwMode="auto">
          <a:xfrm>
            <a:off x="2916704" y="5087431"/>
            <a:ext cx="1816993" cy="13849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819</Words>
  <PresentationFormat>A4 210 x 297 mm</PresentationFormat>
  <Paragraphs>136</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