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3"/>
  </p:notesMasterIdLst>
  <p:sldIdLst>
    <p:sldId id="262" r:id="rId3"/>
    <p:sldId id="263" r:id="rId4"/>
    <p:sldId id="266" r:id="rId5"/>
    <p:sldId id="272" r:id="rId6"/>
    <p:sldId id="282" r:id="rId7"/>
    <p:sldId id="277" r:id="rId8"/>
    <p:sldId id="268" r:id="rId9"/>
    <p:sldId id="270" r:id="rId10"/>
    <p:sldId id="281" r:id="rId11"/>
    <p:sldId id="276" r:id="rId1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A18BBA-E256-45CB-B3ED-AEBF3E3FB579}" v="91" dt="2025-03-12T07:29:40.55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99" d="100"/>
          <a:sy n="99" d="100"/>
        </p:scale>
        <p:origin x="2034" y="30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notesMasters/notesMaster1.xml" Type="http://schemas.openxmlformats.org/officeDocument/2006/relationships/notesMaster"/><Relationship Id="rId14" Target="commentAuthors.xml" Type="http://schemas.openxmlformats.org/officeDocument/2006/relationships/commentAuthors"/><Relationship Id="rId15" Target="presProps.xml" Type="http://schemas.openxmlformats.org/officeDocument/2006/relationships/presProps"/><Relationship Id="rId16" Target="viewProps.xml" Type="http://schemas.openxmlformats.org/officeDocument/2006/relationships/viewProps"/><Relationship Id="rId17" Target="theme/theme1.xml" Type="http://schemas.openxmlformats.org/officeDocument/2006/relationships/theme"/><Relationship Id="rId18" Target="tableStyles.xml" Type="http://schemas.openxmlformats.org/officeDocument/2006/relationships/tableStyles"/><Relationship Id="rId19" Target="revisionInfo.xml" Type="http://schemas.microsoft.com/office/2015/10/relationships/revisionInfo"/><Relationship Id="rId2" Target="slideMasters/slideMaster2.xml" Type="http://schemas.openxmlformats.org/officeDocument/2006/relationships/slideMaster"/><Relationship Id="rId20"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2025/9/18</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3</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C3B19-B8AA-81E1-0488-4EF5FA8498C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41A8DD-6B91-A23B-9124-C14FA38D3B5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F5BBDA4-161A-0B5D-82A7-A038555C84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F612A38-98D4-24CB-444F-4727DED5994F}"/>
              </a:ext>
            </a:extLst>
          </p:cNvPr>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2811173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10</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2025/9/18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2025/9/18</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2025/9/18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a:bodyPr>
          <a:lstStyle/>
          <a:p>
            <a:pPr algn="l"/>
            <a:r>
              <a:rPr kumimoji="1" lang="ja-JP" altLang="en-US" sz="2400" dirty="0">
                <a:latin typeface="+mn-ea"/>
              </a:rPr>
              <a:t>提案期間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２０２５年８月～２０●●年●●月）</a:t>
            </a:r>
            <a:endParaRPr kumimoji="1" lang="en-US" altLang="ja-JP" sz="2400" dirty="0">
              <a:latin typeface="+mn-ea"/>
            </a:endParaRPr>
          </a:p>
          <a:p>
            <a:pPr algn="l"/>
            <a:r>
              <a:rPr kumimoji="1" lang="ja-JP" altLang="en-US" sz="2400" dirty="0">
                <a:latin typeface="+mn-ea"/>
              </a:rPr>
              <a:t>予算総額 　：○</a:t>
            </a:r>
            <a:r>
              <a:rPr lang="en-US" altLang="ja-JP" sz="2400" dirty="0">
                <a:latin typeface="+mn-ea"/>
              </a:rPr>
              <a:t> , </a:t>
            </a:r>
            <a:r>
              <a:rPr kumimoji="1" lang="ja-JP" altLang="en-US" sz="2400" dirty="0">
                <a:latin typeface="+mn-ea"/>
              </a:rPr>
              <a:t>○○○百万円</a:t>
            </a:r>
            <a:br>
              <a:rPr kumimoji="1" lang="en-US" altLang="ja-JP" sz="2400" dirty="0">
                <a:latin typeface="+mn-ea"/>
              </a:rPr>
            </a:br>
            <a:r>
              <a:rPr kumimoji="1" lang="ja-JP" altLang="en-US" sz="2400" dirty="0">
                <a:latin typeface="+mn-ea"/>
              </a:rPr>
              <a:t>　　　　　　　　（うち、初年度予算額：〇百万円）</a:t>
            </a:r>
            <a:endParaRPr kumimoji="1"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41530" y="2855232"/>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36105"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共同提案の場合、代表機関を一番左に記述し、共同提案者を続けて併記してください。委託先、共同研究先はその旨明示の上、記載ください。</a:t>
            </a:r>
            <a:endParaRPr lang="en-US" altLang="ja-JP" dirty="0">
              <a:latin typeface="+mn-ea"/>
            </a:endParaRP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251053" y="1366140"/>
            <a:ext cx="266497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g5-1-3</a:t>
            </a:r>
            <a:r>
              <a:rPr lang="ja-JP" altLang="en-US" dirty="0">
                <a:latin typeface="+mn-ea"/>
              </a:rPr>
              <a:t>等））</a:t>
            </a:r>
            <a:endParaRPr lang="en-US" altLang="ja-JP" dirty="0">
              <a:latin typeface="+mn-ea"/>
            </a:endParaRPr>
          </a:p>
          <a:p>
            <a:r>
              <a:rPr lang="ja-JP" altLang="en-US" dirty="0">
                <a:latin typeface="+mn-ea"/>
              </a:rPr>
              <a:t>複数該当する場合は複数記載ください。</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1</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66659"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実施期間は、２０２５年８月の事業開始を想定してください。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460342" y="4717555"/>
            <a:ext cx="2677341"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委託期間に要する金額と</a:t>
            </a:r>
            <a:r>
              <a:rPr lang="en-US" altLang="ja-JP" dirty="0">
                <a:latin typeface="+mn-ea"/>
              </a:rPr>
              <a:t>NEDO</a:t>
            </a:r>
            <a:r>
              <a:rPr lang="ja-JP" altLang="en-US" dirty="0">
                <a:latin typeface="+mn-ea"/>
              </a:rPr>
              <a:t>からの助成金額を合計して予算総額としてください。</a:t>
            </a:r>
            <a:endParaRPr lang="en-US" altLang="ja-JP" dirty="0">
              <a:latin typeface="+mn-ea"/>
            </a:endParaRPr>
          </a:p>
          <a:p>
            <a:r>
              <a:rPr lang="ja-JP" altLang="en-US" dirty="0">
                <a:latin typeface="+mn-ea"/>
              </a:rPr>
              <a:t>また、初年度の予算額を記載してください。</a:t>
            </a:r>
          </a:p>
        </p:txBody>
      </p:sp>
      <p:sp>
        <p:nvSpPr>
          <p:cNvPr id="4" name="テキスト ボックス 3">
            <a:extLst>
              <a:ext uri="{FF2B5EF4-FFF2-40B4-BE49-F238E27FC236}">
                <a16:creationId xmlns:a16="http://schemas.microsoft.com/office/drawing/2014/main" id="{E52A608F-0DAA-26D3-11C5-7AAA556EBF46}"/>
              </a:ext>
            </a:extLst>
          </p:cNvPr>
          <p:cNvSpPr txBox="1"/>
          <p:nvPr/>
        </p:nvSpPr>
        <p:spPr>
          <a:xfrm>
            <a:off x="3162535" y="53276"/>
            <a:ext cx="5922046"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様式中の項目や注意書きで指定する内容を参考にして作成ください。構成（順番）や体裁等は変更いただいて結構です。（例：スライドサイズは</a:t>
            </a:r>
            <a:r>
              <a:rPr lang="en-US" altLang="ja-JP" b="1" u="sng" dirty="0">
                <a:latin typeface="+mn-ea"/>
              </a:rPr>
              <a:t>4:3</a:t>
            </a:r>
            <a:r>
              <a:rPr lang="ja-JP" altLang="en-US" b="1" u="sng" dirty="0">
                <a:latin typeface="+mn-ea"/>
              </a:rPr>
              <a:t>、</a:t>
            </a:r>
            <a:r>
              <a:rPr lang="en-US" altLang="ja-JP" b="1" u="sng" dirty="0">
                <a:latin typeface="+mn-ea"/>
              </a:rPr>
              <a:t>16:9</a:t>
            </a:r>
            <a:r>
              <a:rPr lang="ja-JP" altLang="en-US" b="1" u="sng" dirty="0">
                <a:latin typeface="+mn-ea"/>
              </a:rPr>
              <a:t>のいずれも可）</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スライドの本紙は</a:t>
            </a:r>
            <a:r>
              <a:rPr lang="en-US" altLang="ja-JP" dirty="0">
                <a:latin typeface="+mn-ea"/>
              </a:rPr>
              <a:t>10</a:t>
            </a:r>
            <a:r>
              <a:rPr lang="ja-JP" altLang="en-US" dirty="0">
                <a:latin typeface="+mn-ea"/>
              </a:rPr>
              <a:t>頁以内（表紙、補足説明資料、参考資料を除く）でまとめてください。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本紙スライドのノート部分に、プレゼンテーションいただいた場合のセリフを記入ください。</a:t>
            </a:r>
            <a:endParaRPr lang="en-US" altLang="ja-JP" dirty="0">
              <a:latin typeface="+mn-ea"/>
            </a:endParaRPr>
          </a:p>
          <a:p>
            <a:pPr>
              <a:lnSpc>
                <a:spcPts val="1300"/>
              </a:lnSpc>
            </a:pPr>
            <a:r>
              <a:rPr lang="ja-JP" altLang="en-US" dirty="0">
                <a:latin typeface="+mn-ea"/>
              </a:rPr>
              <a:t>　　</a:t>
            </a:r>
            <a:r>
              <a:rPr lang="en-US" altLang="ja-JP" dirty="0">
                <a:latin typeface="+mn-ea"/>
              </a:rPr>
              <a:t>※</a:t>
            </a:r>
            <a:r>
              <a:rPr lang="ja-JP" altLang="en-US" dirty="0">
                <a:latin typeface="+mn-ea"/>
              </a:rPr>
              <a:t>発表時間</a:t>
            </a:r>
            <a:r>
              <a:rPr lang="en-US" altLang="ja-JP" dirty="0">
                <a:latin typeface="+mn-ea"/>
              </a:rPr>
              <a:t>10</a:t>
            </a:r>
            <a:r>
              <a:rPr lang="ja-JP" altLang="en-US" dirty="0">
                <a:latin typeface="+mn-ea"/>
              </a:rPr>
              <a:t>分を想定した文字量とし、それを超えるものは不可です。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424847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参考．技術のベンチマーク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10</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37712279"/>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00" kern="100" spc="60" dirty="0">
                          <a:effectLst/>
                        </a:rPr>
                        <a:t>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202</a:t>
                      </a:r>
                      <a:r>
                        <a:rPr lang="en-US" altLang="ja-JP" sz="900" kern="100" spc="60" dirty="0">
                          <a:solidFill>
                            <a:schemeClr val="tx1"/>
                          </a:solidFill>
                          <a:effectLst/>
                        </a:rPr>
                        <a:t>4/4</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en-US" altLang="ja-JP" sz="900" kern="100" spc="60" dirty="0">
                        <a:effectLst/>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2024/4</a:t>
                      </a: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solidFill>
                            <a:schemeClr val="tx1"/>
                          </a:solidFill>
                          <a:effectLst/>
                        </a:rPr>
                        <a:t>20**/*</a:t>
                      </a:r>
                      <a:endParaRPr 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solidFill>
                            <a:schemeClr val="tx1"/>
                          </a:solidFill>
                          <a:effectLst/>
                        </a:rPr>
                        <a:t>2024/4</a:t>
                      </a:r>
                      <a:endParaRPr lang="ja-JP" altLang="ja-JP" sz="1050" kern="100" dirty="0">
                        <a:solidFill>
                          <a:schemeClr val="tx1"/>
                        </a:solidFill>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１．提案の概要</a:t>
            </a:r>
            <a:endParaRPr kumimoji="1" lang="ja-JP" altLang="en-US" sz="2800" dirty="0">
              <a:latin typeface="+mn-ea"/>
            </a:endParaRPr>
          </a:p>
        </p:txBody>
      </p:sp>
      <p:sp>
        <p:nvSpPr>
          <p:cNvPr id="6" name="テキスト ボックス 5"/>
          <p:cNvSpPr txBox="1"/>
          <p:nvPr/>
        </p:nvSpPr>
        <p:spPr>
          <a:xfrm>
            <a:off x="971600" y="2060848"/>
            <a:ext cx="7416824"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endParaRPr lang="en-US" altLang="ja-JP" dirty="0">
              <a:latin typeface="+mn-ea"/>
            </a:endParaRPr>
          </a:p>
          <a:p>
            <a:r>
              <a:rPr lang="ja-JP" altLang="en-US" sz="1200" i="1" dirty="0">
                <a:solidFill>
                  <a:schemeClr val="bg1"/>
                </a:solidFill>
                <a:latin typeface="+mn-ea"/>
              </a:rPr>
              <a:t>・提案者が保有するコア技術の特徴、強み、新規性等について、併せて記載ください。</a:t>
            </a:r>
            <a:endParaRPr lang="en-US" altLang="ja-JP" sz="1200" i="1" dirty="0">
              <a:solidFill>
                <a:schemeClr val="bg1"/>
              </a:solidFill>
              <a:latin typeface="+mn-ea"/>
            </a:endParaRPr>
          </a:p>
          <a:p>
            <a:r>
              <a:rPr lang="ja-JP" altLang="en-US" sz="1200" i="1" dirty="0">
                <a:solidFill>
                  <a:schemeClr val="bg1"/>
                </a:solidFill>
                <a:latin typeface="+mn-ea"/>
              </a:rPr>
              <a:t>・開発内容に関する知財化や国際標準化の戦略及びこれらに関する活動（調査含む）を記載してください。</a:t>
            </a:r>
            <a:endParaRPr lang="en-US" altLang="ja-JP" sz="1200" i="1" dirty="0">
              <a:solidFill>
                <a:schemeClr val="bg1"/>
              </a:solidFill>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276999"/>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6106" y="13371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kumimoji="1" lang="ja-JP" altLang="en-US" sz="2800" dirty="0">
                <a:latin typeface="+mn-ea"/>
              </a:rPr>
              <a:t>２．研究開発の目標</a:t>
            </a:r>
          </a:p>
        </p:txBody>
      </p:sp>
      <p:sp>
        <p:nvSpPr>
          <p:cNvPr id="6" name="テキスト ボックス 5"/>
          <p:cNvSpPr txBox="1"/>
          <p:nvPr/>
        </p:nvSpPr>
        <p:spPr>
          <a:xfrm>
            <a:off x="4544537" y="183923"/>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中間目標（２０２６年度末時点）</a:t>
            </a:r>
            <a:endParaRPr lang="en-US" altLang="ja-JP" sz="1600" dirty="0">
              <a:latin typeface="+mn-ea"/>
            </a:endParaRPr>
          </a:p>
        </p:txBody>
      </p:sp>
      <p:sp>
        <p:nvSpPr>
          <p:cNvPr id="5" name="テキスト ボックス 21"/>
          <p:cNvSpPr txBox="1">
            <a:spLocks noChangeArrowheads="1"/>
          </p:cNvSpPr>
          <p:nvPr/>
        </p:nvSpPr>
        <p:spPr bwMode="auto">
          <a:xfrm>
            <a:off x="179512" y="2963044"/>
            <a:ext cx="374441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②最終目標（２０２７年度末時点）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785918339"/>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提案事業の</a:t>
                      </a:r>
                      <a:r>
                        <a:rPr lang="ja-JP" altLang="en-US" sz="1100" spc="10" dirty="0">
                          <a:effectLst/>
                          <a:latin typeface="+mn-ea"/>
                          <a:ea typeface="+mn-ea"/>
                        </a:rPr>
                        <a:t>中間目標</a:t>
                      </a:r>
                      <a:endParaRPr lang="ja-JP" altLang="ja-JP" sz="1100" spc="10" dirty="0">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latin typeface="+mn-ea"/>
                          <a:ea typeface="+mn-ea"/>
                        </a:rPr>
                        <a:t>○○○○○</a:t>
                      </a:r>
                      <a:r>
                        <a:rPr lang="ja-JP" altLang="ja-JP" sz="1100" spc="10" dirty="0">
                          <a:effectLst/>
                          <a:latin typeface="+mn-ea"/>
                          <a:ea typeface="+mn-ea"/>
                        </a:rPr>
                        <a:t>○○○○○○○○○○○○○○</a:t>
                      </a:r>
                      <a:r>
                        <a:rPr lang="ja-JP" sz="1100" spc="10" dirty="0">
                          <a:effectLst/>
                          <a:latin typeface="+mn-ea"/>
                          <a:ea typeface="+mn-ea"/>
                        </a:rPr>
                        <a:t>○○</a:t>
                      </a:r>
                      <a:r>
                        <a:rPr lang="ja-JP" altLang="ja-JP" sz="1100" spc="10" dirty="0">
                          <a:effectLst/>
                          <a:latin typeface="+mn-ea"/>
                          <a:ea typeface="+mn-ea"/>
                        </a:rPr>
                        <a:t>○○○○○○○○○○○○○○○○○○○○○○○○○○○○○○○○○○○○○○○○○○…</a:t>
                      </a:r>
                      <a:endParaRPr 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586592295"/>
              </p:ext>
            </p:extLst>
          </p:nvPr>
        </p:nvGraphicFramePr>
        <p:xfrm>
          <a:off x="278344" y="3369553"/>
          <a:ext cx="8470120" cy="1182194"/>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591097">
                <a:tc>
                  <a:txBody>
                    <a:bodyPr/>
                    <a:lstStyle/>
                    <a:p>
                      <a:pPr algn="just" latinLnBrk="1">
                        <a:lnSpc>
                          <a:spcPts val="1580"/>
                        </a:lnSpc>
                        <a:spcAft>
                          <a:spcPts val="0"/>
                        </a:spcAft>
                      </a:pPr>
                      <a:r>
                        <a:rPr kumimoji="1" lang="ja-JP" altLang="en-US" sz="1100" kern="1200" spc="10" dirty="0">
                          <a:solidFill>
                            <a:schemeClr val="tx1"/>
                          </a:solidFill>
                          <a:effectLst/>
                          <a:latin typeface="+mn-ea"/>
                          <a:ea typeface="+mn-ea"/>
                          <a:cs typeface="Times New Roman" panose="02020603050405020304" pitchFamily="18" charset="0"/>
                        </a:rPr>
                        <a:t>経済産業省　研究開発計画中の開発目標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en-US" altLang="ja-JP" sz="11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100" spc="10" dirty="0">
                          <a:solidFill>
                            <a:schemeClr val="tx1"/>
                          </a:solidFill>
                          <a:effectLst/>
                          <a:latin typeface="+mn-ea"/>
                          <a:ea typeface="+mn-ea"/>
                        </a:rPr>
                        <a:t>※</a:t>
                      </a:r>
                      <a:r>
                        <a:rPr lang="ja-JP" altLang="en-US" sz="1100" spc="10" dirty="0">
                          <a:solidFill>
                            <a:schemeClr val="tx1"/>
                          </a:solidFill>
                          <a:effectLst/>
                          <a:latin typeface="+mn-ea"/>
                          <a:ea typeface="+mn-ea"/>
                        </a:rPr>
                        <a:t>研究開発計画の該当する開発目標をそのまま転記ください。</a:t>
                      </a:r>
                      <a:endParaRPr lang="ja-JP" altLang="ja-JP" sz="1100" spc="10" dirty="0">
                        <a:solidFill>
                          <a:schemeClr val="tx1"/>
                        </a:solidFill>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591097">
                <a:tc>
                  <a:txBody>
                    <a:bodyPr/>
                    <a:lstStyle/>
                    <a:p>
                      <a:pPr algn="just" latinLnBrk="1">
                        <a:lnSpc>
                          <a:spcPts val="1580"/>
                        </a:lnSpc>
                        <a:spcAft>
                          <a:spcPts val="0"/>
                        </a:spcAft>
                      </a:pPr>
                      <a:r>
                        <a:rPr kumimoji="1" lang="ja-JP" sz="1100" kern="1200" spc="10" dirty="0">
                          <a:solidFill>
                            <a:schemeClr val="tx1"/>
                          </a:solidFill>
                          <a:effectLst/>
                          <a:latin typeface="+mn-ea"/>
                          <a:ea typeface="+mn-ea"/>
                          <a:cs typeface="Times New Roman" panose="02020603050405020304" pitchFamily="18" charset="0"/>
                        </a:rPr>
                        <a:t>提案事業の</a:t>
                      </a:r>
                      <a:r>
                        <a:rPr kumimoji="1" lang="ja-JP" altLang="en-US" sz="1100" kern="1200" spc="10" dirty="0">
                          <a:solidFill>
                            <a:schemeClr val="tx1"/>
                          </a:solidFill>
                          <a:effectLst/>
                          <a:latin typeface="+mn-ea"/>
                          <a:ea typeface="+mn-ea"/>
                          <a:cs typeface="Times New Roman" panose="02020603050405020304" pitchFamily="18" charset="0"/>
                        </a:rPr>
                        <a:t>最終目標</a:t>
                      </a:r>
                      <a:endParaRPr kumimoji="1" lang="ja-JP" sz="11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latin typeface="+mn-ea"/>
                          <a:ea typeface="+mn-ea"/>
                        </a:rPr>
                        <a:t>○○○○○○○○○○○○○○○○○○○○○○○○○○○○○○○○○○○○○○○○○○○○○○○○○○○○○○○○○○○○○○○…</a:t>
                      </a:r>
                      <a:endParaRPr lang="ja-JP" altLang="ja-JP" sz="11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3</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2773"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531682" y="108745"/>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endParaRPr lang="en-US" altLang="ja-JP" dirty="0">
              <a:solidFill>
                <a:schemeClr val="tx1"/>
              </a:solidFill>
              <a:latin typeface="+mn-ea"/>
              <a:cs typeface="メイリオ" pitchFamily="50" charset="-128"/>
            </a:endParaRPr>
          </a:p>
        </p:txBody>
      </p:sp>
      <p:sp>
        <p:nvSpPr>
          <p:cNvPr id="9" name="Line 2">
            <a:extLst>
              <a:ext uri="{FF2B5EF4-FFF2-40B4-BE49-F238E27FC236}">
                <a16:creationId xmlns:a16="http://schemas.microsoft.com/office/drawing/2014/main" id="{06B2A003-7109-7026-4FAF-91D4765A3C63}"/>
              </a:ext>
            </a:extLst>
          </p:cNvPr>
          <p:cNvSpPr>
            <a:spLocks noChangeShapeType="1"/>
          </p:cNvSpPr>
          <p:nvPr/>
        </p:nvSpPr>
        <p:spPr bwMode="auto">
          <a:xfrm>
            <a:off x="5325614"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0" name="Text Box 6">
            <a:extLst>
              <a:ext uri="{FF2B5EF4-FFF2-40B4-BE49-F238E27FC236}">
                <a16:creationId xmlns:a16="http://schemas.microsoft.com/office/drawing/2014/main" id="{6BC99C6B-53F8-EFFA-77DB-409CF7A2B450}"/>
              </a:ext>
            </a:extLst>
          </p:cNvPr>
          <p:cNvSpPr txBox="1">
            <a:spLocks noChangeArrowheads="1"/>
          </p:cNvSpPr>
          <p:nvPr/>
        </p:nvSpPr>
        <p:spPr bwMode="auto">
          <a:xfrm>
            <a:off x="3409209"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1" name="Text Box 8">
            <a:extLst>
              <a:ext uri="{FF2B5EF4-FFF2-40B4-BE49-F238E27FC236}">
                <a16:creationId xmlns:a16="http://schemas.microsoft.com/office/drawing/2014/main" id="{02B69851-AE11-CF12-9093-BBFB0B5E16F3}"/>
              </a:ext>
            </a:extLst>
          </p:cNvPr>
          <p:cNvSpPr txBox="1">
            <a:spLocks noChangeArrowheads="1"/>
          </p:cNvSpPr>
          <p:nvPr/>
        </p:nvSpPr>
        <p:spPr bwMode="auto">
          <a:xfrm>
            <a:off x="5994812"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業務管理統括責任者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2" name="Line 9">
            <a:extLst>
              <a:ext uri="{FF2B5EF4-FFF2-40B4-BE49-F238E27FC236}">
                <a16:creationId xmlns:a16="http://schemas.microsoft.com/office/drawing/2014/main" id="{CB5DB14A-F6AC-28B3-2C46-A88479B55290}"/>
              </a:ext>
            </a:extLst>
          </p:cNvPr>
          <p:cNvSpPr>
            <a:spLocks noChangeShapeType="1"/>
          </p:cNvSpPr>
          <p:nvPr/>
        </p:nvSpPr>
        <p:spPr bwMode="auto">
          <a:xfrm>
            <a:off x="4357125"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4" name="Text Box 10">
            <a:extLst>
              <a:ext uri="{FF2B5EF4-FFF2-40B4-BE49-F238E27FC236}">
                <a16:creationId xmlns:a16="http://schemas.microsoft.com/office/drawing/2014/main" id="{54E027C6-9B67-4C6D-F9F1-7AF401095E63}"/>
              </a:ext>
            </a:extLst>
          </p:cNvPr>
          <p:cNvSpPr txBox="1">
            <a:spLocks noChangeArrowheads="1"/>
          </p:cNvSpPr>
          <p:nvPr/>
        </p:nvSpPr>
        <p:spPr bwMode="auto">
          <a:xfrm>
            <a:off x="5203530"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24" name="Line 11">
            <a:extLst>
              <a:ext uri="{FF2B5EF4-FFF2-40B4-BE49-F238E27FC236}">
                <a16:creationId xmlns:a16="http://schemas.microsoft.com/office/drawing/2014/main" id="{3F675D83-DAD9-47D5-E7C1-E2D4A871A6FB}"/>
              </a:ext>
            </a:extLst>
          </p:cNvPr>
          <p:cNvSpPr>
            <a:spLocks noChangeShapeType="1"/>
          </p:cNvSpPr>
          <p:nvPr/>
        </p:nvSpPr>
        <p:spPr bwMode="auto">
          <a:xfrm flipH="1">
            <a:off x="4327158"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5" name="Line 12">
            <a:extLst>
              <a:ext uri="{FF2B5EF4-FFF2-40B4-BE49-F238E27FC236}">
                <a16:creationId xmlns:a16="http://schemas.microsoft.com/office/drawing/2014/main" id="{145164FB-125D-479E-4036-16FB6D3581D7}"/>
              </a:ext>
            </a:extLst>
          </p:cNvPr>
          <p:cNvSpPr>
            <a:spLocks noChangeShapeType="1"/>
          </p:cNvSpPr>
          <p:nvPr/>
        </p:nvSpPr>
        <p:spPr bwMode="auto">
          <a:xfrm flipH="1">
            <a:off x="2405035"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7" name="Line 12">
            <a:extLst>
              <a:ext uri="{FF2B5EF4-FFF2-40B4-BE49-F238E27FC236}">
                <a16:creationId xmlns:a16="http://schemas.microsoft.com/office/drawing/2014/main" id="{430A0E49-D60E-DF31-114E-B9B754F9B3B5}"/>
              </a:ext>
            </a:extLst>
          </p:cNvPr>
          <p:cNvSpPr>
            <a:spLocks noChangeShapeType="1"/>
          </p:cNvSpPr>
          <p:nvPr/>
        </p:nvSpPr>
        <p:spPr bwMode="auto">
          <a:xfrm flipH="1">
            <a:off x="6253494"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8" name="Line 13">
            <a:extLst>
              <a:ext uri="{FF2B5EF4-FFF2-40B4-BE49-F238E27FC236}">
                <a16:creationId xmlns:a16="http://schemas.microsoft.com/office/drawing/2014/main" id="{F0570885-C9E1-E5B8-B017-A058807FE28A}"/>
              </a:ext>
            </a:extLst>
          </p:cNvPr>
          <p:cNvSpPr>
            <a:spLocks noChangeShapeType="1"/>
          </p:cNvSpPr>
          <p:nvPr/>
        </p:nvSpPr>
        <p:spPr bwMode="auto">
          <a:xfrm>
            <a:off x="2403968"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9" name="Text Box 14">
            <a:extLst>
              <a:ext uri="{FF2B5EF4-FFF2-40B4-BE49-F238E27FC236}">
                <a16:creationId xmlns:a16="http://schemas.microsoft.com/office/drawing/2014/main" id="{438A700D-FDA4-C379-D2F1-B8707A0A2EB0}"/>
              </a:ext>
            </a:extLst>
          </p:cNvPr>
          <p:cNvSpPr txBox="1">
            <a:spLocks noChangeArrowheads="1"/>
          </p:cNvSpPr>
          <p:nvPr/>
        </p:nvSpPr>
        <p:spPr bwMode="auto">
          <a:xfrm>
            <a:off x="5388307"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31" name="Text Box 15">
            <a:extLst>
              <a:ext uri="{FF2B5EF4-FFF2-40B4-BE49-F238E27FC236}">
                <a16:creationId xmlns:a16="http://schemas.microsoft.com/office/drawing/2014/main" id="{27C91E84-88B3-2216-4C78-E5583E34E364}"/>
              </a:ext>
            </a:extLst>
          </p:cNvPr>
          <p:cNvSpPr txBox="1">
            <a:spLocks noChangeArrowheads="1"/>
          </p:cNvSpPr>
          <p:nvPr/>
        </p:nvSpPr>
        <p:spPr bwMode="auto">
          <a:xfrm>
            <a:off x="1718852"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32" name="Text Box 16">
            <a:extLst>
              <a:ext uri="{FF2B5EF4-FFF2-40B4-BE49-F238E27FC236}">
                <a16:creationId xmlns:a16="http://schemas.microsoft.com/office/drawing/2014/main" id="{D5205FFC-3BEF-7F8E-8690-001510F6F403}"/>
              </a:ext>
            </a:extLst>
          </p:cNvPr>
          <p:cNvSpPr txBox="1">
            <a:spLocks noChangeArrowheads="1"/>
          </p:cNvSpPr>
          <p:nvPr/>
        </p:nvSpPr>
        <p:spPr bwMode="auto">
          <a:xfrm>
            <a:off x="1520123"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33" name="Text Box 17">
            <a:extLst>
              <a:ext uri="{FF2B5EF4-FFF2-40B4-BE49-F238E27FC236}">
                <a16:creationId xmlns:a16="http://schemas.microsoft.com/office/drawing/2014/main" id="{8128E062-ACC8-6013-E2E9-301FBE14D76E}"/>
              </a:ext>
            </a:extLst>
          </p:cNvPr>
          <p:cNvSpPr txBox="1">
            <a:spLocks noChangeArrowheads="1"/>
          </p:cNvSpPr>
          <p:nvPr/>
        </p:nvSpPr>
        <p:spPr bwMode="auto">
          <a:xfrm>
            <a:off x="3568710"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〇〇大学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35" name="Line 9">
            <a:extLst>
              <a:ext uri="{FF2B5EF4-FFF2-40B4-BE49-F238E27FC236}">
                <a16:creationId xmlns:a16="http://schemas.microsoft.com/office/drawing/2014/main" id="{93157CFB-7B6E-59B3-AECF-2B8E52D6D84D}"/>
              </a:ext>
            </a:extLst>
          </p:cNvPr>
          <p:cNvSpPr>
            <a:spLocks noChangeShapeType="1"/>
          </p:cNvSpPr>
          <p:nvPr/>
        </p:nvSpPr>
        <p:spPr bwMode="auto">
          <a:xfrm>
            <a:off x="3568709"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6" name="Text Box 14">
            <a:extLst>
              <a:ext uri="{FF2B5EF4-FFF2-40B4-BE49-F238E27FC236}">
                <a16:creationId xmlns:a16="http://schemas.microsoft.com/office/drawing/2014/main" id="{F5F27E5F-A939-AB80-5CA1-7A69E5122E78}"/>
              </a:ext>
            </a:extLst>
          </p:cNvPr>
          <p:cNvSpPr txBox="1">
            <a:spLocks noChangeArrowheads="1"/>
          </p:cNvSpPr>
          <p:nvPr/>
        </p:nvSpPr>
        <p:spPr bwMode="auto">
          <a:xfrm>
            <a:off x="3555910"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・事業実施場所：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○○センター（千葉）</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・実施項目：</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○○のプログラム</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37" name="Line 19">
            <a:extLst>
              <a:ext uri="{FF2B5EF4-FFF2-40B4-BE49-F238E27FC236}">
                <a16:creationId xmlns:a16="http://schemas.microsoft.com/office/drawing/2014/main" id="{72F3CA37-6C47-318F-4C87-E6557FE2BA45}"/>
              </a:ext>
            </a:extLst>
          </p:cNvPr>
          <p:cNvSpPr>
            <a:spLocks noChangeShapeType="1"/>
          </p:cNvSpPr>
          <p:nvPr/>
        </p:nvSpPr>
        <p:spPr bwMode="auto">
          <a:xfrm>
            <a:off x="4389347"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8" name="Text Box 10">
            <a:extLst>
              <a:ext uri="{FF2B5EF4-FFF2-40B4-BE49-F238E27FC236}">
                <a16:creationId xmlns:a16="http://schemas.microsoft.com/office/drawing/2014/main" id="{3F398E91-8CD6-C233-8519-AADB01A5AB5E}"/>
              </a:ext>
            </a:extLst>
          </p:cNvPr>
          <p:cNvSpPr txBox="1">
            <a:spLocks noChangeArrowheads="1"/>
          </p:cNvSpPr>
          <p:nvPr/>
        </p:nvSpPr>
        <p:spPr bwMode="auto">
          <a:xfrm>
            <a:off x="3856741"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39" name="Text Box 10">
            <a:extLst>
              <a:ext uri="{FF2B5EF4-FFF2-40B4-BE49-F238E27FC236}">
                <a16:creationId xmlns:a16="http://schemas.microsoft.com/office/drawing/2014/main" id="{F3560DFA-06CA-EA09-E0CD-C2405F75FE3F}"/>
              </a:ext>
            </a:extLst>
          </p:cNvPr>
          <p:cNvSpPr txBox="1">
            <a:spLocks noChangeArrowheads="1"/>
          </p:cNvSpPr>
          <p:nvPr/>
        </p:nvSpPr>
        <p:spPr bwMode="auto">
          <a:xfrm>
            <a:off x="3131842"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0" name="正方形/長方形 39">
            <a:extLst>
              <a:ext uri="{FF2B5EF4-FFF2-40B4-BE49-F238E27FC236}">
                <a16:creationId xmlns:a16="http://schemas.microsoft.com/office/drawing/2014/main" id="{B783938B-C033-665A-04BA-CD95CFFBC7DF}"/>
              </a:ext>
            </a:extLst>
          </p:cNvPr>
          <p:cNvSpPr/>
          <p:nvPr/>
        </p:nvSpPr>
        <p:spPr>
          <a:xfrm>
            <a:off x="1576402"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2" name="Text Box 6">
            <a:extLst>
              <a:ext uri="{FF2B5EF4-FFF2-40B4-BE49-F238E27FC236}">
                <a16:creationId xmlns:a16="http://schemas.microsoft.com/office/drawing/2014/main" id="{52D3D748-4163-0460-8F62-DDE9700A8C81}"/>
              </a:ext>
            </a:extLst>
          </p:cNvPr>
          <p:cNvSpPr txBox="1">
            <a:spLocks noChangeArrowheads="1"/>
          </p:cNvSpPr>
          <p:nvPr/>
        </p:nvSpPr>
        <p:spPr bwMode="auto">
          <a:xfrm>
            <a:off x="295987" y="91553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委託期間</a:t>
            </a:r>
            <a:endParaRPr lang="ja-JP" altLang="ja-JP" dirty="0">
              <a:latin typeface="+mn-ea"/>
              <a:ea typeface="+mn-ea"/>
            </a:endParaRPr>
          </a:p>
        </p:txBody>
      </p:sp>
    </p:spTree>
    <p:extLst>
      <p:ext uri="{BB962C8B-B14F-4D97-AF65-F5344CB8AC3E}">
        <p14:creationId xmlns:p14="http://schemas.microsoft.com/office/powerpoint/2010/main" val="334933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46CB-066B-7B1B-B20C-7BD6DDA4EA8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8EDB3C-9501-57BD-D96D-8FA82A01DD35}"/>
              </a:ext>
            </a:extLst>
          </p:cNvPr>
          <p:cNvSpPr>
            <a:spLocks noGrp="1"/>
          </p:cNvSpPr>
          <p:nvPr>
            <p:ph type="title"/>
          </p:nvPr>
        </p:nvSpPr>
        <p:spPr>
          <a:xfrm>
            <a:off x="102773" y="113439"/>
            <a:ext cx="4320000"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800" dirty="0">
                <a:latin typeface="+mn-ea"/>
              </a:rPr>
              <a:t>３．研究開発</a:t>
            </a:r>
            <a:r>
              <a:rPr kumimoji="1" lang="ja-JP" altLang="en-US" sz="2800" dirty="0">
                <a:latin typeface="+mn-ea"/>
              </a:rPr>
              <a:t>の体制</a:t>
            </a:r>
          </a:p>
        </p:txBody>
      </p:sp>
      <p:sp>
        <p:nvSpPr>
          <p:cNvPr id="7" name="テキスト ボックス 6">
            <a:extLst>
              <a:ext uri="{FF2B5EF4-FFF2-40B4-BE49-F238E27FC236}">
                <a16:creationId xmlns:a16="http://schemas.microsoft.com/office/drawing/2014/main" id="{D5EA5E83-39EC-1D2A-0411-6E2768D480A5}"/>
              </a:ext>
            </a:extLst>
          </p:cNvPr>
          <p:cNvSpPr txBox="1"/>
          <p:nvPr/>
        </p:nvSpPr>
        <p:spPr>
          <a:xfrm>
            <a:off x="4531682" y="108745"/>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a:extLst>
              <a:ext uri="{FF2B5EF4-FFF2-40B4-BE49-F238E27FC236}">
                <a16:creationId xmlns:a16="http://schemas.microsoft.com/office/drawing/2014/main" id="{EEAEB00A-90C5-42F6-D5FD-F857AC9F4E4E}"/>
              </a:ext>
            </a:extLst>
          </p:cNvPr>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a:extLst>
              <a:ext uri="{FF2B5EF4-FFF2-40B4-BE49-F238E27FC236}">
                <a16:creationId xmlns:a16="http://schemas.microsoft.com/office/drawing/2014/main" id="{DC9A40A0-3433-145C-8935-A00A27F8AEC2}"/>
              </a:ext>
            </a:extLst>
          </p:cNvPr>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a:extLst>
              <a:ext uri="{FF2B5EF4-FFF2-40B4-BE49-F238E27FC236}">
                <a16:creationId xmlns:a16="http://schemas.microsoft.com/office/drawing/2014/main" id="{EED6F5A1-0156-AA0F-9204-53A90A00ED4A}"/>
              </a:ext>
            </a:extLst>
          </p:cNvPr>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effectLst/>
                <a:latin typeface="+mn-ea"/>
              </a:rPr>
              <a:t>主任研究者</a:t>
            </a:r>
            <a:endParaRPr kumimoji="0" lang="en-US" altLang="ja-JP" sz="900" b="0" i="0" u="none" strike="noStrike" cap="none" normalizeH="0" baseline="0" dirty="0">
              <a:ln>
                <a:noFill/>
              </a:ln>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a:extLst>
              <a:ext uri="{FF2B5EF4-FFF2-40B4-BE49-F238E27FC236}">
                <a16:creationId xmlns:a16="http://schemas.microsoft.com/office/drawing/2014/main" id="{1B96CD8E-B15F-5A9E-22E6-161924605631}"/>
              </a:ext>
            </a:extLst>
          </p:cNvPr>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a:extLst>
              <a:ext uri="{FF2B5EF4-FFF2-40B4-BE49-F238E27FC236}">
                <a16:creationId xmlns:a16="http://schemas.microsoft.com/office/drawing/2014/main" id="{666A3FC1-4E28-7FA1-C631-B66DDD0DB943}"/>
              </a:ext>
            </a:extLst>
          </p:cNvPr>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a:extLst>
              <a:ext uri="{FF2B5EF4-FFF2-40B4-BE49-F238E27FC236}">
                <a16:creationId xmlns:a16="http://schemas.microsoft.com/office/drawing/2014/main" id="{B241F5A6-7D29-A692-E743-0B2044EBB427}"/>
              </a:ext>
            </a:extLst>
          </p:cNvPr>
          <p:cNvSpPr>
            <a:spLocks noChangeShapeType="1"/>
          </p:cNvSpPr>
          <p:nvPr/>
        </p:nvSpPr>
        <p:spPr bwMode="auto">
          <a:xfrm flipH="1">
            <a:off x="3104610" y="1770248"/>
            <a:ext cx="0" cy="17231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a:extLst>
              <a:ext uri="{FF2B5EF4-FFF2-40B4-BE49-F238E27FC236}">
                <a16:creationId xmlns:a16="http://schemas.microsoft.com/office/drawing/2014/main" id="{F84A15E5-4092-4424-D6F5-F5D5565C9288}"/>
              </a:ext>
            </a:extLst>
          </p:cNvPr>
          <p:cNvSpPr>
            <a:spLocks noChangeShapeType="1"/>
          </p:cNvSpPr>
          <p:nvPr/>
        </p:nvSpPr>
        <p:spPr bwMode="auto">
          <a:xfrm flipH="1">
            <a:off x="1184073" y="2964048"/>
            <a:ext cx="0" cy="5492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a:extLst>
              <a:ext uri="{FF2B5EF4-FFF2-40B4-BE49-F238E27FC236}">
                <a16:creationId xmlns:a16="http://schemas.microsoft.com/office/drawing/2014/main" id="{DB0D1038-6018-970A-ED25-46BA4153095B}"/>
              </a:ext>
            </a:extLst>
          </p:cNvPr>
          <p:cNvSpPr>
            <a:spLocks noChangeShapeType="1"/>
          </p:cNvSpPr>
          <p:nvPr/>
        </p:nvSpPr>
        <p:spPr bwMode="auto">
          <a:xfrm flipH="1">
            <a:off x="5036114" y="2954721"/>
            <a:ext cx="0" cy="53156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a:extLst>
              <a:ext uri="{FF2B5EF4-FFF2-40B4-BE49-F238E27FC236}">
                <a16:creationId xmlns:a16="http://schemas.microsoft.com/office/drawing/2014/main" id="{E1C6FB33-E1A0-EE82-3FD2-80FACFEA7384}"/>
              </a:ext>
            </a:extLst>
          </p:cNvPr>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a:extLst>
              <a:ext uri="{FF2B5EF4-FFF2-40B4-BE49-F238E27FC236}">
                <a16:creationId xmlns:a16="http://schemas.microsoft.com/office/drawing/2014/main" id="{AAA7A15E-2634-D7C4-17E0-51CCBFAAEB22}"/>
              </a:ext>
            </a:extLst>
          </p:cNvPr>
          <p:cNvSpPr txBox="1">
            <a:spLocks noChangeArrowheads="1"/>
          </p:cNvSpPr>
          <p:nvPr/>
        </p:nvSpPr>
        <p:spPr bwMode="auto">
          <a:xfrm>
            <a:off x="4164171" y="3493416"/>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a:extLst>
              <a:ext uri="{FF2B5EF4-FFF2-40B4-BE49-F238E27FC236}">
                <a16:creationId xmlns:a16="http://schemas.microsoft.com/office/drawing/2014/main" id="{5864BE1C-59CB-4C5E-EB32-7493FCF2C37F}"/>
              </a:ext>
            </a:extLst>
          </p:cNvPr>
          <p:cNvSpPr txBox="1">
            <a:spLocks noChangeArrowheads="1"/>
          </p:cNvSpPr>
          <p:nvPr/>
        </p:nvSpPr>
        <p:spPr bwMode="auto">
          <a:xfrm>
            <a:off x="494716"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a:extLst>
              <a:ext uri="{FF2B5EF4-FFF2-40B4-BE49-F238E27FC236}">
                <a16:creationId xmlns:a16="http://schemas.microsoft.com/office/drawing/2014/main" id="{864CB8A4-2240-38B0-2578-375181AA8778}"/>
              </a:ext>
            </a:extLst>
          </p:cNvPr>
          <p:cNvSpPr txBox="1">
            <a:spLocks noChangeArrowheads="1"/>
          </p:cNvSpPr>
          <p:nvPr/>
        </p:nvSpPr>
        <p:spPr bwMode="auto">
          <a:xfrm>
            <a:off x="295987" y="3284984"/>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43" name="Text Box 14">
            <a:extLst>
              <a:ext uri="{FF2B5EF4-FFF2-40B4-BE49-F238E27FC236}">
                <a16:creationId xmlns:a16="http://schemas.microsoft.com/office/drawing/2014/main" id="{AE0F56A6-3C0F-633B-EB6B-5B5A5F66705A}"/>
              </a:ext>
            </a:extLst>
          </p:cNvPr>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a:extLst>
              <a:ext uri="{FF2B5EF4-FFF2-40B4-BE49-F238E27FC236}">
                <a16:creationId xmlns:a16="http://schemas.microsoft.com/office/drawing/2014/main" id="{CB8E0529-B0E3-FCE5-3E37-7917A3BC7A5E}"/>
              </a:ext>
            </a:extLst>
          </p:cNvPr>
          <p:cNvSpPr>
            <a:spLocks noChangeShapeType="1"/>
          </p:cNvSpPr>
          <p:nvPr/>
        </p:nvSpPr>
        <p:spPr bwMode="auto">
          <a:xfrm>
            <a:off x="3165211" y="4159730"/>
            <a:ext cx="0" cy="163035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a:extLst>
              <a:ext uri="{FF2B5EF4-FFF2-40B4-BE49-F238E27FC236}">
                <a16:creationId xmlns:a16="http://schemas.microsoft.com/office/drawing/2014/main" id="{32C21459-1513-5F81-B792-E7CD4B20FCEF}"/>
              </a:ext>
            </a:extLst>
          </p:cNvPr>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助成</a:t>
            </a:r>
            <a:endParaRPr kumimoji="0" lang="ja-JP" altLang="ja-JP" sz="1050" b="0" i="0" u="none" strike="noStrike" cap="none" normalizeH="0" baseline="0" dirty="0">
              <a:ln>
                <a:noFill/>
              </a:ln>
              <a:solidFill>
                <a:schemeClr val="tx1"/>
              </a:solidFill>
              <a:effectLst/>
              <a:latin typeface="+mn-ea"/>
            </a:endParaRPr>
          </a:p>
        </p:txBody>
      </p:sp>
      <p:sp>
        <p:nvSpPr>
          <p:cNvPr id="46" name="Text Box 10">
            <a:extLst>
              <a:ext uri="{FF2B5EF4-FFF2-40B4-BE49-F238E27FC236}">
                <a16:creationId xmlns:a16="http://schemas.microsoft.com/office/drawing/2014/main" id="{02642C9D-12BB-8BBC-E6DA-D71D06FE70A8}"/>
              </a:ext>
            </a:extLst>
          </p:cNvPr>
          <p:cNvSpPr txBox="1">
            <a:spLocks noChangeArrowheads="1"/>
          </p:cNvSpPr>
          <p:nvPr/>
        </p:nvSpPr>
        <p:spPr bwMode="auto">
          <a:xfrm>
            <a:off x="2638492" y="5208766"/>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a:extLst>
              <a:ext uri="{FF2B5EF4-FFF2-40B4-BE49-F238E27FC236}">
                <a16:creationId xmlns:a16="http://schemas.microsoft.com/office/drawing/2014/main" id="{D0DC1DD0-9CAC-F481-36DD-27E3A24F6898}"/>
              </a:ext>
            </a:extLst>
          </p:cNvPr>
          <p:cNvSpPr/>
          <p:nvPr/>
        </p:nvSpPr>
        <p:spPr>
          <a:xfrm>
            <a:off x="352266" y="2726418"/>
            <a:ext cx="5731901" cy="2384167"/>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a:extLst>
              <a:ext uri="{FF2B5EF4-FFF2-40B4-BE49-F238E27FC236}">
                <a16:creationId xmlns:a16="http://schemas.microsoft.com/office/drawing/2014/main" id="{2C4D6DDD-AE89-6A85-B011-F6396E4F0A0A}"/>
              </a:ext>
            </a:extLst>
          </p:cNvPr>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4</a:t>
            </a:r>
            <a:endParaRPr lang="en-US" altLang="ja-JP" dirty="0">
              <a:solidFill>
                <a:schemeClr val="tx1"/>
              </a:solidFill>
              <a:latin typeface="+mn-ea"/>
              <a:cs typeface="メイリオ" pitchFamily="50" charset="-128"/>
            </a:endParaRPr>
          </a:p>
        </p:txBody>
      </p:sp>
      <p:sp>
        <p:nvSpPr>
          <p:cNvPr id="50" name="Text Box 14">
            <a:extLst>
              <a:ext uri="{FF2B5EF4-FFF2-40B4-BE49-F238E27FC236}">
                <a16:creationId xmlns:a16="http://schemas.microsoft.com/office/drawing/2014/main" id="{60005603-A569-D2CF-4F79-B347E7647F43}"/>
              </a:ext>
            </a:extLst>
          </p:cNvPr>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a:extLst>
              <a:ext uri="{FF2B5EF4-FFF2-40B4-BE49-F238E27FC236}">
                <a16:creationId xmlns:a16="http://schemas.microsoft.com/office/drawing/2014/main" id="{08FAE9D8-6985-275E-1FD8-039FBF64C94D}"/>
              </a:ext>
            </a:extLst>
          </p:cNvPr>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a:extLst>
              <a:ext uri="{FF2B5EF4-FFF2-40B4-BE49-F238E27FC236}">
                <a16:creationId xmlns:a16="http://schemas.microsoft.com/office/drawing/2014/main" id="{6B4F5468-9430-8666-2F70-4327EB890561}"/>
              </a:ext>
            </a:extLst>
          </p:cNvPr>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a:extLst>
              <a:ext uri="{FF2B5EF4-FFF2-40B4-BE49-F238E27FC236}">
                <a16:creationId xmlns:a16="http://schemas.microsoft.com/office/drawing/2014/main" id="{5825CE1A-DF21-DE96-B055-8EB2CAE31384}"/>
              </a:ext>
            </a:extLst>
          </p:cNvPr>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a:extLst>
              <a:ext uri="{FF2B5EF4-FFF2-40B4-BE49-F238E27FC236}">
                <a16:creationId xmlns:a16="http://schemas.microsoft.com/office/drawing/2014/main" id="{C3821835-A203-B3A2-EF1D-9DA8FC6FD0B3}"/>
              </a:ext>
            </a:extLst>
          </p:cNvPr>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a:extLst>
              <a:ext uri="{FF2B5EF4-FFF2-40B4-BE49-F238E27FC236}">
                <a16:creationId xmlns:a16="http://schemas.microsoft.com/office/drawing/2014/main" id="{B5812C95-5489-D1C6-6475-96AC37352C46}"/>
              </a:ext>
            </a:extLst>
          </p:cNvPr>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a:extLst>
              <a:ext uri="{FF2B5EF4-FFF2-40B4-BE49-F238E27FC236}">
                <a16:creationId xmlns:a16="http://schemas.microsoft.com/office/drawing/2014/main" id="{17684A45-C93C-CFF9-5FA4-E8EF666F64C8}"/>
              </a:ext>
            </a:extLst>
          </p:cNvPr>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3" name="Text Box 15">
            <a:extLst>
              <a:ext uri="{FF2B5EF4-FFF2-40B4-BE49-F238E27FC236}">
                <a16:creationId xmlns:a16="http://schemas.microsoft.com/office/drawing/2014/main" id="{E2C53F3C-4375-A6A7-EE6B-0F4969338100}"/>
              </a:ext>
            </a:extLst>
          </p:cNvPr>
          <p:cNvSpPr txBox="1">
            <a:spLocks noChangeArrowheads="1"/>
          </p:cNvSpPr>
          <p:nvPr/>
        </p:nvSpPr>
        <p:spPr bwMode="auto">
          <a:xfrm>
            <a:off x="2353028" y="3493416"/>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○○センター（東京）</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 name="Text Box 14">
            <a:extLst>
              <a:ext uri="{FF2B5EF4-FFF2-40B4-BE49-F238E27FC236}">
                <a16:creationId xmlns:a16="http://schemas.microsoft.com/office/drawing/2014/main" id="{6FE3C6DE-1C76-3A6D-855F-3B7E3ACC3A3F}"/>
              </a:ext>
            </a:extLst>
          </p:cNvPr>
          <p:cNvSpPr txBox="1">
            <a:spLocks noChangeArrowheads="1"/>
          </p:cNvSpPr>
          <p:nvPr/>
        </p:nvSpPr>
        <p:spPr bwMode="auto">
          <a:xfrm>
            <a:off x="4270814" y="580216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 name="Line 19">
            <a:extLst>
              <a:ext uri="{FF2B5EF4-FFF2-40B4-BE49-F238E27FC236}">
                <a16:creationId xmlns:a16="http://schemas.microsoft.com/office/drawing/2014/main" id="{75BCC549-CF09-048C-CCD4-7BFD988AA013}"/>
              </a:ext>
            </a:extLst>
          </p:cNvPr>
          <p:cNvSpPr>
            <a:spLocks noChangeShapeType="1"/>
          </p:cNvSpPr>
          <p:nvPr/>
        </p:nvSpPr>
        <p:spPr bwMode="auto">
          <a:xfrm>
            <a:off x="5104251" y="4423836"/>
            <a:ext cx="0" cy="1357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8" name="Text Box 10">
            <a:extLst>
              <a:ext uri="{FF2B5EF4-FFF2-40B4-BE49-F238E27FC236}">
                <a16:creationId xmlns:a16="http://schemas.microsoft.com/office/drawing/2014/main" id="{177822BD-6D7E-DDAF-5006-3F024F1508CC}"/>
              </a:ext>
            </a:extLst>
          </p:cNvPr>
          <p:cNvSpPr txBox="1">
            <a:spLocks noChangeArrowheads="1"/>
          </p:cNvSpPr>
          <p:nvPr/>
        </p:nvSpPr>
        <p:spPr bwMode="auto">
          <a:xfrm>
            <a:off x="4299085" y="5204376"/>
            <a:ext cx="1088054"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共同研究先</a:t>
            </a:r>
            <a:endParaRPr kumimoji="0" lang="ja-JP" altLang="ja-JP" sz="1050" b="0" i="0" u="none" strike="noStrike" cap="none" normalizeH="0" baseline="0" dirty="0">
              <a:ln>
                <a:noFill/>
              </a:ln>
              <a:solidFill>
                <a:schemeClr val="tx1"/>
              </a:solidFill>
              <a:effectLst/>
              <a:latin typeface="+mn-ea"/>
            </a:endParaRPr>
          </a:p>
        </p:txBody>
      </p:sp>
      <p:sp>
        <p:nvSpPr>
          <p:cNvPr id="9" name="Text Box 6">
            <a:extLst>
              <a:ext uri="{FF2B5EF4-FFF2-40B4-BE49-F238E27FC236}">
                <a16:creationId xmlns:a16="http://schemas.microsoft.com/office/drawing/2014/main" id="{16C87A20-692F-D9BF-9E47-CCD7D584C55A}"/>
              </a:ext>
            </a:extLst>
          </p:cNvPr>
          <p:cNvSpPr txBox="1">
            <a:spLocks noChangeArrowheads="1"/>
          </p:cNvSpPr>
          <p:nvPr/>
        </p:nvSpPr>
        <p:spPr bwMode="auto">
          <a:xfrm>
            <a:off x="295987" y="91553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助成期間</a:t>
            </a:r>
            <a:endParaRPr lang="ja-JP" altLang="ja-JP" dirty="0">
              <a:latin typeface="+mn-ea"/>
              <a:ea typeface="+mn-ea"/>
            </a:endParaRPr>
          </a:p>
        </p:txBody>
      </p:sp>
    </p:spTree>
    <p:extLst>
      <p:ext uri="{BB962C8B-B14F-4D97-AF65-F5344CB8AC3E}">
        <p14:creationId xmlns:p14="http://schemas.microsoft.com/office/powerpoint/2010/main" val="1609826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2024.7</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95351" y="441532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360345" y="5513708"/>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03275" cy="300082"/>
          </a:xfrm>
          <a:prstGeom prst="rect">
            <a:avLst/>
          </a:prstGeom>
          <a:noFill/>
        </p:spPr>
        <p:txBody>
          <a:bodyPr wrap="square" rtlCol="0">
            <a:spAutoFit/>
          </a:bodyPr>
          <a:lstStyle/>
          <a:p>
            <a:r>
              <a:rPr lang="en-US" altLang="ja-JP" sz="1350" u="sng" dirty="0">
                <a:solidFill>
                  <a:prstClr val="black"/>
                </a:solidFill>
              </a:rPr>
              <a:t>2026.1</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2027.7</a:t>
            </a:r>
            <a:endParaRPr lang="ja-JP" altLang="en-US" sz="1350" u="sng" dirty="0">
              <a:solidFill>
                <a:prstClr val="black"/>
              </a:solidFill>
            </a:endParaRPr>
          </a:p>
        </p:txBody>
      </p:sp>
      <p:sp>
        <p:nvSpPr>
          <p:cNvPr id="51" name="テキスト ボックス 50"/>
          <p:cNvSpPr txBox="1"/>
          <p:nvPr/>
        </p:nvSpPr>
        <p:spPr>
          <a:xfrm>
            <a:off x="1996046" y="1191352"/>
            <a:ext cx="952651" cy="253916"/>
          </a:xfrm>
          <a:prstGeom prst="rect">
            <a:avLst/>
          </a:prstGeom>
          <a:noFill/>
        </p:spPr>
        <p:txBody>
          <a:bodyPr wrap="square" rtlCol="0">
            <a:spAutoFit/>
          </a:bodyPr>
          <a:lstStyle/>
          <a:p>
            <a:r>
              <a:rPr lang="ja-JP" altLang="en-US" sz="1050" dirty="0">
                <a:solidFill>
                  <a:srgbClr val="0000FF"/>
                </a:solidFill>
              </a:rPr>
              <a:t>◆開始</a:t>
            </a:r>
          </a:p>
        </p:txBody>
      </p:sp>
      <p:sp>
        <p:nvSpPr>
          <p:cNvPr id="52" name="テキスト ボックス 51"/>
          <p:cNvSpPr txBox="1"/>
          <p:nvPr/>
        </p:nvSpPr>
        <p:spPr>
          <a:xfrm>
            <a:off x="3836090" y="1143550"/>
            <a:ext cx="933601" cy="600164"/>
          </a:xfrm>
          <a:prstGeom prst="rect">
            <a:avLst/>
          </a:prstGeom>
          <a:noFill/>
        </p:spPr>
        <p:txBody>
          <a:bodyPr wrap="square" rtlCol="0">
            <a:spAutoFit/>
          </a:bodyPr>
          <a:lstStyle/>
          <a:p>
            <a:pPr algn="ctr"/>
            <a:r>
              <a:rPr lang="ja-JP" altLang="en-US" sz="1100" dirty="0">
                <a:solidFill>
                  <a:srgbClr val="0000FF"/>
                </a:solidFill>
              </a:rPr>
              <a:t>◆ステージ</a:t>
            </a:r>
            <a:endParaRPr lang="en-US" altLang="ja-JP" sz="1100" dirty="0">
              <a:solidFill>
                <a:srgbClr val="0000FF"/>
              </a:solidFill>
            </a:endParaRPr>
          </a:p>
          <a:p>
            <a:pPr algn="ctr"/>
            <a:r>
              <a:rPr lang="ja-JP" altLang="en-US" sz="1100" dirty="0">
                <a:solidFill>
                  <a:srgbClr val="0000FF"/>
                </a:solidFill>
              </a:rPr>
              <a:t>ゲート審査</a:t>
            </a:r>
            <a:endParaRPr lang="en-US" altLang="ja-JP" sz="1100" dirty="0">
              <a:solidFill>
                <a:srgbClr val="0000FF"/>
              </a:solidFill>
            </a:endParaRPr>
          </a:p>
          <a:p>
            <a:pPr algn="ctr"/>
            <a:r>
              <a:rPr lang="ja-JP" altLang="en-US" sz="1100" dirty="0">
                <a:solidFill>
                  <a:srgbClr val="0000FF"/>
                </a:solidFill>
              </a:rPr>
              <a:t>（</a:t>
            </a:r>
            <a:r>
              <a:rPr lang="en-US" altLang="ja-JP" sz="1100" dirty="0">
                <a:solidFill>
                  <a:srgbClr val="0000FF"/>
                </a:solidFill>
              </a:rPr>
              <a:t>1.5</a:t>
            </a:r>
            <a:r>
              <a:rPr lang="ja-JP" altLang="en-US" sz="1100" dirty="0">
                <a:solidFill>
                  <a:srgbClr val="0000FF"/>
                </a:solidFill>
              </a:rPr>
              <a:t>年後）</a:t>
            </a:r>
          </a:p>
        </p:txBody>
      </p:sp>
      <p:sp>
        <p:nvSpPr>
          <p:cNvPr id="53" name="テキスト ボックス 52"/>
          <p:cNvSpPr txBox="1"/>
          <p:nvPr/>
        </p:nvSpPr>
        <p:spPr>
          <a:xfrm>
            <a:off x="6244109" y="1215813"/>
            <a:ext cx="1491563" cy="261610"/>
          </a:xfrm>
          <a:prstGeom prst="rect">
            <a:avLst/>
          </a:prstGeom>
          <a:noFill/>
        </p:spPr>
        <p:txBody>
          <a:bodyPr wrap="square" rtlCol="0">
            <a:spAutoFit/>
          </a:bodyPr>
          <a:lstStyle/>
          <a:p>
            <a:r>
              <a:rPr lang="ja-JP" altLang="en-US" sz="110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5</a:t>
            </a:r>
            <a:endParaRPr lang="en-US" altLang="ja-JP" dirty="0">
              <a:solidFill>
                <a:schemeClr val="tx1"/>
              </a:solidFill>
              <a:latin typeface="+mn-ea"/>
              <a:cs typeface="メイリオ" pitchFamily="50" charset="-128"/>
            </a:endParaRPr>
          </a:p>
        </p:txBody>
      </p:sp>
      <p:sp>
        <p:nvSpPr>
          <p:cNvPr id="40" name="タイトル 1"/>
          <p:cNvSpPr txBox="1">
            <a:spLocks/>
          </p:cNvSpPr>
          <p:nvPr/>
        </p:nvSpPr>
        <p:spPr>
          <a:xfrm>
            <a:off x="116247" y="103320"/>
            <a:ext cx="4680000"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7</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・添付資料２（事業化計画書）のうち、１．項について要約して簡潔に記載ください。</a:t>
            </a:r>
            <a:endParaRPr lang="en-US" altLang="ja-JP" sz="1200" i="1" dirty="0">
              <a:solidFill>
                <a:schemeClr val="bg1"/>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添付資料２（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schemeClr val="bg1"/>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184665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0000FF"/>
                </a:solidFill>
                <a:latin typeface="+mn-ea"/>
              </a:rPr>
              <a:t>※</a:t>
            </a:r>
            <a:r>
              <a:rPr lang="ja-JP" altLang="en-US" sz="1200" dirty="0">
                <a:solidFill>
                  <a:srgbClr val="0000FF"/>
                </a:solidFill>
                <a:latin typeface="+mn-ea"/>
              </a:rPr>
              <a:t>記載することが期待される内容の詳細は様式第</a:t>
            </a:r>
            <a:r>
              <a:rPr lang="en-US" altLang="ja-JP" sz="1200" dirty="0">
                <a:solidFill>
                  <a:srgbClr val="0000FF"/>
                </a:solidFill>
                <a:latin typeface="+mn-ea"/>
              </a:rPr>
              <a:t>1</a:t>
            </a:r>
            <a:r>
              <a:rPr lang="ja-JP" altLang="en-US" sz="1200" dirty="0">
                <a:solidFill>
                  <a:srgbClr val="0000FF"/>
                </a:solidFill>
                <a:latin typeface="+mn-ea"/>
              </a:rPr>
              <a:t>の添付資料２（事業化計画書）をご参照ください。</a:t>
            </a:r>
            <a:endParaRPr lang="en-US" altLang="ja-JP" sz="1200" dirty="0">
              <a:solidFill>
                <a:srgbClr val="0000FF"/>
              </a:solidFill>
              <a:latin typeface="+mn-ea"/>
            </a:endParaRPr>
          </a:p>
        </p:txBody>
      </p:sp>
      <p:sp>
        <p:nvSpPr>
          <p:cNvPr id="5" name="タイトル 1">
            <a:extLst>
              <a:ext uri="{FF2B5EF4-FFF2-40B4-BE49-F238E27FC236}">
                <a16:creationId xmlns:a16="http://schemas.microsoft.com/office/drawing/2014/main" id="{72881790-7B7D-E9D8-3A79-3221A864C62A}"/>
              </a:ext>
            </a:extLst>
          </p:cNvPr>
          <p:cNvSpPr txBox="1">
            <a:spLocks/>
          </p:cNvSpPr>
          <p:nvPr/>
        </p:nvSpPr>
        <p:spPr>
          <a:xfrm>
            <a:off x="179512" y="116632"/>
            <a:ext cx="417646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５．事業化計画の概要①</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６．事業化計画</a:t>
            </a:r>
            <a:r>
              <a:rPr kumimoji="1" lang="ja-JP" altLang="en-US" sz="2800" dirty="0">
                <a:latin typeface="+mn-ea"/>
              </a:rPr>
              <a:t>の概要②</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a:t>
            </a:r>
            <a:endParaRPr lang="en-US" altLang="ja-JP" strike="sngStrike" dirty="0">
              <a:solidFill>
                <a:srgbClr val="FF0000"/>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8</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80049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04328" y="817179"/>
            <a:ext cx="3096344"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343800" y="993236"/>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latin typeface="+mn-ea"/>
                <a:cs typeface="メイリオ" pitchFamily="50" charset="-128"/>
              </a:rPr>
              <a:t>8</a:t>
            </a:r>
            <a:endParaRPr lang="en-US" altLang="ja-JP" dirty="0">
              <a:solidFill>
                <a:schemeClr val="tx1"/>
              </a:solidFill>
              <a:latin typeface="+mn-ea"/>
              <a:cs typeface="メイリオ" pitchFamily="50" charset="-128"/>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７．予算額と内訳（全期間総括表）　</a:t>
            </a:r>
          </a:p>
        </p:txBody>
      </p:sp>
      <p:graphicFrame>
        <p:nvGraphicFramePr>
          <p:cNvPr id="3" name="表 2">
            <a:extLst>
              <a:ext uri="{FF2B5EF4-FFF2-40B4-BE49-F238E27FC236}">
                <a16:creationId xmlns:a16="http://schemas.microsoft.com/office/drawing/2014/main" id="{A4CD0081-EE5D-8DBB-8BD2-D747AD08AA68}"/>
              </a:ext>
            </a:extLst>
          </p:cNvPr>
          <p:cNvGraphicFramePr>
            <a:graphicFrameLocks noGrp="1"/>
          </p:cNvGraphicFramePr>
          <p:nvPr>
            <p:extLst>
              <p:ext uri="{D42A27DB-BD31-4B8C-83A1-F6EECF244321}">
                <p14:modId xmlns:p14="http://schemas.microsoft.com/office/powerpoint/2010/main" val="3223720399"/>
              </p:ext>
            </p:extLst>
          </p:nvPr>
        </p:nvGraphicFramePr>
        <p:xfrm>
          <a:off x="215516" y="1464237"/>
          <a:ext cx="8460941" cy="5059674"/>
        </p:xfrm>
        <a:graphic>
          <a:graphicData uri="http://schemas.openxmlformats.org/drawingml/2006/table">
            <a:tbl>
              <a:tblPr firstRow="1" bandRow="1">
                <a:tableStyleId>{5C22544A-7EE6-4342-B048-85BDC9FD1C3A}</a:tableStyleId>
              </a:tblPr>
              <a:tblGrid>
                <a:gridCol w="2356209">
                  <a:extLst>
                    <a:ext uri="{9D8B030D-6E8A-4147-A177-3AD203B41FA5}">
                      <a16:colId xmlns:a16="http://schemas.microsoft.com/office/drawing/2014/main" val="20000"/>
                    </a:ext>
                  </a:extLst>
                </a:gridCol>
                <a:gridCol w="1606508">
                  <a:extLst>
                    <a:ext uri="{9D8B030D-6E8A-4147-A177-3AD203B41FA5}">
                      <a16:colId xmlns:a16="http://schemas.microsoft.com/office/drawing/2014/main" val="20003"/>
                    </a:ext>
                  </a:extLst>
                </a:gridCol>
                <a:gridCol w="1499408">
                  <a:extLst>
                    <a:ext uri="{9D8B030D-6E8A-4147-A177-3AD203B41FA5}">
                      <a16:colId xmlns:a16="http://schemas.microsoft.com/office/drawing/2014/main" val="932572701"/>
                    </a:ext>
                  </a:extLst>
                </a:gridCol>
                <a:gridCol w="1499408">
                  <a:extLst>
                    <a:ext uri="{9D8B030D-6E8A-4147-A177-3AD203B41FA5}">
                      <a16:colId xmlns:a16="http://schemas.microsoft.com/office/drawing/2014/main" val="20002"/>
                    </a:ext>
                  </a:extLst>
                </a:gridCol>
                <a:gridCol w="1499408">
                  <a:extLst>
                    <a:ext uri="{9D8B030D-6E8A-4147-A177-3AD203B41FA5}">
                      <a16:colId xmlns:a16="http://schemas.microsoft.com/office/drawing/2014/main" val="20006"/>
                    </a:ext>
                  </a:extLst>
                </a:gridCol>
              </a:tblGrid>
              <a:tr h="384092">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800" dirty="0">
                          <a:latin typeface="+mn-ea"/>
                          <a:ea typeface="+mn-ea"/>
                        </a:rPr>
                        <a:t>2025</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2026</a:t>
                      </a:r>
                      <a:r>
                        <a:rPr kumimoji="1" lang="ja-JP" altLang="en-US" sz="1800" dirty="0">
                          <a:latin typeface="+mn-ea"/>
                          <a:ea typeface="+mn-ea"/>
                        </a:rPr>
                        <a:t>年度</a:t>
                      </a:r>
                    </a:p>
                  </a:txBody>
                  <a:tcPr anchor="ctr"/>
                </a:tc>
                <a:tc>
                  <a:txBody>
                    <a:bodyPr/>
                    <a:lstStyle/>
                    <a:p>
                      <a:pPr algn="ctr"/>
                      <a:r>
                        <a:rPr kumimoji="1" lang="en-US" altLang="ja-JP" sz="1800" dirty="0">
                          <a:latin typeface="+mn-ea"/>
                          <a:ea typeface="+mn-ea"/>
                        </a:rPr>
                        <a:t>2027</a:t>
                      </a:r>
                      <a:r>
                        <a:rPr kumimoji="1" lang="ja-JP" altLang="en-US" sz="1800" dirty="0">
                          <a:latin typeface="+mn-ea"/>
                          <a:ea typeface="+mn-ea"/>
                        </a:rPr>
                        <a:t>年度</a:t>
                      </a:r>
                    </a:p>
                  </a:txBody>
                  <a:tcPr anchor="ctr"/>
                </a:tc>
                <a:extLst>
                  <a:ext uri="{0D108BD9-81ED-4DB2-BD59-A6C34878D82A}">
                    <a16:rowId xmlns:a16="http://schemas.microsoft.com/office/drawing/2014/main" val="10000"/>
                  </a:ext>
                </a:extLst>
              </a:tr>
              <a:tr h="678759">
                <a:tc>
                  <a:txBody>
                    <a:bodyPr/>
                    <a:lstStyle/>
                    <a:p>
                      <a:r>
                        <a:rPr kumimoji="1" lang="ja-JP" altLang="en-US" dirty="0"/>
                        <a:t>（株）〇〇〇〇</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78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うち委託</a:t>
                      </a:r>
                      <a:r>
                        <a:rPr kumimoji="1" lang="en-US" altLang="ja-JP" dirty="0"/>
                        <a:t>/</a:t>
                      </a:r>
                      <a:r>
                        <a:rPr kumimoji="1" lang="ja-JP" altLang="en-US"/>
                        <a:t>再委託：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8395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〇〇〇</a:t>
                      </a: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78759">
                <a:tc>
                  <a:txBody>
                    <a:bodyPr/>
                    <a:lstStyle/>
                    <a:p>
                      <a:r>
                        <a:rPr kumimoji="1" lang="ja-JP" altLang="en-US" dirty="0"/>
                        <a:t>事業総額</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960231">
                <a:tc>
                  <a:txBody>
                    <a:bodyPr/>
                    <a:lstStyle/>
                    <a:p>
                      <a:r>
                        <a:rPr kumimoji="1" lang="ja-JP" altLang="en-US" dirty="0"/>
                        <a:t>助成金（</a:t>
                      </a:r>
                      <a:r>
                        <a:rPr kumimoji="1" lang="en-US" altLang="ja-JP" dirty="0"/>
                        <a:t>NEDO</a:t>
                      </a:r>
                      <a:r>
                        <a:rPr kumimoji="1" lang="ja-JP" altLang="en-US" dirty="0"/>
                        <a:t>負担分）の額</a:t>
                      </a:r>
                      <a:r>
                        <a:rPr kumimoji="1" lang="en-US" altLang="ja-JP" dirty="0"/>
                        <a:t>【</a:t>
                      </a:r>
                      <a:r>
                        <a:rPr kumimoji="1" lang="ja-JP" altLang="en-US" dirty="0">
                          <a:solidFill>
                            <a:schemeClr val="tx1"/>
                          </a:solidFill>
                        </a:rPr>
                        <a:t>助成率</a:t>
                      </a:r>
                      <a:r>
                        <a:rPr kumimoji="1" lang="en-US" altLang="ja-JP" dirty="0"/>
                        <a:t>1/</a:t>
                      </a:r>
                      <a:r>
                        <a:rPr kumimoji="1" lang="ja-JP" altLang="en-US" dirty="0"/>
                        <a:t>○</a:t>
                      </a: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2" name="テキスト ボックス 1">
            <a:extLst>
              <a:ext uri="{FF2B5EF4-FFF2-40B4-BE49-F238E27FC236}">
                <a16:creationId xmlns:a16="http://schemas.microsoft.com/office/drawing/2014/main" id="{CB4CA481-412D-311B-E088-0468BA06C036}"/>
              </a:ext>
            </a:extLst>
          </p:cNvPr>
          <p:cNvSpPr txBox="1"/>
          <p:nvPr/>
        </p:nvSpPr>
        <p:spPr>
          <a:xfrm>
            <a:off x="215516" y="1167925"/>
            <a:ext cx="6864380" cy="261610"/>
          </a:xfrm>
          <a:prstGeom prst="rect">
            <a:avLst/>
          </a:prstGeom>
          <a:noFill/>
        </p:spPr>
        <p:txBody>
          <a:bodyPr wrap="none" rtlCol="0">
            <a:spAutoFit/>
          </a:bodyPr>
          <a:lstStyle/>
          <a:p>
            <a:r>
              <a:rPr kumimoji="1" lang="en-US" altLang="ja-JP" sz="1100" dirty="0"/>
              <a:t>※2025</a:t>
            </a:r>
            <a:r>
              <a:rPr kumimoji="1" lang="ja-JP" altLang="en-US" sz="1100" dirty="0"/>
              <a:t>年度と</a:t>
            </a:r>
            <a:r>
              <a:rPr kumimoji="1" lang="en-US" altLang="ja-JP" sz="1100" dirty="0"/>
              <a:t>2026</a:t>
            </a:r>
            <a:r>
              <a:rPr kumimoji="1" lang="ja-JP" altLang="en-US" sz="1100" dirty="0"/>
              <a:t>年度の事業総額と、</a:t>
            </a:r>
            <a:r>
              <a:rPr kumimoji="1" lang="en-US" altLang="ja-JP" sz="1100" dirty="0"/>
              <a:t>2027</a:t>
            </a:r>
            <a:r>
              <a:rPr kumimoji="1" lang="ja-JP" altLang="en-US" sz="1100" dirty="0"/>
              <a:t>年度の助成金額（</a:t>
            </a:r>
            <a:r>
              <a:rPr kumimoji="1" lang="en-US" altLang="ja-JP" sz="1100" dirty="0"/>
              <a:t>NEDO</a:t>
            </a:r>
            <a:r>
              <a:rPr kumimoji="1" lang="ja-JP" altLang="en-US" sz="1100" dirty="0"/>
              <a:t>負担額）を合計して予算総額としてください</a:t>
            </a:r>
          </a:p>
        </p:txBody>
      </p:sp>
    </p:spTree>
    <p:extLst>
      <p:ext uri="{BB962C8B-B14F-4D97-AF65-F5344CB8AC3E}">
        <p14:creationId xmlns:p14="http://schemas.microsoft.com/office/powerpoint/2010/main" val="222968041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2247</Words>
  <PresentationFormat>画面に合わせる (4:3)</PresentationFormat>
  <Paragraphs>359</Paragraphs>
  <Slides>10</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10</vt:i4>
      </vt:variant>
    </vt:vector>
  </HeadingPairs>
  <TitlesOfParts>
    <vt:vector size="16" baseType="lpstr">
      <vt:lpstr>ＭＳ Ｐゴシック</vt:lpstr>
      <vt:lpstr>TmsRmn</vt:lpstr>
      <vt:lpstr>Arial</vt:lpstr>
      <vt:lpstr>Calibri</vt:lpstr>
      <vt:lpstr>Office ​​テーマ</vt:lpstr>
      <vt:lpstr>1_Office ​​テーマ</vt:lpstr>
      <vt:lpstr>  ○○○○○○の研究開発</vt:lpstr>
      <vt:lpstr>１．提案の概要</vt:lpstr>
      <vt:lpstr>２．研究開発の目標</vt:lpstr>
      <vt:lpstr>３．研究開発の体制</vt:lpstr>
      <vt:lpstr>３．研究開発の体制</vt:lpstr>
      <vt:lpstr>PowerPoint プレゼンテーション</vt:lpstr>
      <vt:lpstr>PowerPoint プレゼンテーション</vt:lpstr>
      <vt:lpstr>６．事業化計画の概要②</vt:lpstr>
      <vt:lpstr>PowerPoint プレゼンテーション</vt:lpstr>
      <vt:lpstr>参考．技術のベンチマーク</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