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presentationml.tags+xml" PartName="/ppt/tags/tag2.xml"/>
  <Override ContentType="application/vnd.openxmlformats-officedocument.presentationml.tags+xml" PartName="/ppt/tags/tag3.xml"/>
  <Override ContentType="application/vnd.openxmlformats-officedocument.presentationml.tags+xml" PartName="/ppt/tags/tag4.xml"/>
  <Override ContentType="application/vnd.openxmlformats-officedocument.presentationml.tags+xml" PartName="/ppt/tags/tag5.xml"/>
  <Override ContentType="application/vnd.openxmlformats-officedocument.presentationml.tags+xml" PartName="/ppt/tags/tag6.xml"/>
  <Override ContentType="application/vnd.openxmlformats-officedocument.presentationml.tags+xml" PartName="/ppt/tags/tag7.xml"/>
  <Override ContentType="application/vnd.openxmlformats-officedocument.presentationml.tags+xml" PartName="/ppt/tags/tag8.xml"/>
  <Override ContentType="application/vnd.openxmlformats-officedocument.presentationml.tags+xml" PartName="/ppt/tags/tag9.xml"/>
  <Override ContentType="application/vnd.openxmlformats-officedocument.presentationml.tags+xml" PartName="/ppt/tags/tag10.xml"/>
  <Override ContentType="application/vnd.openxmlformats-officedocument.presentationml.tags+xml" PartName="/ppt/tags/tag11.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sldIdLst>
    <p:sldId id="256" r:id="rId2"/>
    <p:sldId id="257" r:id="rId3"/>
    <p:sldId id="258" r:id="rId4"/>
    <p:sldId id="259" r:id="rId5"/>
    <p:sldId id="260" r:id="rId6"/>
    <p:sldId id="262" r:id="rId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94660"/>
  </p:normalViewPr>
  <p:slideViewPr>
    <p:cSldViewPr snapToGrid="0">
      <p:cViewPr varScale="1">
        <p:scale>
          <a:sx n="104" d="100"/>
          <a:sy n="104" d="100"/>
        </p:scale>
        <p:origin x="1554"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presProps.xml" Type="http://schemas.openxmlformats.org/officeDocument/2006/relationships/presProps"/><Relationship Id="rId9" Target="viewProps.xml" Type="http://schemas.openxmlformats.org/officeDocument/2006/relationships/viewProps"/></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299373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161067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2067695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1298199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145521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1634247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3004564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r>
              <a:rPr kumimoji="1" lang="en-US" altLang="ja-JP" dirty="0"/>
              <a:t>1</a:t>
            </a:r>
            <a:endParaRPr kumimoji="1" lang="ja-JP" altLang="en-US" dirty="0"/>
          </a:p>
        </p:txBody>
      </p:sp>
    </p:spTree>
    <p:extLst>
      <p:ext uri="{BB962C8B-B14F-4D97-AF65-F5344CB8AC3E}">
        <p14:creationId xmlns:p14="http://schemas.microsoft.com/office/powerpoint/2010/main" val="1812961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4208843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3412118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B8FCF13-876B-4FB7-BB74-9A46E1486BDC}" type="datetimeFigureOut">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222955854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B8FCF13-876B-4FB7-BB74-9A46E1486BDC}" type="datetimeFigureOut">
              <a:rPr kumimoji="1" lang="ja-JP" altLang="en-US" smtClean="0"/>
              <a:t>2025/8/28</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6112798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tags/tag1.xml" Type="http://schemas.openxmlformats.org/officeDocument/2006/relationships/tags"/><Relationship Id="rId2" Target="../tags/tag2.xml" Type="http://schemas.openxmlformats.org/officeDocument/2006/relationships/tags"/><Relationship Id="rId3" Target="../tags/tag3.xml" Type="http://schemas.openxmlformats.org/officeDocument/2006/relationships/tags"/><Relationship Id="rId4" Target="../tags/tag4.xml" Type="http://schemas.openxmlformats.org/officeDocument/2006/relationships/tags"/><Relationship Id="rId5" Target="../tags/tag5.xml" Type="http://schemas.openxmlformats.org/officeDocument/2006/relationships/tags"/><Relationship Id="rId6" Target="../tags/tag6.xml" Type="http://schemas.openxmlformats.org/officeDocument/2006/relationships/tags"/><Relationship Id="rId7" Target="../tags/tag7.xml" Type="http://schemas.openxmlformats.org/officeDocument/2006/relationships/tags"/><Relationship Id="rId8" Target="../slideLayouts/slideLayout2.xml" Type="http://schemas.openxmlformats.org/officeDocument/2006/relationships/slideLayout"/><Relationship Id="rId9" Target="https://www.meti.go.jp/policy/mono_info_service/geniac/selection_data_3/index.html#VisualBank"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tags/tag8.xml" Type="http://schemas.openxmlformats.org/officeDocument/2006/relationships/tags"/><Relationship Id="rId2" Target="../tags/tag9.xml" Type="http://schemas.openxmlformats.org/officeDocument/2006/relationships/tags"/><Relationship Id="rId3" Target="../tags/tag10.xml" Type="http://schemas.openxmlformats.org/officeDocument/2006/relationships/tags"/><Relationship Id="rId4" Target="../tags/tag11.xml" Type="http://schemas.openxmlformats.org/officeDocument/2006/relationships/tags"/><Relationship Id="rId5" Target="../slideLayouts/slideLayout2.xml" Type="http://schemas.openxmlformats.org/officeDocument/2006/relationships/slideLayout"/><Relationship Id="rId6" Target="https://www.meti.go.jp/policy/mono_info_service/geniac/selection_data_3/index.html#VisualBank"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タイトル 1">
            <a:extLst>
              <a:ext uri="{FF2B5EF4-FFF2-40B4-BE49-F238E27FC236}">
                <a16:creationId xmlns:a16="http://schemas.microsoft.com/office/drawing/2014/main" id="{2115BF7B-FAED-8CD7-124B-881AD688FF37}"/>
              </a:ext>
            </a:extLst>
          </p:cNvPr>
          <p:cNvSpPr txBox="1">
            <a:spLocks/>
          </p:cNvSpPr>
          <p:nvPr/>
        </p:nvSpPr>
        <p:spPr>
          <a:xfrm>
            <a:off x="381001" y="188444"/>
            <a:ext cx="9144000" cy="5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ctr">
            <a:noAutofit/>
          </a:bodyPr>
          <a:lstStyle>
            <a:lvl1pPr algn="ctr" defTabSz="914395" rtl="0" eaLnBrk="1" latinLnBrk="0" hangingPunct="1">
              <a:spcBef>
                <a:spcPct val="0"/>
              </a:spcBef>
              <a:buNone/>
              <a:defRPr kumimoji="1" lang="ja-JP" altLang="en-US" sz="3600" b="1" kern="1200" dirty="0">
                <a:solidFill>
                  <a:schemeClr val="tx1"/>
                </a:solidFill>
                <a:latin typeface="Meiryo UI" pitchFamily="50" charset="-128"/>
                <a:ea typeface="Meiryo UI" pitchFamily="50" charset="-128"/>
                <a:cs typeface="Meiryo UI" pitchFamily="50" charset="-128"/>
              </a:defRPr>
            </a:lvl1pPr>
          </a:lstStyle>
          <a:p>
            <a:pPr marL="0" marR="0" lvl="0" indent="0" algn="ctr" defTabSz="914395"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a:ln>
                  <a:noFill/>
                </a:ln>
                <a:solidFill>
                  <a:sysClr val="windowText" lastClr="000000"/>
                </a:solidFill>
                <a:effectLst/>
                <a:uLnTx/>
                <a:uFillTx/>
                <a:latin typeface="Meiryo UI" pitchFamily="50" charset="-128"/>
                <a:ea typeface="Meiryo UI" pitchFamily="50" charset="-128"/>
              </a:rPr>
              <a:t>提案テーマ名</a:t>
            </a:r>
            <a:endParaRPr kumimoji="1" lang="ja-JP" altLang="en-US" sz="2000" b="1" i="0" u="none" strike="noStrike" kern="1200" cap="none" spc="0" normalizeH="0" baseline="0" noProof="0" dirty="0">
              <a:ln>
                <a:noFill/>
              </a:ln>
              <a:solidFill>
                <a:sysClr val="windowText" lastClr="000000"/>
              </a:solidFill>
              <a:effectLst/>
              <a:uLnTx/>
              <a:uFillTx/>
              <a:latin typeface="Meiryo UI" pitchFamily="50" charset="-128"/>
              <a:ea typeface="Meiryo UI" pitchFamily="50" charset="-128"/>
            </a:endParaRPr>
          </a:p>
        </p:txBody>
      </p:sp>
      <p:cxnSp>
        <p:nvCxnSpPr>
          <p:cNvPr id="56" name="直線コネクタ 55">
            <a:extLst>
              <a:ext uri="{FF2B5EF4-FFF2-40B4-BE49-F238E27FC236}">
                <a16:creationId xmlns:a16="http://schemas.microsoft.com/office/drawing/2014/main" id="{26717E33-738F-4632-11BF-4802B3B4A344}"/>
              </a:ext>
            </a:extLst>
          </p:cNvPr>
          <p:cNvCxnSpPr/>
          <p:nvPr/>
        </p:nvCxnSpPr>
        <p:spPr>
          <a:xfrm>
            <a:off x="381001" y="703680"/>
            <a:ext cx="9144000" cy="1"/>
          </a:xfrm>
          <a:prstGeom prst="line">
            <a:avLst/>
          </a:prstGeom>
          <a:noFill/>
          <a:ln w="15875" cap="flat" cmpd="sng" algn="ctr">
            <a:solidFill>
              <a:srgbClr val="9BBB59">
                <a:lumMod val="50000"/>
              </a:srgbClr>
            </a:solidFill>
            <a:prstDash val="solid"/>
          </a:ln>
          <a:effectLst/>
        </p:spPr>
      </p:cxnSp>
      <p:sp>
        <p:nvSpPr>
          <p:cNvPr id="57" name="テキスト ボックス 56">
            <a:extLst>
              <a:ext uri="{FF2B5EF4-FFF2-40B4-BE49-F238E27FC236}">
                <a16:creationId xmlns:a16="http://schemas.microsoft.com/office/drawing/2014/main" id="{C6CE02AB-EA51-A86F-0679-C5510141EA16}"/>
              </a:ext>
            </a:extLst>
          </p:cNvPr>
          <p:cNvSpPr txBox="1"/>
          <p:nvPr/>
        </p:nvSpPr>
        <p:spPr>
          <a:xfrm>
            <a:off x="573882" y="862557"/>
            <a:ext cx="1135856" cy="307777"/>
          </a:xfrm>
          <a:prstGeom prst="rect">
            <a:avLst/>
          </a:prstGeom>
          <a:solidFill>
            <a:srgbClr val="9BBB59"/>
          </a:solidFill>
          <a:ln>
            <a:solidFill>
              <a:srgbClr val="9BBB59">
                <a:lumMod val="75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実施者</a:t>
            </a:r>
          </a:p>
        </p:txBody>
      </p:sp>
      <p:sp>
        <p:nvSpPr>
          <p:cNvPr id="58" name="テキスト ボックス 57">
            <a:extLst>
              <a:ext uri="{FF2B5EF4-FFF2-40B4-BE49-F238E27FC236}">
                <a16:creationId xmlns:a16="http://schemas.microsoft.com/office/drawing/2014/main" id="{88231142-1154-EE7B-BCB3-49868C4586D0}"/>
              </a:ext>
            </a:extLst>
          </p:cNvPr>
          <p:cNvSpPr txBox="1"/>
          <p:nvPr/>
        </p:nvSpPr>
        <p:spPr>
          <a:xfrm>
            <a:off x="1709738" y="862557"/>
            <a:ext cx="7586664" cy="307777"/>
          </a:xfrm>
          <a:prstGeom prst="rect">
            <a:avLst/>
          </a:prstGeom>
          <a:noFill/>
          <a:ln>
            <a:solidFill>
              <a:srgbClr val="9BBB59">
                <a:lumMod val="75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prstClr val="black"/>
                </a:solidFill>
                <a:effectLst/>
                <a:uLnTx/>
                <a:uFillTx/>
                <a:latin typeface="Meiryo UI"/>
                <a:ea typeface="Meiryo UI"/>
                <a:cs typeface="Meiryo UI" panose="020B0604030504040204" pitchFamily="50" charset="-128"/>
              </a:rPr>
              <a:t>XXX</a:t>
            </a:r>
            <a:endParaRPr kumimoji="1" lang="ja-JP" altLang="en-US" sz="1400" b="0" i="0" u="none" strike="noStrike" kern="0" cap="none" spc="0" normalizeH="0" baseline="0" noProof="0">
              <a:ln>
                <a:noFill/>
              </a:ln>
              <a:solidFill>
                <a:prstClr val="black"/>
              </a:solidFill>
              <a:effectLst/>
              <a:uLnTx/>
              <a:uFillTx/>
              <a:latin typeface="Meiryo UI"/>
              <a:ea typeface="Meiryo UI"/>
              <a:cs typeface="Meiryo UI" panose="020B0604030504040204" pitchFamily="50" charset="-128"/>
            </a:endParaRPr>
          </a:p>
        </p:txBody>
      </p:sp>
      <p:sp>
        <p:nvSpPr>
          <p:cNvPr id="59" name="テキスト ボックス 58">
            <a:extLst>
              <a:ext uri="{FF2B5EF4-FFF2-40B4-BE49-F238E27FC236}">
                <a16:creationId xmlns:a16="http://schemas.microsoft.com/office/drawing/2014/main" id="{2A79AD6A-7051-02BF-2314-90DFE730C24C}"/>
              </a:ext>
            </a:extLst>
          </p:cNvPr>
          <p:cNvSpPr txBox="1"/>
          <p:nvPr/>
        </p:nvSpPr>
        <p:spPr>
          <a:xfrm>
            <a:off x="573882" y="1171105"/>
            <a:ext cx="1135856" cy="1630038"/>
          </a:xfrm>
          <a:prstGeom prst="rect">
            <a:avLst/>
          </a:prstGeom>
          <a:solidFill>
            <a:srgbClr val="9BBB59"/>
          </a:solidFill>
          <a:ln>
            <a:solidFill>
              <a:srgbClr val="9BBB59">
                <a:lumMod val="75000"/>
              </a:srgbClr>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概要</a:t>
            </a:r>
            <a:endParaRPr kumimoji="1" lang="en-US" altLang="ja-JP"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a:extLst>
              <a:ext uri="{FF2B5EF4-FFF2-40B4-BE49-F238E27FC236}">
                <a16:creationId xmlns:a16="http://schemas.microsoft.com/office/drawing/2014/main" id="{B4390559-AB93-44C6-93CD-396B26E1B5A0}"/>
              </a:ext>
            </a:extLst>
          </p:cNvPr>
          <p:cNvSpPr txBox="1"/>
          <p:nvPr/>
        </p:nvSpPr>
        <p:spPr>
          <a:xfrm>
            <a:off x="1708751" y="1171106"/>
            <a:ext cx="7586664" cy="1637921"/>
          </a:xfrm>
          <a:prstGeom prst="rect">
            <a:avLst/>
          </a:prstGeom>
          <a:noFill/>
          <a:ln>
            <a:solidFill>
              <a:srgbClr val="9BBB59">
                <a:lumMod val="75000"/>
              </a:srgbClr>
            </a:solidFill>
          </a:ln>
        </p:spPr>
        <p:txBody>
          <a:bodyPr wrap="square" rtlCol="0">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XXX</a:t>
            </a:r>
          </a:p>
        </p:txBody>
      </p:sp>
      <p:sp>
        <p:nvSpPr>
          <p:cNvPr id="61" name="正方形/長方形 60">
            <a:extLst>
              <a:ext uri="{FF2B5EF4-FFF2-40B4-BE49-F238E27FC236}">
                <a16:creationId xmlns:a16="http://schemas.microsoft.com/office/drawing/2014/main" id="{C97E2BF4-ADD0-35E7-23F3-5F025764D17B}"/>
              </a:ext>
            </a:extLst>
          </p:cNvPr>
          <p:cNvSpPr/>
          <p:nvPr/>
        </p:nvSpPr>
        <p:spPr bwMode="auto">
          <a:xfrm>
            <a:off x="6689093" y="3212982"/>
            <a:ext cx="2606320" cy="2971972"/>
          </a:xfrm>
          <a:prstGeom prst="rect">
            <a:avLst/>
          </a:prstGeom>
        </p:spPr>
        <p:txBody>
          <a:bodyPr wrap="square" rtlCol="0" anchor="t"/>
          <a:lstStyle/>
          <a:p>
            <a:pPr defTabSz="914400"/>
            <a:r>
              <a:rPr lang="en-US" altLang="ja-JP" sz="1400">
                <a:solidFill>
                  <a:prstClr val="black"/>
                </a:solidFill>
                <a:latin typeface="Meiryo UI" panose="020B0604030504040204" pitchFamily="50" charset="-128"/>
                <a:ea typeface="Meiryo UI" panose="020B0604030504040204" pitchFamily="50" charset="-128"/>
              </a:rPr>
              <a:t>xxx</a:t>
            </a:r>
            <a:endParaRPr lang="ja-JP" altLang="en-US" sz="1400">
              <a:solidFill>
                <a:prstClr val="black"/>
              </a:solidFill>
              <a:latin typeface="Meiryo UI" panose="020B0604030504040204" pitchFamily="50" charset="-128"/>
              <a:ea typeface="Meiryo UI" panose="020B0604030504040204" pitchFamily="50" charset="-128"/>
            </a:endParaRPr>
          </a:p>
        </p:txBody>
      </p:sp>
      <p:grpSp>
        <p:nvGrpSpPr>
          <p:cNvPr id="62" name="Group 16">
            <a:extLst>
              <a:ext uri="{FF2B5EF4-FFF2-40B4-BE49-F238E27FC236}">
                <a16:creationId xmlns:a16="http://schemas.microsoft.com/office/drawing/2014/main" id="{AD463E5D-345B-B4F4-0AF2-7B8F9230BD82}"/>
              </a:ext>
            </a:extLst>
          </p:cNvPr>
          <p:cNvGrpSpPr/>
          <p:nvPr/>
        </p:nvGrpSpPr>
        <p:grpSpPr>
          <a:xfrm>
            <a:off x="3883976" y="2914955"/>
            <a:ext cx="2606319" cy="231844"/>
            <a:chOff x="573881" y="2914955"/>
            <a:chExt cx="3179207" cy="231844"/>
          </a:xfrm>
        </p:grpSpPr>
        <p:sp>
          <p:nvSpPr>
            <p:cNvPr id="63" name="ee4pHeader2">
              <a:extLst>
                <a:ext uri="{FF2B5EF4-FFF2-40B4-BE49-F238E27FC236}">
                  <a16:creationId xmlns:a16="http://schemas.microsoft.com/office/drawing/2014/main" id="{EA2596EF-6AF6-79DB-126A-01B459FAE7CF}"/>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Meiryo UI"/>
                  <a:ea typeface="Meiryo UI"/>
                  <a:sym typeface="Trebuchet MS" panose="020B0603020202020204" pitchFamily="34" charset="0"/>
                </a:rPr>
                <a:t>実施内容</a:t>
              </a:r>
            </a:p>
          </p:txBody>
        </p:sp>
        <p:cxnSp>
          <p:nvCxnSpPr>
            <p:cNvPr id="64" name="Straight Connector 9">
              <a:extLst>
                <a:ext uri="{FF2B5EF4-FFF2-40B4-BE49-F238E27FC236}">
                  <a16:creationId xmlns:a16="http://schemas.microsoft.com/office/drawing/2014/main" id="{18C46E1C-CFEE-6FD6-6E4D-152334E5FC62}"/>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sp>
        <p:nvSpPr>
          <p:cNvPr id="65" name="Oval 20">
            <a:extLst>
              <a:ext uri="{FF2B5EF4-FFF2-40B4-BE49-F238E27FC236}">
                <a16:creationId xmlns:a16="http://schemas.microsoft.com/office/drawing/2014/main" id="{F2AB75FF-73AA-FA9C-645E-1AD16FC3DE04}"/>
              </a:ext>
            </a:extLst>
          </p:cNvPr>
          <p:cNvSpPr>
            <a:spLocks noChangeAspect="1" noChangeArrowheads="1"/>
          </p:cNvSpPr>
          <p:nvPr/>
        </p:nvSpPr>
        <p:spPr bwMode="auto">
          <a:xfrm>
            <a:off x="3883975" y="332176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1</a:t>
            </a:r>
          </a:p>
        </p:txBody>
      </p:sp>
      <p:sp>
        <p:nvSpPr>
          <p:cNvPr id="66" name="Oval 20">
            <a:extLst>
              <a:ext uri="{FF2B5EF4-FFF2-40B4-BE49-F238E27FC236}">
                <a16:creationId xmlns:a16="http://schemas.microsoft.com/office/drawing/2014/main" id="{22833E0D-54CE-2BF0-82B8-515D4AA1CC24}"/>
              </a:ext>
            </a:extLst>
          </p:cNvPr>
          <p:cNvSpPr>
            <a:spLocks noChangeAspect="1" noChangeArrowheads="1"/>
          </p:cNvSpPr>
          <p:nvPr/>
        </p:nvSpPr>
        <p:spPr bwMode="auto">
          <a:xfrm>
            <a:off x="3883975" y="375693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2</a:t>
            </a:r>
          </a:p>
        </p:txBody>
      </p:sp>
      <p:sp>
        <p:nvSpPr>
          <p:cNvPr id="67" name="Oval 20">
            <a:extLst>
              <a:ext uri="{FF2B5EF4-FFF2-40B4-BE49-F238E27FC236}">
                <a16:creationId xmlns:a16="http://schemas.microsoft.com/office/drawing/2014/main" id="{47BD54E1-8918-6293-E150-564B60914C65}"/>
              </a:ext>
            </a:extLst>
          </p:cNvPr>
          <p:cNvSpPr>
            <a:spLocks noChangeAspect="1" noChangeArrowheads="1"/>
          </p:cNvSpPr>
          <p:nvPr/>
        </p:nvSpPr>
        <p:spPr bwMode="auto">
          <a:xfrm>
            <a:off x="3883975" y="419210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3</a:t>
            </a:r>
          </a:p>
        </p:txBody>
      </p:sp>
      <p:sp>
        <p:nvSpPr>
          <p:cNvPr id="68" name="Oval 20">
            <a:extLst>
              <a:ext uri="{FF2B5EF4-FFF2-40B4-BE49-F238E27FC236}">
                <a16:creationId xmlns:a16="http://schemas.microsoft.com/office/drawing/2014/main" id="{E070410F-8BA2-BDA7-3990-025CE1C28086}"/>
              </a:ext>
            </a:extLst>
          </p:cNvPr>
          <p:cNvSpPr>
            <a:spLocks noChangeAspect="1" noChangeArrowheads="1"/>
          </p:cNvSpPr>
          <p:nvPr/>
        </p:nvSpPr>
        <p:spPr bwMode="auto">
          <a:xfrm>
            <a:off x="3883975" y="462727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4</a:t>
            </a:r>
          </a:p>
        </p:txBody>
      </p:sp>
      <p:sp>
        <p:nvSpPr>
          <p:cNvPr id="69" name="Oval 20">
            <a:extLst>
              <a:ext uri="{FF2B5EF4-FFF2-40B4-BE49-F238E27FC236}">
                <a16:creationId xmlns:a16="http://schemas.microsoft.com/office/drawing/2014/main" id="{BB723F84-B62B-7556-1255-0925B6BD73FE}"/>
              </a:ext>
            </a:extLst>
          </p:cNvPr>
          <p:cNvSpPr>
            <a:spLocks noChangeAspect="1" noChangeArrowheads="1"/>
          </p:cNvSpPr>
          <p:nvPr/>
        </p:nvSpPr>
        <p:spPr bwMode="auto">
          <a:xfrm>
            <a:off x="3883975" y="5062445"/>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5</a:t>
            </a:r>
          </a:p>
        </p:txBody>
      </p:sp>
      <p:grpSp>
        <p:nvGrpSpPr>
          <p:cNvPr id="70" name="Group 20">
            <a:extLst>
              <a:ext uri="{FF2B5EF4-FFF2-40B4-BE49-F238E27FC236}">
                <a16:creationId xmlns:a16="http://schemas.microsoft.com/office/drawing/2014/main" id="{4A5BB2CC-EA7F-5938-6B07-144E6E2B52F6}"/>
              </a:ext>
            </a:extLst>
          </p:cNvPr>
          <p:cNvGrpSpPr/>
          <p:nvPr/>
        </p:nvGrpSpPr>
        <p:grpSpPr>
          <a:xfrm>
            <a:off x="6689096" y="2914955"/>
            <a:ext cx="2606319" cy="231844"/>
            <a:chOff x="573881" y="2914955"/>
            <a:chExt cx="3179207" cy="231844"/>
          </a:xfrm>
        </p:grpSpPr>
        <p:sp>
          <p:nvSpPr>
            <p:cNvPr id="71" name="ee4pHeader2">
              <a:extLst>
                <a:ext uri="{FF2B5EF4-FFF2-40B4-BE49-F238E27FC236}">
                  <a16:creationId xmlns:a16="http://schemas.microsoft.com/office/drawing/2014/main" id="{19801513-1524-1DE1-12ED-D5D3758E4532}"/>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Meiryo UI"/>
                  <a:ea typeface="Meiryo UI"/>
                  <a:sym typeface="Trebuchet MS" panose="020B0603020202020204" pitchFamily="34" charset="0"/>
                </a:rPr>
                <a:t>社会実装の方法</a:t>
              </a:r>
            </a:p>
          </p:txBody>
        </p:sp>
        <p:cxnSp>
          <p:nvCxnSpPr>
            <p:cNvPr id="72" name="Straight Connector 9">
              <a:extLst>
                <a:ext uri="{FF2B5EF4-FFF2-40B4-BE49-F238E27FC236}">
                  <a16:creationId xmlns:a16="http://schemas.microsoft.com/office/drawing/2014/main" id="{CD73ED35-39C0-7036-4B80-E72825D7B168}"/>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grpSp>
        <p:nvGrpSpPr>
          <p:cNvPr id="73" name="Group 51">
            <a:extLst>
              <a:ext uri="{FF2B5EF4-FFF2-40B4-BE49-F238E27FC236}">
                <a16:creationId xmlns:a16="http://schemas.microsoft.com/office/drawing/2014/main" id="{824925AB-301C-5AEF-6A53-EF1D12C135A8}"/>
              </a:ext>
            </a:extLst>
          </p:cNvPr>
          <p:cNvGrpSpPr/>
          <p:nvPr/>
        </p:nvGrpSpPr>
        <p:grpSpPr>
          <a:xfrm>
            <a:off x="3379003" y="3269079"/>
            <a:ext cx="306171" cy="2915873"/>
            <a:chOff x="3114633" y="3269078"/>
            <a:chExt cx="306171" cy="2915873"/>
          </a:xfrm>
        </p:grpSpPr>
        <p:cxnSp>
          <p:nvCxnSpPr>
            <p:cNvPr id="74" name="Straight Connector 24">
              <a:extLst>
                <a:ext uri="{FF2B5EF4-FFF2-40B4-BE49-F238E27FC236}">
                  <a16:creationId xmlns:a16="http://schemas.microsoft.com/office/drawing/2014/main" id="{D65AB488-1139-9306-CCB6-5FCC97500F1D}"/>
                </a:ext>
              </a:extLst>
            </p:cNvPr>
            <p:cNvCxnSpPr/>
            <p:nvPr/>
          </p:nvCxnSpPr>
          <p:spPr>
            <a:xfrm>
              <a:off x="3267719" y="3269078"/>
              <a:ext cx="0" cy="2915873"/>
            </a:xfrm>
            <a:prstGeom prst="line">
              <a:avLst/>
            </a:prstGeom>
            <a:noFill/>
            <a:ln w="9525" cap="rnd" cmpd="sng" algn="ctr">
              <a:solidFill>
                <a:srgbClr val="9A9A9A"/>
              </a:solidFill>
              <a:prstDash val="solid"/>
            </a:ln>
            <a:effectLst/>
          </p:spPr>
        </p:cxnSp>
        <p:grpSp>
          <p:nvGrpSpPr>
            <p:cNvPr id="75" name="Group 25">
              <a:extLst>
                <a:ext uri="{FF2B5EF4-FFF2-40B4-BE49-F238E27FC236}">
                  <a16:creationId xmlns:a16="http://schemas.microsoft.com/office/drawing/2014/main" id="{9AD5EBB3-A8A2-FC3C-16B7-694DA8A18E23}"/>
                </a:ext>
              </a:extLst>
            </p:cNvPr>
            <p:cNvGrpSpPr/>
            <p:nvPr/>
          </p:nvGrpSpPr>
          <p:grpSpPr>
            <a:xfrm>
              <a:off x="3114633" y="4573560"/>
              <a:ext cx="306171" cy="306910"/>
              <a:chOff x="5937564" y="3833745"/>
              <a:chExt cx="306171" cy="306910"/>
            </a:xfrm>
          </p:grpSpPr>
          <p:sp>
            <p:nvSpPr>
              <p:cNvPr id="76" name="Freeform 94">
                <a:extLst>
                  <a:ext uri="{FF2B5EF4-FFF2-40B4-BE49-F238E27FC236}">
                    <a16:creationId xmlns:a16="http://schemas.microsoft.com/office/drawing/2014/main" id="{057565DB-DBA0-BFC9-4017-9E83EEAD4500}"/>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9BBB59">
                  <a:lumMod val="50000"/>
                </a:srgbClr>
              </a:solidFill>
              <a:ln>
                <a:solidFill>
                  <a:srgbClr val="9BBB59">
                    <a:lumMod val="50000"/>
                  </a:srgbClr>
                </a:solidFill>
              </a:ln>
            </p:spPr>
            <p:txBody>
              <a:bodyPr vert="horz" wrap="square" lIns="88641" tIns="44321" rIns="88641" bIns="44321"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srgbClr val="6E6F73"/>
                  </a:solidFill>
                  <a:effectLst/>
                  <a:uLnTx/>
                  <a:uFillTx/>
                  <a:latin typeface="メイリオ"/>
                  <a:ea typeface="メイリオ"/>
                </a:endParaRPr>
              </a:p>
            </p:txBody>
          </p:sp>
          <p:sp>
            <p:nvSpPr>
              <p:cNvPr id="77" name="Freeform 95">
                <a:extLst>
                  <a:ext uri="{FF2B5EF4-FFF2-40B4-BE49-F238E27FC236}">
                    <a16:creationId xmlns:a16="http://schemas.microsoft.com/office/drawing/2014/main" id="{E4537A86-9686-DFCF-5947-81DAC4287B1B}"/>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srgbClr val="6E6F73"/>
                  </a:solidFill>
                  <a:effectLst/>
                  <a:uLnTx/>
                  <a:uFillTx/>
                  <a:latin typeface="メイリオ"/>
                  <a:ea typeface="メイリオ"/>
                </a:endParaRPr>
              </a:p>
            </p:txBody>
          </p:sp>
        </p:grpSp>
      </p:grpSp>
      <p:sp>
        <p:nvSpPr>
          <p:cNvPr id="78" name="TextBox 32">
            <a:extLst>
              <a:ext uri="{FF2B5EF4-FFF2-40B4-BE49-F238E27FC236}">
                <a16:creationId xmlns:a16="http://schemas.microsoft.com/office/drawing/2014/main" id="{A0B0B49A-01F0-49C5-4154-FAE61F676B06}"/>
              </a:ext>
            </a:extLst>
          </p:cNvPr>
          <p:cNvSpPr txBox="1"/>
          <p:nvPr/>
        </p:nvSpPr>
        <p:spPr>
          <a:xfrm>
            <a:off x="6689096" y="5949281"/>
            <a:ext cx="755205" cy="423193"/>
          </a:xfrm>
          <a:prstGeom prst="rect">
            <a:avLst/>
          </a:prstGeom>
          <a:noFill/>
        </p:spPr>
        <p:txBody>
          <a:bodyPr wrap="square" lIns="0" rIns="0">
            <a:spAutoFit/>
          </a:bodyPr>
          <a:lstStyle/>
          <a:p>
            <a:pPr algn="ctr" defTabSz="914400">
              <a:buFont typeface="Trebuchet MS" panose="020B0603020202020204" pitchFamily="34" charset="0"/>
              <a:buChar char="​"/>
            </a:pPr>
            <a:r>
              <a:rPr lang="ja-JP" altLang="en-US" sz="1100" b="1">
                <a:solidFill>
                  <a:srgbClr val="1F497D"/>
                </a:solidFill>
                <a:latin typeface="Trebuchet MS" panose="020B0603020202020204" pitchFamily="34" charset="0"/>
                <a:ea typeface="Meiryo UI" panose="020B0604030504040204" pitchFamily="50" charset="-128"/>
              </a:rPr>
              <a:t>データセット</a:t>
            </a:r>
            <a:endParaRPr lang="en-US" altLang="ja-JP" sz="1100" b="1">
              <a:solidFill>
                <a:srgbClr val="1F497D"/>
              </a:solidFill>
              <a:latin typeface="Trebuchet MS" panose="020B0603020202020204" pitchFamily="34" charset="0"/>
              <a:ea typeface="Meiryo UI" panose="020B0604030504040204" pitchFamily="50" charset="-128"/>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79" name="TextBox 37">
            <a:extLst>
              <a:ext uri="{FF2B5EF4-FFF2-40B4-BE49-F238E27FC236}">
                <a16:creationId xmlns:a16="http://schemas.microsoft.com/office/drawing/2014/main" id="{12946643-721C-0E23-6955-D54ACD28CF76}"/>
              </a:ext>
            </a:extLst>
          </p:cNvPr>
          <p:cNvSpPr txBox="1"/>
          <p:nvPr/>
        </p:nvSpPr>
        <p:spPr>
          <a:xfrm>
            <a:off x="7614652" y="5949282"/>
            <a:ext cx="755205" cy="423193"/>
          </a:xfrm>
          <a:prstGeom prst="rect">
            <a:avLst/>
          </a:prstGeom>
          <a:noFill/>
        </p:spPr>
        <p:txBody>
          <a:bodyPr wrap="square" lIns="0" rIns="0">
            <a:spAutoFit/>
          </a:bodyPr>
          <a:lstStyle/>
          <a:p>
            <a:pPr algn="ctr" defTabSz="914400">
              <a:buFont typeface="Trebuchet MS" panose="020B0603020202020204" pitchFamily="34" charset="0"/>
              <a:buChar char="​"/>
            </a:pPr>
            <a:r>
              <a:rPr lang="ja-JP" altLang="en-US" sz="1100" b="1">
                <a:solidFill>
                  <a:srgbClr val="1F497D"/>
                </a:solidFill>
                <a:latin typeface="Trebuchet MS" panose="020B0603020202020204" pitchFamily="34" charset="0"/>
                <a:ea typeface="Meiryo UI" panose="020B0604030504040204" pitchFamily="50" charset="-128"/>
              </a:rPr>
              <a:t>モデル</a:t>
            </a:r>
            <a:endParaRPr lang="en-US" altLang="ja-JP" sz="1100" b="1">
              <a:solidFill>
                <a:srgbClr val="1F497D"/>
              </a:solidFill>
              <a:latin typeface="Trebuchet MS" panose="020B0603020202020204" pitchFamily="34" charset="0"/>
              <a:ea typeface="Meiryo UI" panose="020B0604030504040204" pitchFamily="50" charset="-128"/>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80" name="TextBox 38">
            <a:extLst>
              <a:ext uri="{FF2B5EF4-FFF2-40B4-BE49-F238E27FC236}">
                <a16:creationId xmlns:a16="http://schemas.microsoft.com/office/drawing/2014/main" id="{81F4A7EE-B972-9E58-DA50-DBD4254A986A}"/>
              </a:ext>
            </a:extLst>
          </p:cNvPr>
          <p:cNvSpPr txBox="1"/>
          <p:nvPr/>
        </p:nvSpPr>
        <p:spPr>
          <a:xfrm>
            <a:off x="8540210" y="5949282"/>
            <a:ext cx="755205" cy="423193"/>
          </a:xfrm>
          <a:prstGeom prst="rect">
            <a:avLst/>
          </a:prstGeom>
          <a:noFill/>
        </p:spPr>
        <p:txBody>
          <a:bodyPr wrap="square" lIns="0" rIns="0">
            <a:spAutoFit/>
          </a:bodyPr>
          <a:lstStyle/>
          <a:p>
            <a:pPr algn="ctr" defTabSz="914400"/>
            <a:r>
              <a:rPr kumimoji="1" lang="ja-JP" altLang="en-US" sz="1100" b="1">
                <a:solidFill>
                  <a:srgbClr val="1F497D"/>
                </a:solidFill>
                <a:latin typeface="Trebuchet MS"/>
                <a:ea typeface="Meiryo UI"/>
              </a:rPr>
              <a:t>レポート</a:t>
            </a:r>
            <a:endParaRPr kumimoji="1" lang="en-US" altLang="ja-JP" sz="1100" b="1">
              <a:solidFill>
                <a:srgbClr val="1F497D"/>
              </a:solidFill>
              <a:latin typeface="Trebuchet MS"/>
              <a:ea typeface="Meiryo UI"/>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81" name="正方形/長方形 80">
            <a:extLst>
              <a:ext uri="{FF2B5EF4-FFF2-40B4-BE49-F238E27FC236}">
                <a16:creationId xmlns:a16="http://schemas.microsoft.com/office/drawing/2014/main" id="{051721C9-8C7C-FE09-88D6-9B57B6AAFFAA}"/>
              </a:ext>
            </a:extLst>
          </p:cNvPr>
          <p:cNvSpPr/>
          <p:nvPr/>
        </p:nvSpPr>
        <p:spPr bwMode="auto">
          <a:xfrm>
            <a:off x="573882" y="3212981"/>
            <a:ext cx="2606319" cy="2971972"/>
          </a:xfrm>
          <a:prstGeom prst="rect">
            <a:avLst/>
          </a:prstGeom>
        </p:spPr>
        <p:txBody>
          <a:bodyPr wrap="square" rtlCol="0" anchor="t"/>
          <a:lstStyle/>
          <a:p>
            <a:pPr defTabSz="914395">
              <a:defRPr/>
            </a:pPr>
            <a:r>
              <a:rPr lang="en-US" altLang="ja-JP" sz="1400">
                <a:solidFill>
                  <a:prstClr val="black"/>
                </a:solidFill>
                <a:latin typeface="Trebuchet MS" panose="020B0603020202020204" pitchFamily="34" charset="0"/>
                <a:ea typeface="Meiryo UI" panose="020B0604030504040204" pitchFamily="50" charset="-128"/>
              </a:rPr>
              <a:t>xxx</a:t>
            </a:r>
            <a:endParaRPr lang="ja-JP" altLang="en-US" sz="1400">
              <a:solidFill>
                <a:prstClr val="black"/>
              </a:solidFill>
              <a:latin typeface="Trebuchet MS" panose="020B0603020202020204" pitchFamily="34" charset="0"/>
              <a:ea typeface="Meiryo UI" panose="020B0604030504040204" pitchFamily="50" charset="-128"/>
            </a:endParaRPr>
          </a:p>
        </p:txBody>
      </p:sp>
      <p:sp>
        <p:nvSpPr>
          <p:cNvPr id="82" name="テキスト ボックス 35">
            <a:extLst>
              <a:ext uri="{FF2B5EF4-FFF2-40B4-BE49-F238E27FC236}">
                <a16:creationId xmlns:a16="http://schemas.microsoft.com/office/drawing/2014/main" id="{30F07874-8FB8-9A68-4CF2-9C26E3DD812D}"/>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ポスト５Ｇ情報通信システムの開発</a:t>
            </a:r>
          </a:p>
        </p:txBody>
      </p:sp>
      <p:grpSp>
        <p:nvGrpSpPr>
          <p:cNvPr id="83" name="bcgBugs_Big Data + Advanced Analytics">
            <a:extLst>
              <a:ext uri="{FF2B5EF4-FFF2-40B4-BE49-F238E27FC236}">
                <a16:creationId xmlns:a16="http://schemas.microsoft.com/office/drawing/2014/main" id="{60B250E3-56F3-5716-A7F0-73765577C3FC}"/>
              </a:ext>
            </a:extLst>
          </p:cNvPr>
          <p:cNvGrpSpPr>
            <a:grpSpLocks noChangeAspect="1"/>
          </p:cNvGrpSpPr>
          <p:nvPr/>
        </p:nvGrpSpPr>
        <p:grpSpPr bwMode="auto">
          <a:xfrm>
            <a:off x="6815237" y="5468741"/>
            <a:ext cx="502920" cy="502920"/>
            <a:chOff x="1734" y="1081"/>
            <a:chExt cx="288" cy="288"/>
          </a:xfrm>
        </p:grpSpPr>
        <p:sp>
          <p:nvSpPr>
            <p:cNvPr id="84" name="AutoShape 18">
              <a:extLst>
                <a:ext uri="{FF2B5EF4-FFF2-40B4-BE49-F238E27FC236}">
                  <a16:creationId xmlns:a16="http://schemas.microsoft.com/office/drawing/2014/main" id="{D3AB151C-D52C-BF21-BCE7-F9B9B53DE589}"/>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85" name="Freeform 20">
              <a:extLst>
                <a:ext uri="{FF2B5EF4-FFF2-40B4-BE49-F238E27FC236}">
                  <a16:creationId xmlns:a16="http://schemas.microsoft.com/office/drawing/2014/main" id="{C6894DA5-E681-FC8D-336A-57B8A773F178}"/>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grpSp>
        <p:nvGrpSpPr>
          <p:cNvPr id="86" name="bcgBugs_Artificial Intelligence 2 ">
            <a:extLst>
              <a:ext uri="{FF2B5EF4-FFF2-40B4-BE49-F238E27FC236}">
                <a16:creationId xmlns:a16="http://schemas.microsoft.com/office/drawing/2014/main" id="{0EDACFAB-44A4-EACF-97A2-9FE8E639D987}"/>
              </a:ext>
            </a:extLst>
          </p:cNvPr>
          <p:cNvGrpSpPr>
            <a:grpSpLocks noChangeAspect="1"/>
          </p:cNvGrpSpPr>
          <p:nvPr/>
        </p:nvGrpSpPr>
        <p:grpSpPr>
          <a:xfrm>
            <a:off x="7740795" y="5468741"/>
            <a:ext cx="502920" cy="502920"/>
            <a:chOff x="7324948" y="3200401"/>
            <a:chExt cx="457200" cy="457200"/>
          </a:xfrm>
        </p:grpSpPr>
        <p:sp>
          <p:nvSpPr>
            <p:cNvPr id="87" name="AutoShape 6">
              <a:extLst>
                <a:ext uri="{FF2B5EF4-FFF2-40B4-BE49-F238E27FC236}">
                  <a16:creationId xmlns:a16="http://schemas.microsoft.com/office/drawing/2014/main" id="{823D9B89-7711-CB90-4983-E1EF322F16A2}"/>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88" name="Freeform 8">
              <a:extLst>
                <a:ext uri="{FF2B5EF4-FFF2-40B4-BE49-F238E27FC236}">
                  <a16:creationId xmlns:a16="http://schemas.microsoft.com/office/drawing/2014/main" id="{06443E7C-317A-39DC-A00E-946F567FF6BB}"/>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rgbClr val="1F497D"/>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grpSp>
        <p:nvGrpSpPr>
          <p:cNvPr id="89" name="bcgBugs_Paper analysis ">
            <a:extLst>
              <a:ext uri="{FF2B5EF4-FFF2-40B4-BE49-F238E27FC236}">
                <a16:creationId xmlns:a16="http://schemas.microsoft.com/office/drawing/2014/main" id="{FA7DEBB8-679C-5064-8ECC-3E8A7375CD01}"/>
              </a:ext>
            </a:extLst>
          </p:cNvPr>
          <p:cNvGrpSpPr>
            <a:grpSpLocks noChangeAspect="1"/>
          </p:cNvGrpSpPr>
          <p:nvPr/>
        </p:nvGrpSpPr>
        <p:grpSpPr bwMode="auto">
          <a:xfrm>
            <a:off x="8666352" y="5468742"/>
            <a:ext cx="502920" cy="502920"/>
            <a:chOff x="1759" y="972"/>
            <a:chExt cx="288" cy="288"/>
          </a:xfrm>
        </p:grpSpPr>
        <p:sp>
          <p:nvSpPr>
            <p:cNvPr id="90" name="AutoShape 20">
              <a:extLst>
                <a:ext uri="{FF2B5EF4-FFF2-40B4-BE49-F238E27FC236}">
                  <a16:creationId xmlns:a16="http://schemas.microsoft.com/office/drawing/2014/main" id="{43A57EA2-28B2-9769-F697-605230952911}"/>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91" name="Freeform 22">
              <a:extLst>
                <a:ext uri="{FF2B5EF4-FFF2-40B4-BE49-F238E27FC236}">
                  <a16:creationId xmlns:a16="http://schemas.microsoft.com/office/drawing/2014/main" id="{80429B31-AE10-E5BA-711E-B23C8685A7B4}"/>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sp>
        <p:nvSpPr>
          <p:cNvPr id="92" name="正方形/長方形 15">
            <a:extLst>
              <a:ext uri="{FF2B5EF4-FFF2-40B4-BE49-F238E27FC236}">
                <a16:creationId xmlns:a16="http://schemas.microsoft.com/office/drawing/2014/main" id="{90323BF3-AC2F-B233-1E22-0567AAE37333}"/>
              </a:ext>
            </a:extLst>
          </p:cNvPr>
          <p:cNvSpPr/>
          <p:nvPr/>
        </p:nvSpPr>
        <p:spPr bwMode="auto">
          <a:xfrm>
            <a:off x="4083267" y="3212982"/>
            <a:ext cx="2407027" cy="2971972"/>
          </a:xfrm>
          <a:prstGeom prst="rect">
            <a:avLst/>
          </a:prstGeom>
        </p:spPr>
        <p:txBody>
          <a:bodyPr wrap="square" rtlCol="0" anchor="t"/>
          <a:lstStyle/>
          <a:p>
            <a:pPr defTabSz="914400"/>
            <a:r>
              <a:rPr lang="en-US" altLang="ja-JP" sz="1400">
                <a:solidFill>
                  <a:prstClr val="black"/>
                </a:solidFill>
                <a:latin typeface="Meiryo UI" panose="020B0604030504040204" pitchFamily="50" charset="-128"/>
                <a:ea typeface="Meiryo UI" panose="020B0604030504040204" pitchFamily="50" charset="-128"/>
              </a:rPr>
              <a:t>xxx</a:t>
            </a:r>
            <a:endParaRPr lang="ja-JP" altLang="en-US" sz="1400">
              <a:solidFill>
                <a:prstClr val="black"/>
              </a:solidFill>
              <a:latin typeface="Meiryo UI" panose="020B0604030504040204" pitchFamily="50" charset="-128"/>
              <a:ea typeface="Meiryo UI" panose="020B0604030504040204" pitchFamily="50" charset="-128"/>
            </a:endParaRPr>
          </a:p>
        </p:txBody>
      </p:sp>
      <p:grpSp>
        <p:nvGrpSpPr>
          <p:cNvPr id="93" name="Group 17">
            <a:extLst>
              <a:ext uri="{FF2B5EF4-FFF2-40B4-BE49-F238E27FC236}">
                <a16:creationId xmlns:a16="http://schemas.microsoft.com/office/drawing/2014/main" id="{67635402-59E7-9ACB-1D6B-40834E41D225}"/>
              </a:ext>
            </a:extLst>
          </p:cNvPr>
          <p:cNvGrpSpPr/>
          <p:nvPr/>
        </p:nvGrpSpPr>
        <p:grpSpPr>
          <a:xfrm>
            <a:off x="573882" y="2914955"/>
            <a:ext cx="2606319" cy="231844"/>
            <a:chOff x="573881" y="2914955"/>
            <a:chExt cx="3179207" cy="231844"/>
          </a:xfrm>
        </p:grpSpPr>
        <p:sp>
          <p:nvSpPr>
            <p:cNvPr id="94" name="ee4pHeader2">
              <a:extLst>
                <a:ext uri="{FF2B5EF4-FFF2-40B4-BE49-F238E27FC236}">
                  <a16:creationId xmlns:a16="http://schemas.microsoft.com/office/drawing/2014/main" id="{92FB0BD0-EC65-D8AE-CFD8-00298383A5B4}"/>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rgbClr val="9BBB59">
                      <a:lumMod val="50000"/>
                    </a:srgbClr>
                  </a:solidFill>
                  <a:effectLst/>
                  <a:uLnTx/>
                  <a:uFillTx/>
                  <a:latin typeface="Meiryo UI"/>
                  <a:ea typeface="Meiryo UI"/>
                  <a:sym typeface="Trebuchet MS" panose="020B0603020202020204" pitchFamily="34" charset="0"/>
                </a:rPr>
                <a:t>提案の背景・社会的現状</a:t>
              </a:r>
            </a:p>
          </p:txBody>
        </p:sp>
        <p:cxnSp>
          <p:nvCxnSpPr>
            <p:cNvPr id="95" name="Straight Connector 9">
              <a:extLst>
                <a:ext uri="{FF2B5EF4-FFF2-40B4-BE49-F238E27FC236}">
                  <a16:creationId xmlns:a16="http://schemas.microsoft.com/office/drawing/2014/main" id="{E0A211A4-524F-5CE0-D1A2-C9D9972D47B5}"/>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grpSp>
        <p:nvGrpSpPr>
          <p:cNvPr id="96" name="Group 5">
            <a:extLst>
              <a:ext uri="{FF2B5EF4-FFF2-40B4-BE49-F238E27FC236}">
                <a16:creationId xmlns:a16="http://schemas.microsoft.com/office/drawing/2014/main" id="{948C775F-45AF-B417-C6E9-246F481F6737}"/>
              </a:ext>
            </a:extLst>
          </p:cNvPr>
          <p:cNvGrpSpPr>
            <a:grpSpLocks noChangeAspect="1"/>
          </p:cNvGrpSpPr>
          <p:nvPr/>
        </p:nvGrpSpPr>
        <p:grpSpPr>
          <a:xfrm>
            <a:off x="10065327" y="5500245"/>
            <a:ext cx="502920" cy="502920"/>
            <a:chOff x="7324948" y="3200401"/>
            <a:chExt cx="457200" cy="457200"/>
          </a:xfrm>
        </p:grpSpPr>
        <p:sp>
          <p:nvSpPr>
            <p:cNvPr id="97" name="AutoShape 6">
              <a:extLst>
                <a:ext uri="{FF2B5EF4-FFF2-40B4-BE49-F238E27FC236}">
                  <a16:creationId xmlns:a16="http://schemas.microsoft.com/office/drawing/2014/main" id="{838043F6-F557-05CE-3E19-B7F95D39898C}"/>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98" name="Freeform 8">
              <a:extLst>
                <a:ext uri="{FF2B5EF4-FFF2-40B4-BE49-F238E27FC236}">
                  <a16:creationId xmlns:a16="http://schemas.microsoft.com/office/drawing/2014/main" id="{78B9784B-87CC-2846-8576-0F4E3D6552BD}"/>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ysClr val="windowText" lastClr="0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grpSp>
        <p:nvGrpSpPr>
          <p:cNvPr id="99" name="bcgBugsGray_Big Data + Advanced Analytics">
            <a:extLst>
              <a:ext uri="{FF2B5EF4-FFF2-40B4-BE49-F238E27FC236}">
                <a16:creationId xmlns:a16="http://schemas.microsoft.com/office/drawing/2014/main" id="{AC4CA5D7-A190-548E-D36B-8115B550CCFD}"/>
              </a:ext>
            </a:extLst>
          </p:cNvPr>
          <p:cNvGrpSpPr>
            <a:grpSpLocks noChangeAspect="1"/>
          </p:cNvGrpSpPr>
          <p:nvPr/>
        </p:nvGrpSpPr>
        <p:grpSpPr bwMode="auto">
          <a:xfrm>
            <a:off x="10065326" y="4976686"/>
            <a:ext cx="502920" cy="502920"/>
            <a:chOff x="1734" y="1081"/>
            <a:chExt cx="288" cy="288"/>
          </a:xfrm>
        </p:grpSpPr>
        <p:sp>
          <p:nvSpPr>
            <p:cNvPr id="100" name="AutoShape 18">
              <a:extLst>
                <a:ext uri="{FF2B5EF4-FFF2-40B4-BE49-F238E27FC236}">
                  <a16:creationId xmlns:a16="http://schemas.microsoft.com/office/drawing/2014/main" id="{27E1D694-C0BB-7290-4125-CBEB738A7495}"/>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01" name="Freeform 20">
              <a:extLst>
                <a:ext uri="{FF2B5EF4-FFF2-40B4-BE49-F238E27FC236}">
                  <a16:creationId xmlns:a16="http://schemas.microsoft.com/office/drawing/2014/main" id="{0741A9D0-BDDC-8CC1-EB11-C867D4E0BA85}"/>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grpSp>
        <p:nvGrpSpPr>
          <p:cNvPr id="102" name="Group 21">
            <a:extLst>
              <a:ext uri="{FF2B5EF4-FFF2-40B4-BE49-F238E27FC236}">
                <a16:creationId xmlns:a16="http://schemas.microsoft.com/office/drawing/2014/main" id="{A4D0D239-F699-3272-6B8C-790BF01BA000}"/>
              </a:ext>
            </a:extLst>
          </p:cNvPr>
          <p:cNvGrpSpPr>
            <a:grpSpLocks noChangeAspect="1"/>
          </p:cNvGrpSpPr>
          <p:nvPr/>
        </p:nvGrpSpPr>
        <p:grpSpPr bwMode="auto">
          <a:xfrm>
            <a:off x="10065326" y="6023803"/>
            <a:ext cx="502920" cy="502920"/>
            <a:chOff x="1759" y="972"/>
            <a:chExt cx="288" cy="288"/>
          </a:xfrm>
        </p:grpSpPr>
        <p:sp>
          <p:nvSpPr>
            <p:cNvPr id="103" name="AutoShape 20">
              <a:extLst>
                <a:ext uri="{FF2B5EF4-FFF2-40B4-BE49-F238E27FC236}">
                  <a16:creationId xmlns:a16="http://schemas.microsoft.com/office/drawing/2014/main" id="{06D72EE8-66E3-FA03-D16E-78B05B4C3B79}"/>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04" name="Freeform 22">
              <a:extLst>
                <a:ext uri="{FF2B5EF4-FFF2-40B4-BE49-F238E27FC236}">
                  <a16:creationId xmlns:a16="http://schemas.microsoft.com/office/drawing/2014/main" id="{7EC23247-87DF-4EC7-A6BA-78746551B23A}"/>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sp>
        <p:nvSpPr>
          <p:cNvPr id="2" name="テキスト ボックス 1">
            <a:extLst>
              <a:ext uri="{FF2B5EF4-FFF2-40B4-BE49-F238E27FC236}">
                <a16:creationId xmlns:a16="http://schemas.microsoft.com/office/drawing/2014/main" id="{B3DB94EA-BD74-994C-34BB-646DAE76915B}"/>
              </a:ext>
            </a:extLst>
          </p:cNvPr>
          <p:cNvSpPr txBox="1"/>
          <p:nvPr/>
        </p:nvSpPr>
        <p:spPr>
          <a:xfrm>
            <a:off x="9425417" y="29022"/>
            <a:ext cx="510076" cy="246221"/>
          </a:xfrm>
          <a:prstGeom prst="rect">
            <a:avLst/>
          </a:prstGeom>
          <a:noFill/>
        </p:spPr>
        <p:txBody>
          <a:bodyPr wrap="none" rtlCol="0">
            <a:spAutoFit/>
          </a:bodyPr>
          <a:lstStyle/>
          <a:p>
            <a:r>
              <a:rPr kumimoji="1" lang="ja-JP" altLang="en-US" sz="1000" dirty="0"/>
              <a:t>別添</a:t>
            </a:r>
            <a:r>
              <a:rPr kumimoji="1" lang="en-US" altLang="ja-JP" sz="1000" dirty="0"/>
              <a:t>6</a:t>
            </a:r>
            <a:endParaRPr kumimoji="1" lang="ja-JP" altLang="en-US" sz="1000" dirty="0"/>
          </a:p>
        </p:txBody>
      </p:sp>
    </p:spTree>
    <p:extLst>
      <p:ext uri="{BB962C8B-B14F-4D97-AF65-F5344CB8AC3E}">
        <p14:creationId xmlns:p14="http://schemas.microsoft.com/office/powerpoint/2010/main" val="2456345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タイトル 1">
            <a:extLst>
              <a:ext uri="{FF2B5EF4-FFF2-40B4-BE49-F238E27FC236}">
                <a16:creationId xmlns:a16="http://schemas.microsoft.com/office/drawing/2014/main" id="{A90D70F2-3CC2-E028-7794-690F6462E082}"/>
              </a:ext>
            </a:extLst>
          </p:cNvPr>
          <p:cNvSpPr txBox="1">
            <a:spLocks/>
          </p:cNvSpPr>
          <p:nvPr/>
        </p:nvSpPr>
        <p:spPr>
          <a:xfrm>
            <a:off x="381001" y="188444"/>
            <a:ext cx="9144000" cy="508438"/>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eiryo UI" panose="020B0604030504040204" pitchFamily="50" charset="-128"/>
                <a:cs typeface="Meiryo UI" panose="020B0604030504040204" pitchFamily="50" charset="-128"/>
                <a:sym typeface="Trebuchet MS" panose="020B0603020202020204" pitchFamily="34" charset="0"/>
              </a:defRPr>
            </a:lvl1pPr>
          </a:lstStyle>
          <a:p>
            <a:pPr algn="ctr" defTabSz="914395">
              <a:buClr>
                <a:prstClr val="black"/>
              </a:buClr>
              <a:buSzPts val="1200"/>
              <a:defRPr/>
            </a:pPr>
            <a:r>
              <a:rPr lang="ja-JP" altLang="en-US" sz="2000" dirty="0">
                <a:solidFill>
                  <a:prstClr val="black"/>
                </a:solidFill>
                <a:latin typeface="Meiryo UI" pitchFamily="50" charset="-128"/>
              </a:rPr>
              <a:t>提案テーマ名</a:t>
            </a:r>
          </a:p>
        </p:txBody>
      </p:sp>
      <p:cxnSp>
        <p:nvCxnSpPr>
          <p:cNvPr id="62" name="直線コネクタ 61">
            <a:extLst>
              <a:ext uri="{FF2B5EF4-FFF2-40B4-BE49-F238E27FC236}">
                <a16:creationId xmlns:a16="http://schemas.microsoft.com/office/drawing/2014/main" id="{3633383E-6C4B-918C-8576-1999ADD70F42}"/>
              </a:ext>
            </a:extLst>
          </p:cNvPr>
          <p:cNvCxnSpPr/>
          <p:nvPr/>
        </p:nvCxnSpPr>
        <p:spPr>
          <a:xfrm>
            <a:off x="381001" y="703680"/>
            <a:ext cx="9145405" cy="1"/>
          </a:xfrm>
          <a:prstGeom prst="line">
            <a:avLst/>
          </a:prstGeom>
          <a:noFill/>
          <a:ln w="15875" cap="flat" cmpd="sng" algn="ctr">
            <a:solidFill>
              <a:srgbClr val="9BBB59">
                <a:lumMod val="50000"/>
              </a:srgbClr>
            </a:solidFill>
            <a:prstDash val="solid"/>
          </a:ln>
          <a:effectLst/>
        </p:spPr>
      </p:cxnSp>
      <p:sp>
        <p:nvSpPr>
          <p:cNvPr id="63" name="テキスト ボックス 35">
            <a:extLst>
              <a:ext uri="{FF2B5EF4-FFF2-40B4-BE49-F238E27FC236}">
                <a16:creationId xmlns:a16="http://schemas.microsoft.com/office/drawing/2014/main" id="{912F3938-53DD-FB0B-5E71-EB19713B27F1}"/>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ポスト５Ｇ情報通信システム基盤強化研究開発事業／</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ポスト５Ｇ情報通信システムの開発</a:t>
            </a:r>
          </a:p>
        </p:txBody>
      </p:sp>
      <p:grpSp>
        <p:nvGrpSpPr>
          <p:cNvPr id="64" name="グループ化 63">
            <a:extLst>
              <a:ext uri="{FF2B5EF4-FFF2-40B4-BE49-F238E27FC236}">
                <a16:creationId xmlns:a16="http://schemas.microsoft.com/office/drawing/2014/main" id="{CA0EB572-3036-9B37-7FC6-80E87A58621A}"/>
              </a:ext>
            </a:extLst>
          </p:cNvPr>
          <p:cNvGrpSpPr/>
          <p:nvPr/>
        </p:nvGrpSpPr>
        <p:grpSpPr>
          <a:xfrm>
            <a:off x="8100728" y="907955"/>
            <a:ext cx="1425678" cy="243895"/>
            <a:chOff x="9810121" y="1220970"/>
            <a:chExt cx="1721219" cy="246221"/>
          </a:xfrm>
        </p:grpSpPr>
        <p:sp>
          <p:nvSpPr>
            <p:cNvPr id="65" name="正方形/長方形 64">
              <a:extLst>
                <a:ext uri="{FF2B5EF4-FFF2-40B4-BE49-F238E27FC236}">
                  <a16:creationId xmlns:a16="http://schemas.microsoft.com/office/drawing/2014/main" id="{41E81C16-223D-1C79-4DC7-E0423546C727}"/>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補足</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66" name="直線コネクタ 65">
              <a:extLst>
                <a:ext uri="{FF2B5EF4-FFF2-40B4-BE49-F238E27FC236}">
                  <a16:creationId xmlns:a16="http://schemas.microsoft.com/office/drawing/2014/main" id="{A0F5AB9E-314C-5ACF-8DB5-9FCB8B4CA2ED}"/>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grpSp>
        <p:nvGrpSpPr>
          <p:cNvPr id="67" name="グループ化 66">
            <a:extLst>
              <a:ext uri="{FF2B5EF4-FFF2-40B4-BE49-F238E27FC236}">
                <a16:creationId xmlns:a16="http://schemas.microsoft.com/office/drawing/2014/main" id="{2680BCE3-932A-B341-65F2-6B5767610E66}"/>
              </a:ext>
            </a:extLst>
          </p:cNvPr>
          <p:cNvGrpSpPr/>
          <p:nvPr/>
        </p:nvGrpSpPr>
        <p:grpSpPr>
          <a:xfrm>
            <a:off x="381001" y="907956"/>
            <a:ext cx="7559351" cy="243895"/>
            <a:chOff x="9810121" y="1220970"/>
            <a:chExt cx="1721219" cy="246221"/>
          </a:xfrm>
        </p:grpSpPr>
        <p:sp>
          <p:nvSpPr>
            <p:cNvPr id="68" name="正方形/長方形 67">
              <a:extLst>
                <a:ext uri="{FF2B5EF4-FFF2-40B4-BE49-F238E27FC236}">
                  <a16:creationId xmlns:a16="http://schemas.microsoft.com/office/drawing/2014/main" id="{DFF632DD-72B1-F402-A48B-73C2D6B5A238}"/>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データエコシステム図</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69" name="直線コネクタ 68">
              <a:extLst>
                <a:ext uri="{FF2B5EF4-FFF2-40B4-BE49-F238E27FC236}">
                  <a16:creationId xmlns:a16="http://schemas.microsoft.com/office/drawing/2014/main" id="{58A4FC2D-D5E3-E212-6F7D-9E3E9BD137F8}"/>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sp>
        <p:nvSpPr>
          <p:cNvPr id="70" name="正方形/長方形 69">
            <a:extLst>
              <a:ext uri="{FF2B5EF4-FFF2-40B4-BE49-F238E27FC236}">
                <a16:creationId xmlns:a16="http://schemas.microsoft.com/office/drawing/2014/main" id="{D07CE0AB-47BE-FE12-F7E9-FCA2E59BB54F}"/>
              </a:ext>
            </a:extLst>
          </p:cNvPr>
          <p:cNvSpPr/>
          <p:nvPr/>
        </p:nvSpPr>
        <p:spPr>
          <a:xfrm>
            <a:off x="381001" y="3259408"/>
            <a:ext cx="7559351" cy="3237418"/>
          </a:xfrm>
          <a:prstGeom prst="rect">
            <a:avLst/>
          </a:prstGeom>
          <a:noFill/>
          <a:ln w="12700" cap="rnd" cmpd="sng" algn="ctr">
            <a:solidFill>
              <a:srgbClr val="1F497D"/>
            </a:solidFill>
            <a:prstDash val="sysDot"/>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grpSp>
        <p:nvGrpSpPr>
          <p:cNvPr id="71" name="Group 140">
            <a:extLst>
              <a:ext uri="{FF2B5EF4-FFF2-40B4-BE49-F238E27FC236}">
                <a16:creationId xmlns:a16="http://schemas.microsoft.com/office/drawing/2014/main" id="{FED1FF42-C445-EEA6-6D4D-CBFFC9CD075C}"/>
              </a:ext>
            </a:extLst>
          </p:cNvPr>
          <p:cNvGrpSpPr/>
          <p:nvPr/>
        </p:nvGrpSpPr>
        <p:grpSpPr>
          <a:xfrm>
            <a:off x="470544" y="4346249"/>
            <a:ext cx="823943" cy="2048678"/>
            <a:chOff x="470543" y="4374484"/>
            <a:chExt cx="823943" cy="2057766"/>
          </a:xfrm>
        </p:grpSpPr>
        <p:sp>
          <p:nvSpPr>
            <p:cNvPr id="72" name="正方形/長方形 71">
              <a:extLst>
                <a:ext uri="{FF2B5EF4-FFF2-40B4-BE49-F238E27FC236}">
                  <a16:creationId xmlns:a16="http://schemas.microsoft.com/office/drawing/2014/main" id="{645F6278-6A70-7814-148B-82DB383BF2FD}"/>
                </a:ext>
              </a:extLst>
            </p:cNvPr>
            <p:cNvSpPr/>
            <p:nvPr/>
          </p:nvSpPr>
          <p:spPr>
            <a:xfrm>
              <a:off x="470543" y="4374484"/>
              <a:ext cx="823943" cy="205776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5E7E"/>
                  </a:solidFill>
                </a14:hiddenFill>
              </a:ext>
              <a:ext uri="{91240B29-F687-4F45-9708-019B960494DF}">
                <a14:hiddenLine xmlns:a14="http://schemas.microsoft.com/office/drawing/2010/main" w="9525" cap="rnd" cmpd="sng" algn="ctr">
                  <a:solidFill>
                    <a:srgbClr val="295E7E"/>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73" name="Straight Connector 128">
              <a:extLst>
                <a:ext uri="{FF2B5EF4-FFF2-40B4-BE49-F238E27FC236}">
                  <a16:creationId xmlns:a16="http://schemas.microsoft.com/office/drawing/2014/main" id="{EF8454C3-5A40-2FF5-8A9B-F7C3BD8BE564}"/>
                </a:ext>
              </a:extLst>
            </p:cNvPr>
            <p:cNvCxnSpPr/>
            <p:nvPr/>
          </p:nvCxnSpPr>
          <p:spPr>
            <a:xfrm>
              <a:off x="1294486" y="4374484"/>
              <a:ext cx="0" cy="2057766"/>
            </a:xfrm>
            <a:prstGeom prst="line">
              <a:avLst/>
            </a:prstGeom>
            <a:noFill/>
            <a:ln w="19050" cap="flat" cmpd="sng" algn="ctr">
              <a:solidFill>
                <a:srgbClr val="1F497D"/>
              </a:solidFill>
              <a:prstDash val="solid"/>
            </a:ln>
            <a:effectLst/>
          </p:spPr>
        </p:cxnSp>
      </p:grpSp>
      <p:grpSp>
        <p:nvGrpSpPr>
          <p:cNvPr id="74" name="Group 143">
            <a:extLst>
              <a:ext uri="{FF2B5EF4-FFF2-40B4-BE49-F238E27FC236}">
                <a16:creationId xmlns:a16="http://schemas.microsoft.com/office/drawing/2014/main" id="{E1B8E437-3BC7-DE39-05F9-5A4587D4CBE4}"/>
              </a:ext>
            </a:extLst>
          </p:cNvPr>
          <p:cNvGrpSpPr/>
          <p:nvPr/>
        </p:nvGrpSpPr>
        <p:grpSpPr>
          <a:xfrm>
            <a:off x="470544" y="1287907"/>
            <a:ext cx="823943" cy="651372"/>
            <a:chOff x="470543" y="1325231"/>
            <a:chExt cx="823943" cy="651372"/>
          </a:xfrm>
        </p:grpSpPr>
        <p:sp>
          <p:nvSpPr>
            <p:cNvPr id="75" name="正方形/長方形 74">
              <a:extLst>
                <a:ext uri="{FF2B5EF4-FFF2-40B4-BE49-F238E27FC236}">
                  <a16:creationId xmlns:a16="http://schemas.microsoft.com/office/drawing/2014/main" id="{150B4BA7-BD16-4415-7D80-D1349D6BB333}"/>
                </a:ext>
              </a:extLst>
            </p:cNvPr>
            <p:cNvSpPr/>
            <p:nvPr/>
          </p:nvSpPr>
          <p:spPr>
            <a:xfrm>
              <a:off x="470543" y="1325231"/>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76" name="Straight Connector 137">
              <a:extLst>
                <a:ext uri="{FF2B5EF4-FFF2-40B4-BE49-F238E27FC236}">
                  <a16:creationId xmlns:a16="http://schemas.microsoft.com/office/drawing/2014/main" id="{27A21BBE-2D7E-CB12-6555-E13BD1AC6BC5}"/>
                </a:ext>
              </a:extLst>
            </p:cNvPr>
            <p:cNvCxnSpPr/>
            <p:nvPr/>
          </p:nvCxnSpPr>
          <p:spPr>
            <a:xfrm>
              <a:off x="1294486" y="1325231"/>
              <a:ext cx="0" cy="651372"/>
            </a:xfrm>
            <a:prstGeom prst="line">
              <a:avLst/>
            </a:prstGeom>
            <a:noFill/>
            <a:ln w="19050" cap="flat" cmpd="sng" algn="ctr">
              <a:solidFill>
                <a:srgbClr val="9BBB59">
                  <a:lumMod val="75000"/>
                </a:srgbClr>
              </a:solidFill>
              <a:prstDash val="solid"/>
            </a:ln>
            <a:effectLst/>
          </p:spPr>
        </p:cxnSp>
      </p:grpSp>
      <p:grpSp>
        <p:nvGrpSpPr>
          <p:cNvPr id="77" name="Group 141">
            <a:extLst>
              <a:ext uri="{FF2B5EF4-FFF2-40B4-BE49-F238E27FC236}">
                <a16:creationId xmlns:a16="http://schemas.microsoft.com/office/drawing/2014/main" id="{1E24C5AC-8EC0-555A-9A5E-9BCFC4C53136}"/>
              </a:ext>
            </a:extLst>
          </p:cNvPr>
          <p:cNvGrpSpPr/>
          <p:nvPr/>
        </p:nvGrpSpPr>
        <p:grpSpPr>
          <a:xfrm>
            <a:off x="470544" y="3360498"/>
            <a:ext cx="823943" cy="651373"/>
            <a:chOff x="470543" y="3358067"/>
            <a:chExt cx="823943" cy="651373"/>
          </a:xfrm>
        </p:grpSpPr>
        <p:sp>
          <p:nvSpPr>
            <p:cNvPr id="78" name="正方形/長方形 77">
              <a:extLst>
                <a:ext uri="{FF2B5EF4-FFF2-40B4-BE49-F238E27FC236}">
                  <a16:creationId xmlns:a16="http://schemas.microsoft.com/office/drawing/2014/main" id="{52C5527B-9F43-45A3-9E87-866F84E45227}"/>
                </a:ext>
              </a:extLst>
            </p:cNvPr>
            <p:cNvSpPr/>
            <p:nvPr/>
          </p:nvSpPr>
          <p:spPr>
            <a:xfrm>
              <a:off x="470543" y="3358067"/>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5E7E"/>
                  </a:solidFill>
                </a14:hiddenFill>
              </a:ext>
              <a:ext uri="{91240B29-F687-4F45-9708-019B960494DF}">
                <a14:hiddenLine xmlns:a14="http://schemas.microsoft.com/office/drawing/2010/main" w="9525" cap="rnd" cmpd="sng" algn="ctr">
                  <a:solidFill>
                    <a:srgbClr val="295E7E"/>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79" name="Straight Connector 133">
              <a:extLst>
                <a:ext uri="{FF2B5EF4-FFF2-40B4-BE49-F238E27FC236}">
                  <a16:creationId xmlns:a16="http://schemas.microsoft.com/office/drawing/2014/main" id="{BE6149E0-79F2-6E01-FFA3-08F85EB062D9}"/>
                </a:ext>
              </a:extLst>
            </p:cNvPr>
            <p:cNvCxnSpPr/>
            <p:nvPr/>
          </p:nvCxnSpPr>
          <p:spPr>
            <a:xfrm>
              <a:off x="1294486" y="3358068"/>
              <a:ext cx="0" cy="651372"/>
            </a:xfrm>
            <a:prstGeom prst="line">
              <a:avLst/>
            </a:prstGeom>
            <a:noFill/>
            <a:ln w="19050" cap="flat" cmpd="sng" algn="ctr">
              <a:solidFill>
                <a:srgbClr val="1F497D"/>
              </a:solidFill>
              <a:prstDash val="solid"/>
            </a:ln>
            <a:effectLst/>
          </p:spPr>
        </p:cxnSp>
      </p:grpSp>
      <p:grpSp>
        <p:nvGrpSpPr>
          <p:cNvPr id="80" name="Group 142">
            <a:extLst>
              <a:ext uri="{FF2B5EF4-FFF2-40B4-BE49-F238E27FC236}">
                <a16:creationId xmlns:a16="http://schemas.microsoft.com/office/drawing/2014/main" id="{787849D2-01ED-CE98-9292-F5835AFA71AA}"/>
              </a:ext>
            </a:extLst>
          </p:cNvPr>
          <p:cNvGrpSpPr/>
          <p:nvPr/>
        </p:nvGrpSpPr>
        <p:grpSpPr>
          <a:xfrm>
            <a:off x="470544" y="2273658"/>
            <a:ext cx="823943" cy="651372"/>
            <a:chOff x="470543" y="2341649"/>
            <a:chExt cx="823943" cy="651372"/>
          </a:xfrm>
        </p:grpSpPr>
        <p:sp>
          <p:nvSpPr>
            <p:cNvPr id="81" name="正方形/長方形 80">
              <a:extLst>
                <a:ext uri="{FF2B5EF4-FFF2-40B4-BE49-F238E27FC236}">
                  <a16:creationId xmlns:a16="http://schemas.microsoft.com/office/drawing/2014/main" id="{72CB420D-7A18-F0EB-E16A-1D3489C15F72}"/>
                </a:ext>
              </a:extLst>
            </p:cNvPr>
            <p:cNvSpPr/>
            <p:nvPr/>
          </p:nvSpPr>
          <p:spPr>
            <a:xfrm>
              <a:off x="470543" y="2341649"/>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82" name="Straight Connector 135">
              <a:extLst>
                <a:ext uri="{FF2B5EF4-FFF2-40B4-BE49-F238E27FC236}">
                  <a16:creationId xmlns:a16="http://schemas.microsoft.com/office/drawing/2014/main" id="{0DFAA8BB-5F1C-FDC4-B526-4CE29E41BD2A}"/>
                </a:ext>
              </a:extLst>
            </p:cNvPr>
            <p:cNvCxnSpPr/>
            <p:nvPr/>
          </p:nvCxnSpPr>
          <p:spPr>
            <a:xfrm>
              <a:off x="1294486" y="2341649"/>
              <a:ext cx="0" cy="651372"/>
            </a:xfrm>
            <a:prstGeom prst="line">
              <a:avLst/>
            </a:prstGeom>
            <a:noFill/>
            <a:ln w="19050" cap="flat" cmpd="sng" algn="ctr">
              <a:solidFill>
                <a:srgbClr val="9BBB59">
                  <a:lumMod val="75000"/>
                </a:srgbClr>
              </a:solidFill>
              <a:prstDash val="solid"/>
            </a:ln>
            <a:effectLst/>
          </p:spPr>
        </p:cxnSp>
      </p:grpSp>
      <p:grpSp>
        <p:nvGrpSpPr>
          <p:cNvPr id="83" name="Group 224">
            <a:extLst>
              <a:ext uri="{FF2B5EF4-FFF2-40B4-BE49-F238E27FC236}">
                <a16:creationId xmlns:a16="http://schemas.microsoft.com/office/drawing/2014/main" id="{352A04B0-E174-6AD7-F87A-7B1CC41A72CE}"/>
              </a:ext>
            </a:extLst>
          </p:cNvPr>
          <p:cNvGrpSpPr/>
          <p:nvPr/>
        </p:nvGrpSpPr>
        <p:grpSpPr>
          <a:xfrm>
            <a:off x="6640891" y="913869"/>
            <a:ext cx="1299461" cy="190526"/>
            <a:chOff x="3277301" y="816487"/>
            <a:chExt cx="1299461" cy="190526"/>
          </a:xfrm>
        </p:grpSpPr>
        <p:cxnSp>
          <p:nvCxnSpPr>
            <p:cNvPr id="84" name="直線矢印コネクタ 83">
              <a:extLst>
                <a:ext uri="{FF2B5EF4-FFF2-40B4-BE49-F238E27FC236}">
                  <a16:creationId xmlns:a16="http://schemas.microsoft.com/office/drawing/2014/main" id="{1CA491F1-F3EC-BFD2-9DAA-4BE7E6C9D731}"/>
                </a:ext>
              </a:extLst>
            </p:cNvPr>
            <p:cNvCxnSpPr>
              <a:cxnSpLocks/>
            </p:cNvCxnSpPr>
            <p:nvPr/>
          </p:nvCxnSpPr>
          <p:spPr>
            <a:xfrm>
              <a:off x="3277301" y="911750"/>
              <a:ext cx="348063" cy="0"/>
            </a:xfrm>
            <a:prstGeom prst="straightConnector1">
              <a:avLst/>
            </a:prstGeom>
            <a:noFill/>
            <a:ln w="28575" cap="flat" cmpd="sng" algn="ctr">
              <a:solidFill>
                <a:sysClr val="windowText" lastClr="000000">
                  <a:lumMod val="60000"/>
                  <a:lumOff val="40000"/>
                </a:sysClr>
              </a:solidFill>
              <a:prstDash val="solid"/>
              <a:round/>
              <a:tailEnd type="triangle" w="med" len="med"/>
            </a:ln>
            <a:effectLst/>
          </p:spPr>
        </p:cxnSp>
        <p:sp>
          <p:nvSpPr>
            <p:cNvPr id="85" name="正方形/長方形 84">
              <a:extLst>
                <a:ext uri="{FF2B5EF4-FFF2-40B4-BE49-F238E27FC236}">
                  <a16:creationId xmlns:a16="http://schemas.microsoft.com/office/drawing/2014/main" id="{0086CE1B-FB55-2B28-666D-E5A1C33BBE12}"/>
                </a:ext>
              </a:extLst>
            </p:cNvPr>
            <p:cNvSpPr/>
            <p:nvPr/>
          </p:nvSpPr>
          <p:spPr bwMode="auto">
            <a:xfrm>
              <a:off x="3667325" y="816487"/>
              <a:ext cx="909437"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データの流れ</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grpSp>
        <p:nvGrpSpPr>
          <p:cNvPr id="86" name="Group 225">
            <a:extLst>
              <a:ext uri="{FF2B5EF4-FFF2-40B4-BE49-F238E27FC236}">
                <a16:creationId xmlns:a16="http://schemas.microsoft.com/office/drawing/2014/main" id="{890785FF-4139-D2DC-C935-4A2F4F2971C0}"/>
              </a:ext>
            </a:extLst>
          </p:cNvPr>
          <p:cNvGrpSpPr/>
          <p:nvPr/>
        </p:nvGrpSpPr>
        <p:grpSpPr>
          <a:xfrm>
            <a:off x="5196910" y="913869"/>
            <a:ext cx="1064936" cy="190526"/>
            <a:chOff x="2011081" y="816487"/>
            <a:chExt cx="1064936" cy="190526"/>
          </a:xfrm>
        </p:grpSpPr>
        <p:sp>
          <p:nvSpPr>
            <p:cNvPr id="87" name="正方形/長方形 86">
              <a:extLst>
                <a:ext uri="{FF2B5EF4-FFF2-40B4-BE49-F238E27FC236}">
                  <a16:creationId xmlns:a16="http://schemas.microsoft.com/office/drawing/2014/main" id="{45DA7151-A56A-3825-6AEA-4BAC678400F2}"/>
                </a:ext>
              </a:extLst>
            </p:cNvPr>
            <p:cNvSpPr/>
            <p:nvPr/>
          </p:nvSpPr>
          <p:spPr>
            <a:xfrm>
              <a:off x="2011081" y="816487"/>
              <a:ext cx="348063" cy="190526"/>
            </a:xfrm>
            <a:prstGeom prst="rect">
              <a:avLst/>
            </a:prstGeom>
            <a:noFill/>
            <a:ln w="12700" cap="rnd" cmpd="sng" algn="ctr">
              <a:solidFill>
                <a:srgbClr val="1F497D"/>
              </a:solidFill>
              <a:prstDash val="sysDot"/>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sp>
          <p:nvSpPr>
            <p:cNvPr id="88" name="正方形/長方形 87">
              <a:extLst>
                <a:ext uri="{FF2B5EF4-FFF2-40B4-BE49-F238E27FC236}">
                  <a16:creationId xmlns:a16="http://schemas.microsoft.com/office/drawing/2014/main" id="{EE8DD047-83A2-A94F-948B-7A1C707BDBE9}"/>
                </a:ext>
              </a:extLst>
            </p:cNvPr>
            <p:cNvSpPr/>
            <p:nvPr/>
          </p:nvSpPr>
          <p:spPr bwMode="auto">
            <a:xfrm>
              <a:off x="2433952" y="816487"/>
              <a:ext cx="642065"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実証範囲</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grpSp>
        <p:nvGrpSpPr>
          <p:cNvPr id="89" name="Group 226">
            <a:extLst>
              <a:ext uri="{FF2B5EF4-FFF2-40B4-BE49-F238E27FC236}">
                <a16:creationId xmlns:a16="http://schemas.microsoft.com/office/drawing/2014/main" id="{9E8191BC-1EC8-01E0-B7AC-C5870FDA4D0E}"/>
              </a:ext>
            </a:extLst>
          </p:cNvPr>
          <p:cNvGrpSpPr/>
          <p:nvPr/>
        </p:nvGrpSpPr>
        <p:grpSpPr>
          <a:xfrm>
            <a:off x="3368351" y="913869"/>
            <a:ext cx="1449515" cy="190526"/>
            <a:chOff x="431673" y="816487"/>
            <a:chExt cx="1449515" cy="190526"/>
          </a:xfrm>
        </p:grpSpPr>
        <p:sp>
          <p:nvSpPr>
            <p:cNvPr id="90" name="四角形: 角を丸くする 89">
              <a:extLst>
                <a:ext uri="{FF2B5EF4-FFF2-40B4-BE49-F238E27FC236}">
                  <a16:creationId xmlns:a16="http://schemas.microsoft.com/office/drawing/2014/main" id="{1D8CF16D-1F09-11BE-794F-BD1CAAF99907}"/>
                </a:ext>
              </a:extLst>
            </p:cNvPr>
            <p:cNvSpPr/>
            <p:nvPr/>
          </p:nvSpPr>
          <p:spPr>
            <a:xfrm>
              <a:off x="431673" y="816487"/>
              <a:ext cx="348063" cy="190526"/>
            </a:xfrm>
            <a:prstGeom prst="roundRect">
              <a:avLst/>
            </a:prstGeom>
            <a:solidFill>
              <a:srgbClr val="C8C8C8"/>
            </a:solidFill>
            <a:ln w="9525" cap="rnd" cmpd="sng" algn="ctr">
              <a:solidFill>
                <a:srgbClr val="FFFFFF"/>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sp>
          <p:nvSpPr>
            <p:cNvPr id="91" name="四角形: 角を丸くする 17">
              <a:extLst>
                <a:ext uri="{FF2B5EF4-FFF2-40B4-BE49-F238E27FC236}">
                  <a16:creationId xmlns:a16="http://schemas.microsoft.com/office/drawing/2014/main" id="{71F53C01-213B-D0CE-435C-767B6788F5CB}"/>
                </a:ext>
              </a:extLst>
            </p:cNvPr>
            <p:cNvSpPr/>
            <p:nvPr/>
          </p:nvSpPr>
          <p:spPr>
            <a:xfrm>
              <a:off x="808314" y="816487"/>
              <a:ext cx="1072874"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ステークホルダー</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cxnSp>
        <p:nvCxnSpPr>
          <p:cNvPr id="92" name="Straight Arrow Connector 156">
            <a:extLst>
              <a:ext uri="{FF2B5EF4-FFF2-40B4-BE49-F238E27FC236}">
                <a16:creationId xmlns:a16="http://schemas.microsoft.com/office/drawing/2014/main" id="{49B675FB-2C14-701E-D78F-6BE353F89D03}"/>
              </a:ext>
            </a:extLst>
          </p:cNvPr>
          <p:cNvCxnSpPr>
            <a:cxnSpLocks/>
            <a:endCxn id="93" idx="1"/>
          </p:cNvCxnSpPr>
          <p:nvPr/>
        </p:nvCxnSpPr>
        <p:spPr>
          <a:xfrm>
            <a:off x="7881144" y="1735315"/>
            <a:ext cx="219585"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93" name="Rectangle 8">
            <a:extLst>
              <a:ext uri="{FF2B5EF4-FFF2-40B4-BE49-F238E27FC236}">
                <a16:creationId xmlns:a16="http://schemas.microsoft.com/office/drawing/2014/main" id="{2EE21B82-5D72-E8AA-7A16-F48BFD34C28D}"/>
              </a:ext>
            </a:extLst>
          </p:cNvPr>
          <p:cNvSpPr/>
          <p:nvPr/>
        </p:nvSpPr>
        <p:spPr>
          <a:xfrm>
            <a:off x="8100728" y="1409629"/>
            <a:ext cx="1425678" cy="651372"/>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cxnSp>
        <p:nvCxnSpPr>
          <p:cNvPr id="94" name="Straight Arrow Connector 156">
            <a:extLst>
              <a:ext uri="{FF2B5EF4-FFF2-40B4-BE49-F238E27FC236}">
                <a16:creationId xmlns:a16="http://schemas.microsoft.com/office/drawing/2014/main" id="{12E73124-CE2D-C45C-9F42-0059F63BAE5B}"/>
              </a:ext>
            </a:extLst>
          </p:cNvPr>
          <p:cNvCxnSpPr>
            <a:cxnSpLocks/>
          </p:cNvCxnSpPr>
          <p:nvPr/>
        </p:nvCxnSpPr>
        <p:spPr>
          <a:xfrm>
            <a:off x="7615455" y="2599344"/>
            <a:ext cx="485273"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95" name="Rectangle 8">
            <a:extLst>
              <a:ext uri="{FF2B5EF4-FFF2-40B4-BE49-F238E27FC236}">
                <a16:creationId xmlns:a16="http://schemas.microsoft.com/office/drawing/2014/main" id="{DEE71CC8-40D2-D7F4-426F-4882F8C36EF8}"/>
              </a:ext>
            </a:extLst>
          </p:cNvPr>
          <p:cNvSpPr/>
          <p:nvPr/>
        </p:nvSpPr>
        <p:spPr>
          <a:xfrm>
            <a:off x="8100728" y="2273658"/>
            <a:ext cx="1425678" cy="651372"/>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cxnSp>
        <p:nvCxnSpPr>
          <p:cNvPr id="96" name="Straight Arrow Connector 156">
            <a:extLst>
              <a:ext uri="{FF2B5EF4-FFF2-40B4-BE49-F238E27FC236}">
                <a16:creationId xmlns:a16="http://schemas.microsoft.com/office/drawing/2014/main" id="{9BEF82E4-8F33-C2D5-9827-EE9E78460214}"/>
              </a:ext>
            </a:extLst>
          </p:cNvPr>
          <p:cNvCxnSpPr>
            <a:cxnSpLocks/>
          </p:cNvCxnSpPr>
          <p:nvPr/>
        </p:nvCxnSpPr>
        <p:spPr>
          <a:xfrm>
            <a:off x="7615455" y="6237000"/>
            <a:ext cx="485273"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97" name="Rectangle 8">
            <a:extLst>
              <a:ext uri="{FF2B5EF4-FFF2-40B4-BE49-F238E27FC236}">
                <a16:creationId xmlns:a16="http://schemas.microsoft.com/office/drawing/2014/main" id="{4272172B-233E-9331-7335-7093E6F19A9F}"/>
              </a:ext>
            </a:extLst>
          </p:cNvPr>
          <p:cNvSpPr/>
          <p:nvPr/>
        </p:nvSpPr>
        <p:spPr>
          <a:xfrm>
            <a:off x="8100728" y="5399632"/>
            <a:ext cx="1425678" cy="995295"/>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sp>
        <p:nvSpPr>
          <p:cNvPr id="98" name="四角形: 角を丸くする 97">
            <a:extLst>
              <a:ext uri="{FF2B5EF4-FFF2-40B4-BE49-F238E27FC236}">
                <a16:creationId xmlns:a16="http://schemas.microsoft.com/office/drawing/2014/main" id="{B440B08D-82F2-0062-B640-F7D779F323FB}"/>
              </a:ext>
            </a:extLst>
          </p:cNvPr>
          <p:cNvSpPr/>
          <p:nvPr/>
        </p:nvSpPr>
        <p:spPr>
          <a:xfrm>
            <a:off x="2515970" y="4246482"/>
            <a:ext cx="566833" cy="199531"/>
          </a:xfrm>
          <a:prstGeom prst="roundRect">
            <a:avLst>
              <a:gd name="adj" fmla="val 17294"/>
            </a:avLst>
          </a:prstGeom>
          <a:solidFill>
            <a:sysClr val="window" lastClr="FFFFFF">
              <a:lumMod val="75000"/>
            </a:sysClr>
          </a:solidFill>
          <a:ln w="9525" cap="rnd" cmpd="sng" algn="ctr">
            <a:solidFill>
              <a:srgbClr val="FFFFFF"/>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XXX</a:t>
            </a:r>
            <a:endParaRPr kumimoji="1" lang="en-US" sz="10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99" name="直線矢印コネクタ 122">
            <a:extLst>
              <a:ext uri="{FF2B5EF4-FFF2-40B4-BE49-F238E27FC236}">
                <a16:creationId xmlns:a16="http://schemas.microsoft.com/office/drawing/2014/main" id="{B3FC3FB7-94EC-1CFC-61B3-246CBB517B0F}"/>
              </a:ext>
            </a:extLst>
          </p:cNvPr>
          <p:cNvCxnSpPr>
            <a:cxnSpLocks/>
          </p:cNvCxnSpPr>
          <p:nvPr/>
        </p:nvCxnSpPr>
        <p:spPr>
          <a:xfrm flipV="1">
            <a:off x="2381183" y="4107845"/>
            <a:ext cx="0" cy="334378"/>
          </a:xfrm>
          <a:prstGeom prst="straightConnector1">
            <a:avLst/>
          </a:prstGeom>
          <a:noFill/>
          <a:ln w="28575" cap="flat" cmpd="sng" algn="ctr">
            <a:solidFill>
              <a:sysClr val="windowText" lastClr="000000">
                <a:lumMod val="60000"/>
                <a:lumOff val="40000"/>
              </a:sysClr>
            </a:solidFill>
            <a:prstDash val="solid"/>
            <a:round/>
            <a:tailEnd type="triangle" w="med" len="med"/>
          </a:ln>
          <a:effectLst/>
        </p:spPr>
      </p:cxnSp>
    </p:spTree>
    <p:extLst>
      <p:ext uri="{BB962C8B-B14F-4D97-AF65-F5344CB8AC3E}">
        <p14:creationId xmlns:p14="http://schemas.microsoft.com/office/powerpoint/2010/main" val="2825739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タイトル 1">
            <a:extLst>
              <a:ext uri="{FF2B5EF4-FFF2-40B4-BE49-F238E27FC236}">
                <a16:creationId xmlns:a16="http://schemas.microsoft.com/office/drawing/2014/main" id="{CE80ED6D-BDE6-523F-1BEA-6D6957120D13}"/>
              </a:ext>
            </a:extLst>
          </p:cNvPr>
          <p:cNvSpPr txBox="1">
            <a:spLocks/>
          </p:cNvSpPr>
          <p:nvPr/>
        </p:nvSpPr>
        <p:spPr>
          <a:xfrm>
            <a:off x="381001" y="188444"/>
            <a:ext cx="9144000" cy="5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ctr">
            <a:noAutofit/>
          </a:bodyPr>
          <a:lstStyle>
            <a:lvl1pPr algn="ctr" defTabSz="914395" rtl="0" eaLnBrk="1" latinLnBrk="0" hangingPunct="1">
              <a:spcBef>
                <a:spcPct val="0"/>
              </a:spcBef>
              <a:buNone/>
              <a:defRPr kumimoji="1" lang="ja-JP" altLang="en-US" sz="3600" b="1" kern="1200" dirty="0">
                <a:solidFill>
                  <a:schemeClr val="tx1"/>
                </a:solidFill>
                <a:latin typeface="Meiryo UI" pitchFamily="50" charset="-128"/>
                <a:ea typeface="Meiryo UI" pitchFamily="50" charset="-128"/>
                <a:cs typeface="Meiryo UI" pitchFamily="50" charset="-128"/>
              </a:defRPr>
            </a:lvl1pPr>
          </a:lstStyle>
          <a:p>
            <a:pPr marL="0" marR="0" lvl="0" indent="0" algn="ctr" defTabSz="914395"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a:ln>
                  <a:noFill/>
                </a:ln>
                <a:solidFill>
                  <a:sysClr val="windowText" lastClr="000000"/>
                </a:solidFill>
                <a:effectLst/>
                <a:uLnTx/>
                <a:uFillTx/>
                <a:latin typeface="Meiryo UI" pitchFamily="50" charset="-128"/>
                <a:ea typeface="Meiryo UI" pitchFamily="50" charset="-128"/>
              </a:rPr>
              <a:t>提案テーマ名</a:t>
            </a:r>
            <a:endParaRPr kumimoji="1" lang="ja-JP" altLang="en-US" sz="2000" b="1" i="0" u="none" strike="noStrike" kern="1200" cap="none" spc="0" normalizeH="0" baseline="0" noProof="0" dirty="0">
              <a:ln>
                <a:noFill/>
              </a:ln>
              <a:solidFill>
                <a:sysClr val="windowText" lastClr="000000"/>
              </a:solidFill>
              <a:effectLst/>
              <a:uLnTx/>
              <a:uFillTx/>
              <a:latin typeface="Meiryo UI" pitchFamily="50" charset="-128"/>
              <a:ea typeface="Meiryo UI" pitchFamily="50" charset="-128"/>
            </a:endParaRPr>
          </a:p>
        </p:txBody>
      </p:sp>
      <p:cxnSp>
        <p:nvCxnSpPr>
          <p:cNvPr id="95" name="直線コネクタ 94">
            <a:extLst>
              <a:ext uri="{FF2B5EF4-FFF2-40B4-BE49-F238E27FC236}">
                <a16:creationId xmlns:a16="http://schemas.microsoft.com/office/drawing/2014/main" id="{F958EBE2-103E-1946-20F4-B909E526BFD1}"/>
              </a:ext>
            </a:extLst>
          </p:cNvPr>
          <p:cNvCxnSpPr/>
          <p:nvPr/>
        </p:nvCxnSpPr>
        <p:spPr>
          <a:xfrm>
            <a:off x="381001" y="703680"/>
            <a:ext cx="9144000" cy="1"/>
          </a:xfrm>
          <a:prstGeom prst="line">
            <a:avLst/>
          </a:prstGeom>
          <a:noFill/>
          <a:ln w="15875" cap="flat" cmpd="sng" algn="ctr">
            <a:solidFill>
              <a:srgbClr val="9BBB59">
                <a:lumMod val="50000"/>
              </a:srgbClr>
            </a:solidFill>
            <a:prstDash val="solid"/>
          </a:ln>
          <a:effectLst/>
        </p:spPr>
      </p:cxnSp>
      <p:sp>
        <p:nvSpPr>
          <p:cNvPr id="96" name="テキスト ボックス 95">
            <a:extLst>
              <a:ext uri="{FF2B5EF4-FFF2-40B4-BE49-F238E27FC236}">
                <a16:creationId xmlns:a16="http://schemas.microsoft.com/office/drawing/2014/main" id="{D9EBCF94-12B5-66AD-B8E8-BEC84D81C4AC}"/>
              </a:ext>
            </a:extLst>
          </p:cNvPr>
          <p:cNvSpPr txBox="1"/>
          <p:nvPr/>
        </p:nvSpPr>
        <p:spPr>
          <a:xfrm>
            <a:off x="573882" y="862557"/>
            <a:ext cx="1135856" cy="307777"/>
          </a:xfrm>
          <a:prstGeom prst="rect">
            <a:avLst/>
          </a:prstGeom>
          <a:solidFill>
            <a:srgbClr val="9BBB59"/>
          </a:solidFill>
          <a:ln>
            <a:solidFill>
              <a:srgbClr val="9BBB59">
                <a:lumMod val="75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実施者</a:t>
            </a:r>
          </a:p>
        </p:txBody>
      </p:sp>
      <p:sp>
        <p:nvSpPr>
          <p:cNvPr id="97" name="テキスト ボックス 96">
            <a:extLst>
              <a:ext uri="{FF2B5EF4-FFF2-40B4-BE49-F238E27FC236}">
                <a16:creationId xmlns:a16="http://schemas.microsoft.com/office/drawing/2014/main" id="{5EEBBA5F-FCB7-1B85-2C2B-6B51C7FE5F58}"/>
              </a:ext>
            </a:extLst>
          </p:cNvPr>
          <p:cNvSpPr txBox="1"/>
          <p:nvPr/>
        </p:nvSpPr>
        <p:spPr>
          <a:xfrm>
            <a:off x="1709738" y="862557"/>
            <a:ext cx="7586664" cy="307777"/>
          </a:xfrm>
          <a:prstGeom prst="rect">
            <a:avLst/>
          </a:prstGeom>
          <a:noFill/>
          <a:ln>
            <a:solidFill>
              <a:srgbClr val="9BBB59">
                <a:lumMod val="75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prstClr val="black"/>
                </a:solidFill>
                <a:effectLst/>
                <a:uLnTx/>
                <a:uFillTx/>
                <a:latin typeface="Meiryo UI"/>
                <a:ea typeface="Meiryo UI"/>
                <a:cs typeface="Meiryo UI" panose="020B0604030504040204" pitchFamily="50" charset="-128"/>
              </a:rPr>
              <a:t>XXX</a:t>
            </a:r>
            <a:endParaRPr kumimoji="1" lang="ja-JP" altLang="en-US" sz="1400" b="0" i="0" u="none" strike="noStrike" kern="0" cap="none" spc="0" normalizeH="0" baseline="0" noProof="0">
              <a:ln>
                <a:noFill/>
              </a:ln>
              <a:solidFill>
                <a:prstClr val="black"/>
              </a:solidFill>
              <a:effectLst/>
              <a:uLnTx/>
              <a:uFillTx/>
              <a:latin typeface="Meiryo UI"/>
              <a:ea typeface="Meiryo UI"/>
              <a:cs typeface="Meiryo UI" panose="020B0604030504040204" pitchFamily="50" charset="-128"/>
            </a:endParaRPr>
          </a:p>
        </p:txBody>
      </p:sp>
      <p:sp>
        <p:nvSpPr>
          <p:cNvPr id="98" name="テキスト ボックス 97">
            <a:extLst>
              <a:ext uri="{FF2B5EF4-FFF2-40B4-BE49-F238E27FC236}">
                <a16:creationId xmlns:a16="http://schemas.microsoft.com/office/drawing/2014/main" id="{84DA3ABC-6F0E-050A-31B2-5A56F5BBA161}"/>
              </a:ext>
            </a:extLst>
          </p:cNvPr>
          <p:cNvSpPr txBox="1"/>
          <p:nvPr/>
        </p:nvSpPr>
        <p:spPr>
          <a:xfrm>
            <a:off x="573882" y="1171105"/>
            <a:ext cx="1135856" cy="1630038"/>
          </a:xfrm>
          <a:prstGeom prst="rect">
            <a:avLst/>
          </a:prstGeom>
          <a:solidFill>
            <a:srgbClr val="9BBB59"/>
          </a:solidFill>
          <a:ln>
            <a:solidFill>
              <a:srgbClr val="9BBB59">
                <a:lumMod val="75000"/>
              </a:srgbClr>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概要</a:t>
            </a: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9" name="テキスト ボックス 98">
            <a:extLst>
              <a:ext uri="{FF2B5EF4-FFF2-40B4-BE49-F238E27FC236}">
                <a16:creationId xmlns:a16="http://schemas.microsoft.com/office/drawing/2014/main" id="{0228BCF4-AEE9-4C2A-FC01-452D5C06A3BC}"/>
              </a:ext>
            </a:extLst>
          </p:cNvPr>
          <p:cNvSpPr txBox="1"/>
          <p:nvPr/>
        </p:nvSpPr>
        <p:spPr>
          <a:xfrm>
            <a:off x="1708751" y="1171106"/>
            <a:ext cx="7586664" cy="1637921"/>
          </a:xfrm>
          <a:prstGeom prst="rect">
            <a:avLst/>
          </a:prstGeom>
          <a:noFill/>
          <a:ln>
            <a:solidFill>
              <a:srgbClr val="9BBB59">
                <a:lumMod val="75000"/>
              </a:srgbClr>
            </a:solidFill>
          </a:ln>
        </p:spPr>
        <p:txBody>
          <a:bodyPr wrap="square" rtlCol="0">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XXX</a:t>
            </a:r>
          </a:p>
        </p:txBody>
      </p:sp>
      <p:sp>
        <p:nvSpPr>
          <p:cNvPr id="100" name="正方形/長方形 99">
            <a:extLst>
              <a:ext uri="{FF2B5EF4-FFF2-40B4-BE49-F238E27FC236}">
                <a16:creationId xmlns:a16="http://schemas.microsoft.com/office/drawing/2014/main" id="{08C9A3F5-9637-5D7B-CFB3-A2D5D6F4CFA6}"/>
              </a:ext>
            </a:extLst>
          </p:cNvPr>
          <p:cNvSpPr/>
          <p:nvPr/>
        </p:nvSpPr>
        <p:spPr bwMode="auto">
          <a:xfrm>
            <a:off x="6689093" y="3212982"/>
            <a:ext cx="2606320" cy="2971972"/>
          </a:xfrm>
          <a:prstGeom prst="rect">
            <a:avLst/>
          </a:prstGeom>
        </p:spPr>
        <p:txBody>
          <a:bodyPr wrap="square" rtlCol="0" anchor="t"/>
          <a:lstStyle/>
          <a:p>
            <a:pPr defTabSz="914400"/>
            <a:r>
              <a:rPr lang="en-US" altLang="ja-JP" sz="1400">
                <a:solidFill>
                  <a:prstClr val="black"/>
                </a:solidFill>
                <a:latin typeface="Meiryo UI" panose="020B0604030504040204" pitchFamily="50" charset="-128"/>
                <a:ea typeface="Meiryo UI" panose="020B0604030504040204" pitchFamily="50" charset="-128"/>
              </a:rPr>
              <a:t>xxx</a:t>
            </a:r>
            <a:endParaRPr lang="ja-JP" altLang="en-US" sz="1400">
              <a:solidFill>
                <a:prstClr val="black"/>
              </a:solidFill>
              <a:latin typeface="Meiryo UI" panose="020B0604030504040204" pitchFamily="50" charset="-128"/>
              <a:ea typeface="Meiryo UI" panose="020B0604030504040204" pitchFamily="50" charset="-128"/>
            </a:endParaRPr>
          </a:p>
        </p:txBody>
      </p:sp>
      <p:grpSp>
        <p:nvGrpSpPr>
          <p:cNvPr id="101" name="Group 16">
            <a:extLst>
              <a:ext uri="{FF2B5EF4-FFF2-40B4-BE49-F238E27FC236}">
                <a16:creationId xmlns:a16="http://schemas.microsoft.com/office/drawing/2014/main" id="{6CAFA653-19AE-35D6-D5EF-BB305227E074}"/>
              </a:ext>
            </a:extLst>
          </p:cNvPr>
          <p:cNvGrpSpPr/>
          <p:nvPr/>
        </p:nvGrpSpPr>
        <p:grpSpPr>
          <a:xfrm>
            <a:off x="3883976" y="2914955"/>
            <a:ext cx="2606319" cy="231844"/>
            <a:chOff x="573881" y="2914955"/>
            <a:chExt cx="3179207" cy="231844"/>
          </a:xfrm>
        </p:grpSpPr>
        <p:sp>
          <p:nvSpPr>
            <p:cNvPr id="102" name="ee4pHeader2">
              <a:extLst>
                <a:ext uri="{FF2B5EF4-FFF2-40B4-BE49-F238E27FC236}">
                  <a16:creationId xmlns:a16="http://schemas.microsoft.com/office/drawing/2014/main" id="{739F393F-A294-9D3B-FA34-B04861E82304}"/>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Meiryo UI"/>
                  <a:ea typeface="Meiryo UI"/>
                  <a:sym typeface="Trebuchet MS" panose="020B0603020202020204" pitchFamily="34" charset="0"/>
                </a:rPr>
                <a:t>実施内容</a:t>
              </a:r>
            </a:p>
          </p:txBody>
        </p:sp>
        <p:cxnSp>
          <p:nvCxnSpPr>
            <p:cNvPr id="103" name="Straight Connector 9">
              <a:extLst>
                <a:ext uri="{FF2B5EF4-FFF2-40B4-BE49-F238E27FC236}">
                  <a16:creationId xmlns:a16="http://schemas.microsoft.com/office/drawing/2014/main" id="{5C90D475-B703-2C2E-684D-2DD4E71D117C}"/>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sp>
        <p:nvSpPr>
          <p:cNvPr id="104" name="Oval 20">
            <a:extLst>
              <a:ext uri="{FF2B5EF4-FFF2-40B4-BE49-F238E27FC236}">
                <a16:creationId xmlns:a16="http://schemas.microsoft.com/office/drawing/2014/main" id="{39C00FD2-0282-7F5B-496C-7F8FFF805FE4}"/>
              </a:ext>
            </a:extLst>
          </p:cNvPr>
          <p:cNvSpPr>
            <a:spLocks noChangeAspect="1" noChangeArrowheads="1"/>
          </p:cNvSpPr>
          <p:nvPr/>
        </p:nvSpPr>
        <p:spPr bwMode="auto">
          <a:xfrm>
            <a:off x="3883975" y="332176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1</a:t>
            </a:r>
          </a:p>
        </p:txBody>
      </p:sp>
      <p:sp>
        <p:nvSpPr>
          <p:cNvPr id="105" name="Oval 20">
            <a:extLst>
              <a:ext uri="{FF2B5EF4-FFF2-40B4-BE49-F238E27FC236}">
                <a16:creationId xmlns:a16="http://schemas.microsoft.com/office/drawing/2014/main" id="{00D366F2-B6E2-C632-AF38-0DEA14B5F3E6}"/>
              </a:ext>
            </a:extLst>
          </p:cNvPr>
          <p:cNvSpPr>
            <a:spLocks noChangeAspect="1" noChangeArrowheads="1"/>
          </p:cNvSpPr>
          <p:nvPr/>
        </p:nvSpPr>
        <p:spPr bwMode="auto">
          <a:xfrm>
            <a:off x="3883975" y="375693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2</a:t>
            </a:r>
          </a:p>
        </p:txBody>
      </p:sp>
      <p:sp>
        <p:nvSpPr>
          <p:cNvPr id="106" name="Oval 20">
            <a:extLst>
              <a:ext uri="{FF2B5EF4-FFF2-40B4-BE49-F238E27FC236}">
                <a16:creationId xmlns:a16="http://schemas.microsoft.com/office/drawing/2014/main" id="{BA2827BD-EA75-C5D3-E2D2-989C92530A6D}"/>
              </a:ext>
            </a:extLst>
          </p:cNvPr>
          <p:cNvSpPr>
            <a:spLocks noChangeAspect="1" noChangeArrowheads="1"/>
          </p:cNvSpPr>
          <p:nvPr/>
        </p:nvSpPr>
        <p:spPr bwMode="auto">
          <a:xfrm>
            <a:off x="3883975" y="419210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3</a:t>
            </a:r>
          </a:p>
        </p:txBody>
      </p:sp>
      <p:sp>
        <p:nvSpPr>
          <p:cNvPr id="107" name="Oval 20">
            <a:extLst>
              <a:ext uri="{FF2B5EF4-FFF2-40B4-BE49-F238E27FC236}">
                <a16:creationId xmlns:a16="http://schemas.microsoft.com/office/drawing/2014/main" id="{C13532A0-4230-579C-0C6A-DD756F51D6F3}"/>
              </a:ext>
            </a:extLst>
          </p:cNvPr>
          <p:cNvSpPr>
            <a:spLocks noChangeAspect="1" noChangeArrowheads="1"/>
          </p:cNvSpPr>
          <p:nvPr/>
        </p:nvSpPr>
        <p:spPr bwMode="auto">
          <a:xfrm>
            <a:off x="3883975" y="462727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4</a:t>
            </a:r>
          </a:p>
        </p:txBody>
      </p:sp>
      <p:sp>
        <p:nvSpPr>
          <p:cNvPr id="108" name="Oval 20">
            <a:extLst>
              <a:ext uri="{FF2B5EF4-FFF2-40B4-BE49-F238E27FC236}">
                <a16:creationId xmlns:a16="http://schemas.microsoft.com/office/drawing/2014/main" id="{597728B6-DD82-5F2A-848B-0A08690CA4E1}"/>
              </a:ext>
            </a:extLst>
          </p:cNvPr>
          <p:cNvSpPr>
            <a:spLocks noChangeAspect="1" noChangeArrowheads="1"/>
          </p:cNvSpPr>
          <p:nvPr/>
        </p:nvSpPr>
        <p:spPr bwMode="auto">
          <a:xfrm>
            <a:off x="3883975" y="5062445"/>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5</a:t>
            </a:r>
          </a:p>
        </p:txBody>
      </p:sp>
      <p:grpSp>
        <p:nvGrpSpPr>
          <p:cNvPr id="109" name="Group 20">
            <a:extLst>
              <a:ext uri="{FF2B5EF4-FFF2-40B4-BE49-F238E27FC236}">
                <a16:creationId xmlns:a16="http://schemas.microsoft.com/office/drawing/2014/main" id="{C2CFD495-35A0-F5F7-0E7D-6B454B1856D2}"/>
              </a:ext>
            </a:extLst>
          </p:cNvPr>
          <p:cNvGrpSpPr/>
          <p:nvPr/>
        </p:nvGrpSpPr>
        <p:grpSpPr>
          <a:xfrm>
            <a:off x="6689096" y="2914955"/>
            <a:ext cx="2606319" cy="231844"/>
            <a:chOff x="573881" y="2914955"/>
            <a:chExt cx="3179207" cy="231844"/>
          </a:xfrm>
        </p:grpSpPr>
        <p:sp>
          <p:nvSpPr>
            <p:cNvPr id="110" name="ee4pHeader2">
              <a:extLst>
                <a:ext uri="{FF2B5EF4-FFF2-40B4-BE49-F238E27FC236}">
                  <a16:creationId xmlns:a16="http://schemas.microsoft.com/office/drawing/2014/main" id="{AB86EC9C-ED37-C935-6A0D-7E766791BEDF}"/>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Meiryo UI"/>
                  <a:ea typeface="Meiryo UI"/>
                  <a:sym typeface="Trebuchet MS" panose="020B0603020202020204" pitchFamily="34" charset="0"/>
                </a:rPr>
                <a:t>社会実装の方法</a:t>
              </a:r>
            </a:p>
          </p:txBody>
        </p:sp>
        <p:cxnSp>
          <p:nvCxnSpPr>
            <p:cNvPr id="111" name="Straight Connector 9">
              <a:extLst>
                <a:ext uri="{FF2B5EF4-FFF2-40B4-BE49-F238E27FC236}">
                  <a16:creationId xmlns:a16="http://schemas.microsoft.com/office/drawing/2014/main" id="{D5D1AE88-0863-D898-5E19-BC12AEF1047F}"/>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grpSp>
        <p:nvGrpSpPr>
          <p:cNvPr id="112" name="Group 51">
            <a:extLst>
              <a:ext uri="{FF2B5EF4-FFF2-40B4-BE49-F238E27FC236}">
                <a16:creationId xmlns:a16="http://schemas.microsoft.com/office/drawing/2014/main" id="{603DF2EB-E6DB-2238-B604-52B040E746EB}"/>
              </a:ext>
            </a:extLst>
          </p:cNvPr>
          <p:cNvGrpSpPr/>
          <p:nvPr/>
        </p:nvGrpSpPr>
        <p:grpSpPr>
          <a:xfrm>
            <a:off x="3379003" y="3269079"/>
            <a:ext cx="306171" cy="2915873"/>
            <a:chOff x="3114633" y="3269078"/>
            <a:chExt cx="306171" cy="2915873"/>
          </a:xfrm>
        </p:grpSpPr>
        <p:cxnSp>
          <p:nvCxnSpPr>
            <p:cNvPr id="113" name="Straight Connector 24">
              <a:extLst>
                <a:ext uri="{FF2B5EF4-FFF2-40B4-BE49-F238E27FC236}">
                  <a16:creationId xmlns:a16="http://schemas.microsoft.com/office/drawing/2014/main" id="{8F5B2046-6328-FD5F-FCC4-BAB6C507016C}"/>
                </a:ext>
              </a:extLst>
            </p:cNvPr>
            <p:cNvCxnSpPr/>
            <p:nvPr/>
          </p:nvCxnSpPr>
          <p:spPr>
            <a:xfrm>
              <a:off x="3267719" y="3269078"/>
              <a:ext cx="0" cy="2915873"/>
            </a:xfrm>
            <a:prstGeom prst="line">
              <a:avLst/>
            </a:prstGeom>
            <a:noFill/>
            <a:ln w="9525" cap="rnd" cmpd="sng" algn="ctr">
              <a:solidFill>
                <a:srgbClr val="9A9A9A"/>
              </a:solidFill>
              <a:prstDash val="solid"/>
            </a:ln>
            <a:effectLst/>
          </p:spPr>
        </p:cxnSp>
        <p:grpSp>
          <p:nvGrpSpPr>
            <p:cNvPr id="114" name="Group 25">
              <a:extLst>
                <a:ext uri="{FF2B5EF4-FFF2-40B4-BE49-F238E27FC236}">
                  <a16:creationId xmlns:a16="http://schemas.microsoft.com/office/drawing/2014/main" id="{79D033FF-42E5-5A78-BD23-523B1C890455}"/>
                </a:ext>
              </a:extLst>
            </p:cNvPr>
            <p:cNvGrpSpPr/>
            <p:nvPr/>
          </p:nvGrpSpPr>
          <p:grpSpPr>
            <a:xfrm>
              <a:off x="3114633" y="4573560"/>
              <a:ext cx="306171" cy="306910"/>
              <a:chOff x="5937564" y="3833745"/>
              <a:chExt cx="306171" cy="306910"/>
            </a:xfrm>
          </p:grpSpPr>
          <p:sp>
            <p:nvSpPr>
              <p:cNvPr id="115" name="Freeform 94">
                <a:extLst>
                  <a:ext uri="{FF2B5EF4-FFF2-40B4-BE49-F238E27FC236}">
                    <a16:creationId xmlns:a16="http://schemas.microsoft.com/office/drawing/2014/main" id="{13CAD34C-697F-BC49-29AC-48E28AFD8600}"/>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9BBB59">
                  <a:lumMod val="50000"/>
                </a:srgbClr>
              </a:solidFill>
              <a:ln>
                <a:solidFill>
                  <a:srgbClr val="9BBB59">
                    <a:lumMod val="50000"/>
                  </a:srgbClr>
                </a:solidFill>
              </a:ln>
            </p:spPr>
            <p:txBody>
              <a:bodyPr vert="horz" wrap="square" lIns="88641" tIns="44321" rIns="88641" bIns="44321"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srgbClr val="6E6F73"/>
                  </a:solidFill>
                  <a:effectLst/>
                  <a:uLnTx/>
                  <a:uFillTx/>
                  <a:latin typeface="メイリオ"/>
                  <a:ea typeface="メイリオ"/>
                </a:endParaRPr>
              </a:p>
            </p:txBody>
          </p:sp>
          <p:sp>
            <p:nvSpPr>
              <p:cNvPr id="116" name="Freeform 95">
                <a:extLst>
                  <a:ext uri="{FF2B5EF4-FFF2-40B4-BE49-F238E27FC236}">
                    <a16:creationId xmlns:a16="http://schemas.microsoft.com/office/drawing/2014/main" id="{3A09E81F-85C2-F826-A828-675E47A33F48}"/>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srgbClr val="6E6F73"/>
                  </a:solidFill>
                  <a:effectLst/>
                  <a:uLnTx/>
                  <a:uFillTx/>
                  <a:latin typeface="メイリオ"/>
                  <a:ea typeface="メイリオ"/>
                </a:endParaRPr>
              </a:p>
            </p:txBody>
          </p:sp>
        </p:grpSp>
      </p:grpSp>
      <p:sp>
        <p:nvSpPr>
          <p:cNvPr id="117" name="TextBox 32">
            <a:extLst>
              <a:ext uri="{FF2B5EF4-FFF2-40B4-BE49-F238E27FC236}">
                <a16:creationId xmlns:a16="http://schemas.microsoft.com/office/drawing/2014/main" id="{AA7D8A0D-2C9B-6836-25BE-493AB1DFB093}"/>
              </a:ext>
            </a:extLst>
          </p:cNvPr>
          <p:cNvSpPr txBox="1"/>
          <p:nvPr/>
        </p:nvSpPr>
        <p:spPr>
          <a:xfrm>
            <a:off x="6689096" y="5949281"/>
            <a:ext cx="755205" cy="423193"/>
          </a:xfrm>
          <a:prstGeom prst="rect">
            <a:avLst/>
          </a:prstGeom>
          <a:noFill/>
        </p:spPr>
        <p:txBody>
          <a:bodyPr wrap="square" lIns="0" rIns="0">
            <a:spAutoFit/>
          </a:bodyPr>
          <a:lstStyle/>
          <a:p>
            <a:pPr algn="ctr" defTabSz="914400">
              <a:buFont typeface="Trebuchet MS" panose="020B0603020202020204" pitchFamily="34" charset="0"/>
              <a:buChar char="​"/>
            </a:pPr>
            <a:r>
              <a:rPr lang="ja-JP" altLang="en-US" sz="1100" b="1">
                <a:solidFill>
                  <a:srgbClr val="1F497D"/>
                </a:solidFill>
                <a:latin typeface="Trebuchet MS" panose="020B0603020202020204" pitchFamily="34" charset="0"/>
                <a:ea typeface="Meiryo UI" panose="020B0604030504040204" pitchFamily="50" charset="-128"/>
              </a:rPr>
              <a:t>データセット</a:t>
            </a:r>
            <a:endParaRPr lang="en-US" altLang="ja-JP" sz="1100" b="1">
              <a:solidFill>
                <a:srgbClr val="1F497D"/>
              </a:solidFill>
              <a:latin typeface="Trebuchet MS" panose="020B0603020202020204" pitchFamily="34" charset="0"/>
              <a:ea typeface="Meiryo UI" panose="020B0604030504040204" pitchFamily="50" charset="-128"/>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118" name="TextBox 37">
            <a:extLst>
              <a:ext uri="{FF2B5EF4-FFF2-40B4-BE49-F238E27FC236}">
                <a16:creationId xmlns:a16="http://schemas.microsoft.com/office/drawing/2014/main" id="{FFF398DF-511C-4893-9D80-F7DECD8C0D44}"/>
              </a:ext>
            </a:extLst>
          </p:cNvPr>
          <p:cNvSpPr txBox="1"/>
          <p:nvPr/>
        </p:nvSpPr>
        <p:spPr>
          <a:xfrm>
            <a:off x="7614652" y="5949282"/>
            <a:ext cx="755205" cy="423193"/>
          </a:xfrm>
          <a:prstGeom prst="rect">
            <a:avLst/>
          </a:prstGeom>
          <a:noFill/>
        </p:spPr>
        <p:txBody>
          <a:bodyPr wrap="square" lIns="0" rIns="0">
            <a:spAutoFit/>
          </a:bodyPr>
          <a:lstStyle/>
          <a:p>
            <a:pPr algn="ctr" defTabSz="914400">
              <a:buFont typeface="Trebuchet MS" panose="020B0603020202020204" pitchFamily="34" charset="0"/>
              <a:buChar char="​"/>
            </a:pPr>
            <a:r>
              <a:rPr lang="ja-JP" altLang="en-US" sz="1100" b="1">
                <a:solidFill>
                  <a:srgbClr val="1F497D"/>
                </a:solidFill>
                <a:latin typeface="Trebuchet MS" panose="020B0603020202020204" pitchFamily="34" charset="0"/>
                <a:ea typeface="Meiryo UI" panose="020B0604030504040204" pitchFamily="50" charset="-128"/>
              </a:rPr>
              <a:t>モデル</a:t>
            </a:r>
            <a:endParaRPr lang="en-US" altLang="ja-JP" sz="1100" b="1">
              <a:solidFill>
                <a:srgbClr val="1F497D"/>
              </a:solidFill>
              <a:latin typeface="Trebuchet MS" panose="020B0603020202020204" pitchFamily="34" charset="0"/>
              <a:ea typeface="Meiryo UI" panose="020B0604030504040204" pitchFamily="50" charset="-128"/>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119" name="TextBox 38">
            <a:extLst>
              <a:ext uri="{FF2B5EF4-FFF2-40B4-BE49-F238E27FC236}">
                <a16:creationId xmlns:a16="http://schemas.microsoft.com/office/drawing/2014/main" id="{D7B01F91-D8E3-9026-BD1B-833CDD8F8320}"/>
              </a:ext>
            </a:extLst>
          </p:cNvPr>
          <p:cNvSpPr txBox="1"/>
          <p:nvPr/>
        </p:nvSpPr>
        <p:spPr>
          <a:xfrm>
            <a:off x="8540210" y="5949282"/>
            <a:ext cx="755205" cy="423193"/>
          </a:xfrm>
          <a:prstGeom prst="rect">
            <a:avLst/>
          </a:prstGeom>
          <a:noFill/>
        </p:spPr>
        <p:txBody>
          <a:bodyPr wrap="square" lIns="0" rIns="0">
            <a:spAutoFit/>
          </a:bodyPr>
          <a:lstStyle/>
          <a:p>
            <a:pPr algn="ctr" defTabSz="914400"/>
            <a:r>
              <a:rPr kumimoji="1" lang="ja-JP" altLang="en-US" sz="1100" b="1">
                <a:solidFill>
                  <a:srgbClr val="1F497D"/>
                </a:solidFill>
                <a:latin typeface="Trebuchet MS"/>
                <a:ea typeface="Meiryo UI"/>
              </a:rPr>
              <a:t>レポート</a:t>
            </a:r>
            <a:endParaRPr kumimoji="1" lang="en-US" altLang="ja-JP" sz="1100" b="1">
              <a:solidFill>
                <a:srgbClr val="1F497D"/>
              </a:solidFill>
              <a:latin typeface="Trebuchet MS"/>
              <a:ea typeface="Meiryo UI"/>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120" name="正方形/長方形 119">
            <a:extLst>
              <a:ext uri="{FF2B5EF4-FFF2-40B4-BE49-F238E27FC236}">
                <a16:creationId xmlns:a16="http://schemas.microsoft.com/office/drawing/2014/main" id="{1A6F6B7A-AB79-EFA6-EFFE-FB5FB57764E0}"/>
              </a:ext>
            </a:extLst>
          </p:cNvPr>
          <p:cNvSpPr/>
          <p:nvPr/>
        </p:nvSpPr>
        <p:spPr bwMode="auto">
          <a:xfrm>
            <a:off x="573882" y="3212981"/>
            <a:ext cx="2606319" cy="2971972"/>
          </a:xfrm>
          <a:prstGeom prst="rect">
            <a:avLst/>
          </a:prstGeom>
        </p:spPr>
        <p:txBody>
          <a:bodyPr wrap="square" rtlCol="0" anchor="t"/>
          <a:lstStyle/>
          <a:p>
            <a:pPr defTabSz="914395">
              <a:defRPr/>
            </a:pPr>
            <a:r>
              <a:rPr lang="en-US" altLang="ja-JP" sz="1400">
                <a:solidFill>
                  <a:prstClr val="black"/>
                </a:solidFill>
                <a:latin typeface="Trebuchet MS" panose="020B0603020202020204" pitchFamily="34" charset="0"/>
                <a:ea typeface="Meiryo UI" panose="020B0604030504040204" pitchFamily="50" charset="-128"/>
              </a:rPr>
              <a:t>xxx</a:t>
            </a:r>
            <a:endParaRPr lang="ja-JP" altLang="en-US" sz="1400">
              <a:solidFill>
                <a:prstClr val="black"/>
              </a:solidFill>
              <a:latin typeface="Trebuchet MS" panose="020B0603020202020204" pitchFamily="34" charset="0"/>
              <a:ea typeface="Meiryo UI" panose="020B0604030504040204" pitchFamily="50" charset="-128"/>
            </a:endParaRPr>
          </a:p>
        </p:txBody>
      </p:sp>
      <p:grpSp>
        <p:nvGrpSpPr>
          <p:cNvPr id="121" name="Group 17">
            <a:extLst>
              <a:ext uri="{FF2B5EF4-FFF2-40B4-BE49-F238E27FC236}">
                <a16:creationId xmlns:a16="http://schemas.microsoft.com/office/drawing/2014/main" id="{0CB41AA0-D150-F7EB-079C-B8D9BD5077CE}"/>
              </a:ext>
            </a:extLst>
          </p:cNvPr>
          <p:cNvGrpSpPr/>
          <p:nvPr/>
        </p:nvGrpSpPr>
        <p:grpSpPr>
          <a:xfrm>
            <a:off x="573882" y="2914955"/>
            <a:ext cx="2606319" cy="231844"/>
            <a:chOff x="573881" y="2914955"/>
            <a:chExt cx="3179207" cy="231844"/>
          </a:xfrm>
        </p:grpSpPr>
        <p:sp>
          <p:nvSpPr>
            <p:cNvPr id="122" name="ee4pHeader2">
              <a:extLst>
                <a:ext uri="{FF2B5EF4-FFF2-40B4-BE49-F238E27FC236}">
                  <a16:creationId xmlns:a16="http://schemas.microsoft.com/office/drawing/2014/main" id="{80FCA49D-0C74-E17C-315C-4527DD8877B8}"/>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rgbClr val="9BBB59">
                      <a:lumMod val="50000"/>
                    </a:srgbClr>
                  </a:solidFill>
                  <a:effectLst/>
                  <a:uLnTx/>
                  <a:uFillTx/>
                  <a:latin typeface="Meiryo UI"/>
                  <a:ea typeface="Meiryo UI"/>
                  <a:sym typeface="Trebuchet MS" panose="020B0603020202020204" pitchFamily="34" charset="0"/>
                </a:rPr>
                <a:t>提案の背景・社会的現状</a:t>
              </a:r>
            </a:p>
          </p:txBody>
        </p:sp>
        <p:cxnSp>
          <p:nvCxnSpPr>
            <p:cNvPr id="123" name="Straight Connector 9">
              <a:extLst>
                <a:ext uri="{FF2B5EF4-FFF2-40B4-BE49-F238E27FC236}">
                  <a16:creationId xmlns:a16="http://schemas.microsoft.com/office/drawing/2014/main" id="{4F0CA4FC-B99A-2301-63C9-98C555B400C3}"/>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sp>
        <p:nvSpPr>
          <p:cNvPr id="124" name="テキスト ボックス 35">
            <a:extLst>
              <a:ext uri="{FF2B5EF4-FFF2-40B4-BE49-F238E27FC236}">
                <a16:creationId xmlns:a16="http://schemas.microsoft.com/office/drawing/2014/main" id="{2A1AF7BE-FF17-9E55-E1DA-271E0097DBF2}"/>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ja-JP" sz="900">
                <a:solidFill>
                  <a:prstClr val="black"/>
                </a:solidFill>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a:solidFill>
                  <a:prstClr val="black"/>
                </a:solidFill>
                <a:latin typeface="Meiryo UI" panose="020B0604030504040204" pitchFamily="50" charset="-128"/>
                <a:ea typeface="Meiryo UI" panose="020B0604030504040204" pitchFamily="50" charset="-128"/>
                <a:cs typeface="Meiryo UI" panose="020B0604030504040204" pitchFamily="50" charset="-128"/>
              </a:rPr>
              <a:t>ポスト５Ｇ情報通信システムの開発</a:t>
            </a:r>
          </a:p>
        </p:txBody>
      </p:sp>
      <p:grpSp>
        <p:nvGrpSpPr>
          <p:cNvPr id="125" name="bcgBugs_Big Data + Advanced Analytics">
            <a:extLst>
              <a:ext uri="{FF2B5EF4-FFF2-40B4-BE49-F238E27FC236}">
                <a16:creationId xmlns:a16="http://schemas.microsoft.com/office/drawing/2014/main" id="{CDC50790-3479-2171-BF26-1E7CB891D23B}"/>
              </a:ext>
            </a:extLst>
          </p:cNvPr>
          <p:cNvGrpSpPr>
            <a:grpSpLocks noChangeAspect="1"/>
          </p:cNvGrpSpPr>
          <p:nvPr/>
        </p:nvGrpSpPr>
        <p:grpSpPr bwMode="auto">
          <a:xfrm>
            <a:off x="6815237" y="5468741"/>
            <a:ext cx="502920" cy="502920"/>
            <a:chOff x="1734" y="1081"/>
            <a:chExt cx="288" cy="288"/>
          </a:xfrm>
        </p:grpSpPr>
        <p:sp>
          <p:nvSpPr>
            <p:cNvPr id="126" name="AutoShape 18">
              <a:extLst>
                <a:ext uri="{FF2B5EF4-FFF2-40B4-BE49-F238E27FC236}">
                  <a16:creationId xmlns:a16="http://schemas.microsoft.com/office/drawing/2014/main" id="{90AF83BD-9AC3-3421-DE5E-5CE366C0D23B}"/>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127" name="Freeform 20">
              <a:extLst>
                <a:ext uri="{FF2B5EF4-FFF2-40B4-BE49-F238E27FC236}">
                  <a16:creationId xmlns:a16="http://schemas.microsoft.com/office/drawing/2014/main" id="{4D2E0C4B-5A9A-8EED-3067-0CB11E145496}"/>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grpSp>
        <p:nvGrpSpPr>
          <p:cNvPr id="128" name="bcgBugs_Artificial Intelligence 2 ">
            <a:extLst>
              <a:ext uri="{FF2B5EF4-FFF2-40B4-BE49-F238E27FC236}">
                <a16:creationId xmlns:a16="http://schemas.microsoft.com/office/drawing/2014/main" id="{AB9F728A-67D2-E459-6F84-0D4AC29E4AFD}"/>
              </a:ext>
            </a:extLst>
          </p:cNvPr>
          <p:cNvGrpSpPr>
            <a:grpSpLocks noChangeAspect="1"/>
          </p:cNvGrpSpPr>
          <p:nvPr/>
        </p:nvGrpSpPr>
        <p:grpSpPr>
          <a:xfrm>
            <a:off x="7740795" y="5468741"/>
            <a:ext cx="502920" cy="502920"/>
            <a:chOff x="7324948" y="3200401"/>
            <a:chExt cx="457200" cy="457200"/>
          </a:xfrm>
        </p:grpSpPr>
        <p:sp>
          <p:nvSpPr>
            <p:cNvPr id="129" name="AutoShape 6">
              <a:extLst>
                <a:ext uri="{FF2B5EF4-FFF2-40B4-BE49-F238E27FC236}">
                  <a16:creationId xmlns:a16="http://schemas.microsoft.com/office/drawing/2014/main" id="{D233C54D-56AF-0332-592B-1A5FE6A8B90A}"/>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130" name="Freeform 8">
              <a:extLst>
                <a:ext uri="{FF2B5EF4-FFF2-40B4-BE49-F238E27FC236}">
                  <a16:creationId xmlns:a16="http://schemas.microsoft.com/office/drawing/2014/main" id="{E4BF722B-F0AD-821B-FA90-D983846DE532}"/>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rgbClr val="1F497D"/>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grpSp>
        <p:nvGrpSpPr>
          <p:cNvPr id="131" name="bcgBugs_Paper analysis ">
            <a:extLst>
              <a:ext uri="{FF2B5EF4-FFF2-40B4-BE49-F238E27FC236}">
                <a16:creationId xmlns:a16="http://schemas.microsoft.com/office/drawing/2014/main" id="{C5333E64-C43C-3379-9222-20A5DC470E04}"/>
              </a:ext>
            </a:extLst>
          </p:cNvPr>
          <p:cNvGrpSpPr>
            <a:grpSpLocks noChangeAspect="1"/>
          </p:cNvGrpSpPr>
          <p:nvPr/>
        </p:nvGrpSpPr>
        <p:grpSpPr bwMode="auto">
          <a:xfrm>
            <a:off x="8666352" y="5468742"/>
            <a:ext cx="502920" cy="502920"/>
            <a:chOff x="1759" y="972"/>
            <a:chExt cx="288" cy="288"/>
          </a:xfrm>
        </p:grpSpPr>
        <p:sp>
          <p:nvSpPr>
            <p:cNvPr id="132" name="AutoShape 20">
              <a:extLst>
                <a:ext uri="{FF2B5EF4-FFF2-40B4-BE49-F238E27FC236}">
                  <a16:creationId xmlns:a16="http://schemas.microsoft.com/office/drawing/2014/main" id="{F1DD750D-5A85-BB2B-C126-61448F35A9F3}"/>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133" name="Freeform 22">
              <a:extLst>
                <a:ext uri="{FF2B5EF4-FFF2-40B4-BE49-F238E27FC236}">
                  <a16:creationId xmlns:a16="http://schemas.microsoft.com/office/drawing/2014/main" id="{68EBDB5C-651A-3F71-42F6-E560D0C24E43}"/>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sp>
        <p:nvSpPr>
          <p:cNvPr id="134" name="正方形/長方形 15">
            <a:extLst>
              <a:ext uri="{FF2B5EF4-FFF2-40B4-BE49-F238E27FC236}">
                <a16:creationId xmlns:a16="http://schemas.microsoft.com/office/drawing/2014/main" id="{FD092268-67E4-A513-DF56-D399DE19CE8F}"/>
              </a:ext>
            </a:extLst>
          </p:cNvPr>
          <p:cNvSpPr/>
          <p:nvPr/>
        </p:nvSpPr>
        <p:spPr bwMode="auto">
          <a:xfrm>
            <a:off x="4083267" y="3212982"/>
            <a:ext cx="2407027" cy="2971972"/>
          </a:xfrm>
          <a:prstGeom prst="rect">
            <a:avLst/>
          </a:prstGeom>
        </p:spPr>
        <p:txBody>
          <a:bodyPr wrap="square" rtlCol="0" anchor="t"/>
          <a:lstStyle/>
          <a:p>
            <a:pPr defTabSz="914400"/>
            <a:r>
              <a:rPr lang="en-US" altLang="ja-JP" sz="1400">
                <a:solidFill>
                  <a:prstClr val="black"/>
                </a:solidFill>
                <a:latin typeface="Meiryo UI" panose="020B0604030504040204" pitchFamily="50" charset="-128"/>
                <a:ea typeface="Meiryo UI" panose="020B0604030504040204" pitchFamily="50" charset="-128"/>
              </a:rPr>
              <a:t>xxx</a:t>
            </a:r>
            <a:endParaRPr lang="ja-JP" altLang="en-US" sz="1400">
              <a:solidFill>
                <a:prstClr val="black"/>
              </a:solidFill>
              <a:latin typeface="Meiryo UI" panose="020B0604030504040204" pitchFamily="50" charset="-128"/>
              <a:ea typeface="Meiryo UI" panose="020B0604030504040204" pitchFamily="50" charset="-128"/>
            </a:endParaRPr>
          </a:p>
        </p:txBody>
      </p:sp>
      <p:sp>
        <p:nvSpPr>
          <p:cNvPr id="135" name="Textfeld 1">
            <a:extLst>
              <a:ext uri="{FF2B5EF4-FFF2-40B4-BE49-F238E27FC236}">
                <a16:creationId xmlns:a16="http://schemas.microsoft.com/office/drawing/2014/main" id="{5D7A6E58-E846-F3F9-58FF-D357EE5C0D3F}"/>
              </a:ext>
            </a:extLst>
          </p:cNvPr>
          <p:cNvSpPr txBox="1"/>
          <p:nvPr>
            <p:custDataLst>
              <p:tags r:id="rId1"/>
            </p:custDataLst>
          </p:nvPr>
        </p:nvSpPr>
        <p:spPr>
          <a:xfrm>
            <a:off x="144479" y="5563391"/>
            <a:ext cx="3560753" cy="1181862"/>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参考イメージ</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 </a:t>
            </a:r>
          </a:p>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以下各事業者「テーマ概要紙」リンクよりご参照ください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hlinkClick r:id="rId9"/>
              </a:rPr>
              <a:t>https://www.meti.go.jp/policy/mono_info_service/geniac/selection_data_3/index.html#VisualBank</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36" name="Textfeld 1">
            <a:extLst>
              <a:ext uri="{FF2B5EF4-FFF2-40B4-BE49-F238E27FC236}">
                <a16:creationId xmlns:a16="http://schemas.microsoft.com/office/drawing/2014/main" id="{F1EC88AB-78DD-B0D9-A2D3-8C2CF70F0921}"/>
              </a:ext>
            </a:extLst>
          </p:cNvPr>
          <p:cNvSpPr txBox="1"/>
          <p:nvPr>
            <p:custDataLst>
              <p:tags r:id="rId2"/>
            </p:custDataLst>
          </p:nvPr>
        </p:nvSpPr>
        <p:spPr>
          <a:xfrm>
            <a:off x="1920554" y="1177562"/>
            <a:ext cx="5926656" cy="443198"/>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提案代表社を必須で記入ください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コンソーシアム企業を記入するかどうかはお任せいたします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37" name="Textfeld 1">
            <a:extLst>
              <a:ext uri="{FF2B5EF4-FFF2-40B4-BE49-F238E27FC236}">
                <a16:creationId xmlns:a16="http://schemas.microsoft.com/office/drawing/2014/main" id="{46831A9F-E010-02FB-1F6F-1C0D166F5F57}"/>
              </a:ext>
            </a:extLst>
          </p:cNvPr>
          <p:cNvSpPr txBox="1"/>
          <p:nvPr>
            <p:custDataLst>
              <p:tags r:id="rId3"/>
            </p:custDataLst>
          </p:nvPr>
        </p:nvSpPr>
        <p:spPr>
          <a:xfrm>
            <a:off x="1920554" y="1846567"/>
            <a:ext cx="5926656" cy="443198"/>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実施内容と、社会実装 </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事業化・実用化</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成果物公開</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 </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の</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2</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段落で記載ください​</a:t>
            </a:r>
          </a:p>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全体の要約になるパートの為、簡潔に必要要素を入れてください​</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38" name="Textfeld 1">
            <a:extLst>
              <a:ext uri="{FF2B5EF4-FFF2-40B4-BE49-F238E27FC236}">
                <a16:creationId xmlns:a16="http://schemas.microsoft.com/office/drawing/2014/main" id="{6BF43A83-3ADE-28CA-32DA-6759E979E5DE}"/>
              </a:ext>
            </a:extLst>
          </p:cNvPr>
          <p:cNvSpPr txBox="1"/>
          <p:nvPr>
            <p:custDataLst>
              <p:tags r:id="rId4"/>
            </p:custDataLst>
          </p:nvPr>
        </p:nvSpPr>
        <p:spPr>
          <a:xfrm>
            <a:off x="573879" y="3587623"/>
            <a:ext cx="2453237" cy="812530"/>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調査事業において取り組む、データに関する背景・社会的現状・課題・目的等について、簡潔にご記載ください</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39" name="Textfeld 1">
            <a:extLst>
              <a:ext uri="{FF2B5EF4-FFF2-40B4-BE49-F238E27FC236}">
                <a16:creationId xmlns:a16="http://schemas.microsoft.com/office/drawing/2014/main" id="{278AE792-43B2-0BC4-D86F-EE6C6AAD5C6C}"/>
              </a:ext>
            </a:extLst>
          </p:cNvPr>
          <p:cNvSpPr txBox="1"/>
          <p:nvPr>
            <p:custDataLst>
              <p:tags r:id="rId5"/>
            </p:custDataLst>
          </p:nvPr>
        </p:nvSpPr>
        <p:spPr>
          <a:xfrm>
            <a:off x="3883976" y="3566539"/>
            <a:ext cx="2585996" cy="443198"/>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実施計画書の事業項目と合致させていただければ幸いです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40" name="Textfeld 1">
            <a:extLst>
              <a:ext uri="{FF2B5EF4-FFF2-40B4-BE49-F238E27FC236}">
                <a16:creationId xmlns:a16="http://schemas.microsoft.com/office/drawing/2014/main" id="{296C94C9-399F-1FD9-477D-E45867F25A62}"/>
              </a:ext>
            </a:extLst>
          </p:cNvPr>
          <p:cNvSpPr txBox="1"/>
          <p:nvPr>
            <p:custDataLst>
              <p:tags r:id="rId6"/>
            </p:custDataLst>
          </p:nvPr>
        </p:nvSpPr>
        <p:spPr>
          <a:xfrm>
            <a:off x="6689096" y="3566539"/>
            <a:ext cx="3025355" cy="1366528"/>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事業化・実用化と、成果物の公開を分けてご記載ください​</a:t>
            </a:r>
          </a:p>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「成果物の公開」は、公開する項目について、簡単に詳細をご記載ください。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781196" marR="0" lvl="2"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公開しない項目はグレー字にし、スライド枠外の黒いアイコンを使用いただければ幸いです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grpSp>
        <p:nvGrpSpPr>
          <p:cNvPr id="141" name="Group 5">
            <a:extLst>
              <a:ext uri="{FF2B5EF4-FFF2-40B4-BE49-F238E27FC236}">
                <a16:creationId xmlns:a16="http://schemas.microsoft.com/office/drawing/2014/main" id="{4A5DCADC-F184-3A01-379D-E6178F7680F4}"/>
              </a:ext>
            </a:extLst>
          </p:cNvPr>
          <p:cNvGrpSpPr>
            <a:grpSpLocks noChangeAspect="1"/>
          </p:cNvGrpSpPr>
          <p:nvPr/>
        </p:nvGrpSpPr>
        <p:grpSpPr>
          <a:xfrm>
            <a:off x="10065327" y="5500245"/>
            <a:ext cx="502920" cy="502920"/>
            <a:chOff x="7324948" y="3200401"/>
            <a:chExt cx="457200" cy="457200"/>
          </a:xfrm>
        </p:grpSpPr>
        <p:sp>
          <p:nvSpPr>
            <p:cNvPr id="142" name="AutoShape 6">
              <a:extLst>
                <a:ext uri="{FF2B5EF4-FFF2-40B4-BE49-F238E27FC236}">
                  <a16:creationId xmlns:a16="http://schemas.microsoft.com/office/drawing/2014/main" id="{60F8B9DF-D041-C476-F4B4-8E8923860EF9}"/>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43" name="Freeform 8">
              <a:extLst>
                <a:ext uri="{FF2B5EF4-FFF2-40B4-BE49-F238E27FC236}">
                  <a16:creationId xmlns:a16="http://schemas.microsoft.com/office/drawing/2014/main" id="{C29383D9-A068-58B4-2822-61F6E8670A55}"/>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ysClr val="windowText" lastClr="0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grpSp>
        <p:nvGrpSpPr>
          <p:cNvPr id="144" name="bcgBugsGray_Big Data + Advanced Analytics">
            <a:extLst>
              <a:ext uri="{FF2B5EF4-FFF2-40B4-BE49-F238E27FC236}">
                <a16:creationId xmlns:a16="http://schemas.microsoft.com/office/drawing/2014/main" id="{93094C5B-866E-EAF0-5CAD-EBE02F080DF8}"/>
              </a:ext>
            </a:extLst>
          </p:cNvPr>
          <p:cNvGrpSpPr>
            <a:grpSpLocks noChangeAspect="1"/>
          </p:cNvGrpSpPr>
          <p:nvPr/>
        </p:nvGrpSpPr>
        <p:grpSpPr bwMode="auto">
          <a:xfrm>
            <a:off x="10065326" y="4976686"/>
            <a:ext cx="502920" cy="502920"/>
            <a:chOff x="1734" y="1081"/>
            <a:chExt cx="288" cy="288"/>
          </a:xfrm>
        </p:grpSpPr>
        <p:sp>
          <p:nvSpPr>
            <p:cNvPr id="145" name="AutoShape 18">
              <a:extLst>
                <a:ext uri="{FF2B5EF4-FFF2-40B4-BE49-F238E27FC236}">
                  <a16:creationId xmlns:a16="http://schemas.microsoft.com/office/drawing/2014/main" id="{FA696A91-5E48-95A4-6DFA-B8126454FD18}"/>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46" name="Freeform 20">
              <a:extLst>
                <a:ext uri="{FF2B5EF4-FFF2-40B4-BE49-F238E27FC236}">
                  <a16:creationId xmlns:a16="http://schemas.microsoft.com/office/drawing/2014/main" id="{2FAC8731-15FC-B170-40DC-4C40E081AAFD}"/>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grpSp>
        <p:nvGrpSpPr>
          <p:cNvPr id="147" name="Group 21">
            <a:extLst>
              <a:ext uri="{FF2B5EF4-FFF2-40B4-BE49-F238E27FC236}">
                <a16:creationId xmlns:a16="http://schemas.microsoft.com/office/drawing/2014/main" id="{1BFAEFC6-6307-AC93-ABB4-1326CD67A3A0}"/>
              </a:ext>
            </a:extLst>
          </p:cNvPr>
          <p:cNvGrpSpPr>
            <a:grpSpLocks noChangeAspect="1"/>
          </p:cNvGrpSpPr>
          <p:nvPr/>
        </p:nvGrpSpPr>
        <p:grpSpPr bwMode="auto">
          <a:xfrm>
            <a:off x="10065326" y="6023803"/>
            <a:ext cx="502920" cy="502920"/>
            <a:chOff x="1759" y="972"/>
            <a:chExt cx="288" cy="288"/>
          </a:xfrm>
        </p:grpSpPr>
        <p:sp>
          <p:nvSpPr>
            <p:cNvPr id="148" name="AutoShape 20">
              <a:extLst>
                <a:ext uri="{FF2B5EF4-FFF2-40B4-BE49-F238E27FC236}">
                  <a16:creationId xmlns:a16="http://schemas.microsoft.com/office/drawing/2014/main" id="{210A8693-2108-FE4A-B8C1-841B194BC8A6}"/>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49" name="Freeform 22">
              <a:extLst>
                <a:ext uri="{FF2B5EF4-FFF2-40B4-BE49-F238E27FC236}">
                  <a16:creationId xmlns:a16="http://schemas.microsoft.com/office/drawing/2014/main" id="{27614218-A16B-E956-9D16-1BD07B1BAB54}"/>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sp>
        <p:nvSpPr>
          <p:cNvPr id="150" name="Textfeld 1">
            <a:extLst>
              <a:ext uri="{FF2B5EF4-FFF2-40B4-BE49-F238E27FC236}">
                <a16:creationId xmlns:a16="http://schemas.microsoft.com/office/drawing/2014/main" id="{ACC0DCF6-F64D-C36C-625C-5EF7BB1F982A}"/>
              </a:ext>
            </a:extLst>
          </p:cNvPr>
          <p:cNvSpPr txBox="1"/>
          <p:nvPr>
            <p:custDataLst>
              <p:tags r:id="rId7"/>
            </p:custDataLst>
          </p:nvPr>
        </p:nvSpPr>
        <p:spPr>
          <a:xfrm>
            <a:off x="4723604" y="67980"/>
            <a:ext cx="5084333" cy="997196"/>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事業の目指す姿や活用対象となる</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AI</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技術やモデル、対象とするデータの種類などがわかるように実証テーマを簡潔にご記載ください</a:t>
            </a:r>
          </a:p>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例①</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 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の実装に向けた</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データセットの整備と</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基盤モデルの構築</a:t>
            </a:r>
          </a:p>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例②</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 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領域での</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を見据えた</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データ基盤と</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モデルの実証</a:t>
            </a:r>
          </a:p>
        </p:txBody>
      </p:sp>
    </p:spTree>
    <p:extLst>
      <p:ext uri="{BB962C8B-B14F-4D97-AF65-F5344CB8AC3E}">
        <p14:creationId xmlns:p14="http://schemas.microsoft.com/office/powerpoint/2010/main" val="553746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5B133CCF-B114-2623-E1F5-837892FCFFDA}"/>
              </a:ext>
            </a:extLst>
          </p:cNvPr>
          <p:cNvSpPr txBox="1">
            <a:spLocks/>
          </p:cNvSpPr>
          <p:nvPr/>
        </p:nvSpPr>
        <p:spPr>
          <a:xfrm>
            <a:off x="381001" y="188444"/>
            <a:ext cx="9144000" cy="508438"/>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eiryo UI" panose="020B0604030504040204" pitchFamily="50" charset="-128"/>
                <a:cs typeface="Meiryo UI" panose="020B0604030504040204" pitchFamily="50" charset="-128"/>
                <a:sym typeface="Trebuchet MS" panose="020B0603020202020204" pitchFamily="34" charset="0"/>
              </a:defRPr>
            </a:lvl1pPr>
          </a:lstStyle>
          <a:p>
            <a:pPr algn="ctr">
              <a:buClr>
                <a:prstClr val="black"/>
              </a:buClr>
              <a:buSzPts val="1200"/>
              <a:defRPr/>
            </a:pPr>
            <a:r>
              <a:rPr lang="ja-JP" altLang="en-US" sz="2000" dirty="0">
                <a:solidFill>
                  <a:prstClr val="black"/>
                </a:solidFill>
                <a:latin typeface="Meiryo UI" pitchFamily="50" charset="-128"/>
              </a:rPr>
              <a:t>提案テーマ名</a:t>
            </a:r>
          </a:p>
        </p:txBody>
      </p:sp>
      <p:cxnSp>
        <p:nvCxnSpPr>
          <p:cNvPr id="5" name="直線コネクタ 4">
            <a:extLst>
              <a:ext uri="{FF2B5EF4-FFF2-40B4-BE49-F238E27FC236}">
                <a16:creationId xmlns:a16="http://schemas.microsoft.com/office/drawing/2014/main" id="{C2B850E6-B655-8001-CD03-E1FE88C18834}"/>
              </a:ext>
            </a:extLst>
          </p:cNvPr>
          <p:cNvCxnSpPr/>
          <p:nvPr/>
        </p:nvCxnSpPr>
        <p:spPr>
          <a:xfrm>
            <a:off x="381001" y="703680"/>
            <a:ext cx="9145405" cy="1"/>
          </a:xfrm>
          <a:prstGeom prst="line">
            <a:avLst/>
          </a:prstGeom>
          <a:noFill/>
          <a:ln w="15875" cap="flat" cmpd="sng" algn="ctr">
            <a:solidFill>
              <a:srgbClr val="9BBB59">
                <a:lumMod val="50000"/>
              </a:srgbClr>
            </a:solidFill>
            <a:prstDash val="solid"/>
          </a:ln>
          <a:effectLst/>
        </p:spPr>
      </p:cxnSp>
      <p:sp>
        <p:nvSpPr>
          <p:cNvPr id="6" name="テキスト ボックス 35">
            <a:extLst>
              <a:ext uri="{FF2B5EF4-FFF2-40B4-BE49-F238E27FC236}">
                <a16:creationId xmlns:a16="http://schemas.microsoft.com/office/drawing/2014/main" id="{946B8099-7C72-81D8-F667-44A59B95EC57}"/>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ポスト５Ｇ情報通信システム基盤強化研究開発事業／</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ポスト５Ｇ情報通信システムの開発</a:t>
            </a:r>
          </a:p>
        </p:txBody>
      </p:sp>
      <p:grpSp>
        <p:nvGrpSpPr>
          <p:cNvPr id="7" name="グループ化 6">
            <a:extLst>
              <a:ext uri="{FF2B5EF4-FFF2-40B4-BE49-F238E27FC236}">
                <a16:creationId xmlns:a16="http://schemas.microsoft.com/office/drawing/2014/main" id="{9632CDC6-A07E-03CA-CC56-FFE029A1126D}"/>
              </a:ext>
            </a:extLst>
          </p:cNvPr>
          <p:cNvGrpSpPr/>
          <p:nvPr/>
        </p:nvGrpSpPr>
        <p:grpSpPr>
          <a:xfrm>
            <a:off x="8100728" y="907955"/>
            <a:ext cx="1425678" cy="243895"/>
            <a:chOff x="9810121" y="1220970"/>
            <a:chExt cx="1721219" cy="246221"/>
          </a:xfrm>
        </p:grpSpPr>
        <p:sp>
          <p:nvSpPr>
            <p:cNvPr id="8" name="正方形/長方形 7">
              <a:extLst>
                <a:ext uri="{FF2B5EF4-FFF2-40B4-BE49-F238E27FC236}">
                  <a16:creationId xmlns:a16="http://schemas.microsoft.com/office/drawing/2014/main" id="{CB0F78B2-DDA6-BE1D-E097-A43295830684}"/>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補足</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9" name="直線コネクタ 8">
              <a:extLst>
                <a:ext uri="{FF2B5EF4-FFF2-40B4-BE49-F238E27FC236}">
                  <a16:creationId xmlns:a16="http://schemas.microsoft.com/office/drawing/2014/main" id="{14556816-3399-3E0B-A353-7849634FEC96}"/>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grpSp>
        <p:nvGrpSpPr>
          <p:cNvPr id="10" name="グループ化 9">
            <a:extLst>
              <a:ext uri="{FF2B5EF4-FFF2-40B4-BE49-F238E27FC236}">
                <a16:creationId xmlns:a16="http://schemas.microsoft.com/office/drawing/2014/main" id="{B6A18DD4-31B7-9808-7C33-3F397B8AEC32}"/>
              </a:ext>
            </a:extLst>
          </p:cNvPr>
          <p:cNvGrpSpPr/>
          <p:nvPr/>
        </p:nvGrpSpPr>
        <p:grpSpPr>
          <a:xfrm>
            <a:off x="381001" y="907956"/>
            <a:ext cx="7559351" cy="243895"/>
            <a:chOff x="9810121" y="1220970"/>
            <a:chExt cx="1721219" cy="246221"/>
          </a:xfrm>
        </p:grpSpPr>
        <p:sp>
          <p:nvSpPr>
            <p:cNvPr id="11" name="正方形/長方形 10">
              <a:extLst>
                <a:ext uri="{FF2B5EF4-FFF2-40B4-BE49-F238E27FC236}">
                  <a16:creationId xmlns:a16="http://schemas.microsoft.com/office/drawing/2014/main" id="{5E331144-2BD1-C3C7-E6F1-3E4647B74FF9}"/>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データエコシステム図</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12" name="直線コネクタ 11">
              <a:extLst>
                <a:ext uri="{FF2B5EF4-FFF2-40B4-BE49-F238E27FC236}">
                  <a16:creationId xmlns:a16="http://schemas.microsoft.com/office/drawing/2014/main" id="{A358AD55-A965-4BEB-5C59-CC4E65A706C9}"/>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sp>
        <p:nvSpPr>
          <p:cNvPr id="13" name="正方形/長方形 12">
            <a:extLst>
              <a:ext uri="{FF2B5EF4-FFF2-40B4-BE49-F238E27FC236}">
                <a16:creationId xmlns:a16="http://schemas.microsoft.com/office/drawing/2014/main" id="{8D29D172-D575-B40A-01ED-C62E97D6EA74}"/>
              </a:ext>
            </a:extLst>
          </p:cNvPr>
          <p:cNvSpPr/>
          <p:nvPr/>
        </p:nvSpPr>
        <p:spPr>
          <a:xfrm>
            <a:off x="381001" y="3259408"/>
            <a:ext cx="7559351" cy="3237418"/>
          </a:xfrm>
          <a:prstGeom prst="rect">
            <a:avLst/>
          </a:prstGeom>
          <a:noFill/>
          <a:ln w="12700" cap="rnd" cmpd="sng" algn="ctr">
            <a:solidFill>
              <a:srgbClr val="1F497D"/>
            </a:solidFill>
            <a:prstDash val="sysDot"/>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grpSp>
        <p:nvGrpSpPr>
          <p:cNvPr id="14" name="Group 140">
            <a:extLst>
              <a:ext uri="{FF2B5EF4-FFF2-40B4-BE49-F238E27FC236}">
                <a16:creationId xmlns:a16="http://schemas.microsoft.com/office/drawing/2014/main" id="{77B26064-A6BC-EACE-8231-33C34BA7DB20}"/>
              </a:ext>
            </a:extLst>
          </p:cNvPr>
          <p:cNvGrpSpPr/>
          <p:nvPr/>
        </p:nvGrpSpPr>
        <p:grpSpPr>
          <a:xfrm>
            <a:off x="470544" y="4346249"/>
            <a:ext cx="823943" cy="2048678"/>
            <a:chOff x="470543" y="4374484"/>
            <a:chExt cx="823943" cy="2057766"/>
          </a:xfrm>
        </p:grpSpPr>
        <p:sp>
          <p:nvSpPr>
            <p:cNvPr id="15" name="正方形/長方形 14">
              <a:extLst>
                <a:ext uri="{FF2B5EF4-FFF2-40B4-BE49-F238E27FC236}">
                  <a16:creationId xmlns:a16="http://schemas.microsoft.com/office/drawing/2014/main" id="{D97CE7B7-D772-20E2-DA95-096C7C8BCB0A}"/>
                </a:ext>
              </a:extLst>
            </p:cNvPr>
            <p:cNvSpPr/>
            <p:nvPr/>
          </p:nvSpPr>
          <p:spPr>
            <a:xfrm>
              <a:off x="470543" y="4374484"/>
              <a:ext cx="823943" cy="205776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5E7E"/>
                  </a:solidFill>
                </a14:hiddenFill>
              </a:ext>
              <a:ext uri="{91240B29-F687-4F45-9708-019B960494DF}">
                <a14:hiddenLine xmlns:a14="http://schemas.microsoft.com/office/drawing/2010/main" w="9525" cap="rnd" cmpd="sng" algn="ctr">
                  <a:solidFill>
                    <a:srgbClr val="295E7E"/>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16" name="Straight Connector 128">
              <a:extLst>
                <a:ext uri="{FF2B5EF4-FFF2-40B4-BE49-F238E27FC236}">
                  <a16:creationId xmlns:a16="http://schemas.microsoft.com/office/drawing/2014/main" id="{43CAC4B4-37D2-281B-4324-E05773A66548}"/>
                </a:ext>
              </a:extLst>
            </p:cNvPr>
            <p:cNvCxnSpPr/>
            <p:nvPr/>
          </p:nvCxnSpPr>
          <p:spPr>
            <a:xfrm>
              <a:off x="1294486" y="4374484"/>
              <a:ext cx="0" cy="2057766"/>
            </a:xfrm>
            <a:prstGeom prst="line">
              <a:avLst/>
            </a:prstGeom>
            <a:noFill/>
            <a:ln w="19050" cap="flat" cmpd="sng" algn="ctr">
              <a:solidFill>
                <a:srgbClr val="1F497D"/>
              </a:solidFill>
              <a:prstDash val="solid"/>
            </a:ln>
            <a:effectLst/>
          </p:spPr>
        </p:cxnSp>
      </p:grpSp>
      <p:grpSp>
        <p:nvGrpSpPr>
          <p:cNvPr id="17" name="Group 143">
            <a:extLst>
              <a:ext uri="{FF2B5EF4-FFF2-40B4-BE49-F238E27FC236}">
                <a16:creationId xmlns:a16="http://schemas.microsoft.com/office/drawing/2014/main" id="{FEBC72C7-1220-4916-02C3-50EA4D3BAE2E}"/>
              </a:ext>
            </a:extLst>
          </p:cNvPr>
          <p:cNvGrpSpPr/>
          <p:nvPr/>
        </p:nvGrpSpPr>
        <p:grpSpPr>
          <a:xfrm>
            <a:off x="470544" y="1287907"/>
            <a:ext cx="823943" cy="651372"/>
            <a:chOff x="470543" y="1325231"/>
            <a:chExt cx="823943" cy="651372"/>
          </a:xfrm>
        </p:grpSpPr>
        <p:sp>
          <p:nvSpPr>
            <p:cNvPr id="18" name="正方形/長方形 17">
              <a:extLst>
                <a:ext uri="{FF2B5EF4-FFF2-40B4-BE49-F238E27FC236}">
                  <a16:creationId xmlns:a16="http://schemas.microsoft.com/office/drawing/2014/main" id="{58EA1238-839E-8E5D-1308-5A5D0E9A25C1}"/>
                </a:ext>
              </a:extLst>
            </p:cNvPr>
            <p:cNvSpPr/>
            <p:nvPr/>
          </p:nvSpPr>
          <p:spPr>
            <a:xfrm>
              <a:off x="470543" y="1325231"/>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19" name="Straight Connector 137">
              <a:extLst>
                <a:ext uri="{FF2B5EF4-FFF2-40B4-BE49-F238E27FC236}">
                  <a16:creationId xmlns:a16="http://schemas.microsoft.com/office/drawing/2014/main" id="{8F74A806-170C-52FC-6CA4-A9217AB3D785}"/>
                </a:ext>
              </a:extLst>
            </p:cNvPr>
            <p:cNvCxnSpPr/>
            <p:nvPr/>
          </p:nvCxnSpPr>
          <p:spPr>
            <a:xfrm>
              <a:off x="1294486" y="1325231"/>
              <a:ext cx="0" cy="651372"/>
            </a:xfrm>
            <a:prstGeom prst="line">
              <a:avLst/>
            </a:prstGeom>
            <a:noFill/>
            <a:ln w="19050" cap="flat" cmpd="sng" algn="ctr">
              <a:solidFill>
                <a:srgbClr val="9BBB59">
                  <a:lumMod val="75000"/>
                </a:srgbClr>
              </a:solidFill>
              <a:prstDash val="solid"/>
            </a:ln>
            <a:effectLst/>
          </p:spPr>
        </p:cxnSp>
      </p:grpSp>
      <p:grpSp>
        <p:nvGrpSpPr>
          <p:cNvPr id="20" name="Group 141">
            <a:extLst>
              <a:ext uri="{FF2B5EF4-FFF2-40B4-BE49-F238E27FC236}">
                <a16:creationId xmlns:a16="http://schemas.microsoft.com/office/drawing/2014/main" id="{9217DD1B-3740-7027-BE8E-A7B921A1A849}"/>
              </a:ext>
            </a:extLst>
          </p:cNvPr>
          <p:cNvGrpSpPr/>
          <p:nvPr/>
        </p:nvGrpSpPr>
        <p:grpSpPr>
          <a:xfrm>
            <a:off x="470544" y="3360498"/>
            <a:ext cx="823943" cy="651373"/>
            <a:chOff x="470543" y="3358067"/>
            <a:chExt cx="823943" cy="651373"/>
          </a:xfrm>
        </p:grpSpPr>
        <p:sp>
          <p:nvSpPr>
            <p:cNvPr id="21" name="正方形/長方形 20">
              <a:extLst>
                <a:ext uri="{FF2B5EF4-FFF2-40B4-BE49-F238E27FC236}">
                  <a16:creationId xmlns:a16="http://schemas.microsoft.com/office/drawing/2014/main" id="{191FE516-ABFC-BAD0-4638-1BD371046A3D}"/>
                </a:ext>
              </a:extLst>
            </p:cNvPr>
            <p:cNvSpPr/>
            <p:nvPr/>
          </p:nvSpPr>
          <p:spPr>
            <a:xfrm>
              <a:off x="470543" y="3358067"/>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5E7E"/>
                  </a:solidFill>
                </a14:hiddenFill>
              </a:ext>
              <a:ext uri="{91240B29-F687-4F45-9708-019B960494DF}">
                <a14:hiddenLine xmlns:a14="http://schemas.microsoft.com/office/drawing/2010/main" w="9525" cap="rnd" cmpd="sng" algn="ctr">
                  <a:solidFill>
                    <a:srgbClr val="295E7E"/>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22" name="Straight Connector 133">
              <a:extLst>
                <a:ext uri="{FF2B5EF4-FFF2-40B4-BE49-F238E27FC236}">
                  <a16:creationId xmlns:a16="http://schemas.microsoft.com/office/drawing/2014/main" id="{74E02054-9959-B221-2426-3DA6E2A4F160}"/>
                </a:ext>
              </a:extLst>
            </p:cNvPr>
            <p:cNvCxnSpPr/>
            <p:nvPr/>
          </p:nvCxnSpPr>
          <p:spPr>
            <a:xfrm>
              <a:off x="1294486" y="3358068"/>
              <a:ext cx="0" cy="651372"/>
            </a:xfrm>
            <a:prstGeom prst="line">
              <a:avLst/>
            </a:prstGeom>
            <a:noFill/>
            <a:ln w="19050" cap="flat" cmpd="sng" algn="ctr">
              <a:solidFill>
                <a:srgbClr val="1F497D"/>
              </a:solidFill>
              <a:prstDash val="solid"/>
            </a:ln>
            <a:effectLst/>
          </p:spPr>
        </p:cxnSp>
      </p:grpSp>
      <p:grpSp>
        <p:nvGrpSpPr>
          <p:cNvPr id="23" name="Group 142">
            <a:extLst>
              <a:ext uri="{FF2B5EF4-FFF2-40B4-BE49-F238E27FC236}">
                <a16:creationId xmlns:a16="http://schemas.microsoft.com/office/drawing/2014/main" id="{4347214B-3F6D-B1BB-DB06-C5BF8C10550E}"/>
              </a:ext>
            </a:extLst>
          </p:cNvPr>
          <p:cNvGrpSpPr/>
          <p:nvPr/>
        </p:nvGrpSpPr>
        <p:grpSpPr>
          <a:xfrm>
            <a:off x="470544" y="2273658"/>
            <a:ext cx="823943" cy="651372"/>
            <a:chOff x="470543" y="2341649"/>
            <a:chExt cx="823943" cy="651372"/>
          </a:xfrm>
        </p:grpSpPr>
        <p:sp>
          <p:nvSpPr>
            <p:cNvPr id="24" name="正方形/長方形 23">
              <a:extLst>
                <a:ext uri="{FF2B5EF4-FFF2-40B4-BE49-F238E27FC236}">
                  <a16:creationId xmlns:a16="http://schemas.microsoft.com/office/drawing/2014/main" id="{E7667574-53C0-F7F2-92A0-690346E20BC4}"/>
                </a:ext>
              </a:extLst>
            </p:cNvPr>
            <p:cNvSpPr/>
            <p:nvPr/>
          </p:nvSpPr>
          <p:spPr>
            <a:xfrm>
              <a:off x="470543" y="2341649"/>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25" name="Straight Connector 135">
              <a:extLst>
                <a:ext uri="{FF2B5EF4-FFF2-40B4-BE49-F238E27FC236}">
                  <a16:creationId xmlns:a16="http://schemas.microsoft.com/office/drawing/2014/main" id="{34C97825-6940-7E9A-48CA-29C6F8025519}"/>
                </a:ext>
              </a:extLst>
            </p:cNvPr>
            <p:cNvCxnSpPr/>
            <p:nvPr/>
          </p:nvCxnSpPr>
          <p:spPr>
            <a:xfrm>
              <a:off x="1294486" y="2341649"/>
              <a:ext cx="0" cy="651372"/>
            </a:xfrm>
            <a:prstGeom prst="line">
              <a:avLst/>
            </a:prstGeom>
            <a:noFill/>
            <a:ln w="19050" cap="flat" cmpd="sng" algn="ctr">
              <a:solidFill>
                <a:srgbClr val="9BBB59">
                  <a:lumMod val="75000"/>
                </a:srgbClr>
              </a:solidFill>
              <a:prstDash val="solid"/>
            </a:ln>
            <a:effectLst/>
          </p:spPr>
        </p:cxnSp>
      </p:grpSp>
      <p:grpSp>
        <p:nvGrpSpPr>
          <p:cNvPr id="26" name="Group 224">
            <a:extLst>
              <a:ext uri="{FF2B5EF4-FFF2-40B4-BE49-F238E27FC236}">
                <a16:creationId xmlns:a16="http://schemas.microsoft.com/office/drawing/2014/main" id="{7E76B4BB-346C-BDFE-06C6-E2C94171A6DA}"/>
              </a:ext>
            </a:extLst>
          </p:cNvPr>
          <p:cNvGrpSpPr/>
          <p:nvPr/>
        </p:nvGrpSpPr>
        <p:grpSpPr>
          <a:xfrm>
            <a:off x="6640891" y="913869"/>
            <a:ext cx="1299461" cy="190526"/>
            <a:chOff x="3277301" y="816487"/>
            <a:chExt cx="1299461" cy="190526"/>
          </a:xfrm>
        </p:grpSpPr>
        <p:cxnSp>
          <p:nvCxnSpPr>
            <p:cNvPr id="27" name="直線矢印コネクタ 26">
              <a:extLst>
                <a:ext uri="{FF2B5EF4-FFF2-40B4-BE49-F238E27FC236}">
                  <a16:creationId xmlns:a16="http://schemas.microsoft.com/office/drawing/2014/main" id="{B0354555-7AE4-7667-40B3-0128F81FE7AC}"/>
                </a:ext>
              </a:extLst>
            </p:cNvPr>
            <p:cNvCxnSpPr>
              <a:cxnSpLocks/>
            </p:cNvCxnSpPr>
            <p:nvPr/>
          </p:nvCxnSpPr>
          <p:spPr>
            <a:xfrm>
              <a:off x="3277301" y="911750"/>
              <a:ext cx="348063" cy="0"/>
            </a:xfrm>
            <a:prstGeom prst="straightConnector1">
              <a:avLst/>
            </a:prstGeom>
            <a:noFill/>
            <a:ln w="28575" cap="flat" cmpd="sng" algn="ctr">
              <a:solidFill>
                <a:sysClr val="windowText" lastClr="000000">
                  <a:lumMod val="60000"/>
                  <a:lumOff val="40000"/>
                </a:sysClr>
              </a:solidFill>
              <a:prstDash val="solid"/>
              <a:round/>
              <a:tailEnd type="triangle" w="med" len="med"/>
            </a:ln>
            <a:effectLst/>
          </p:spPr>
        </p:cxnSp>
        <p:sp>
          <p:nvSpPr>
            <p:cNvPr id="28" name="正方形/長方形 27">
              <a:extLst>
                <a:ext uri="{FF2B5EF4-FFF2-40B4-BE49-F238E27FC236}">
                  <a16:creationId xmlns:a16="http://schemas.microsoft.com/office/drawing/2014/main" id="{52505AC9-726F-2FAD-F2CD-756246EBAD32}"/>
                </a:ext>
              </a:extLst>
            </p:cNvPr>
            <p:cNvSpPr/>
            <p:nvPr/>
          </p:nvSpPr>
          <p:spPr bwMode="auto">
            <a:xfrm>
              <a:off x="3667325" y="816487"/>
              <a:ext cx="909437"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データの流れ</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grpSp>
        <p:nvGrpSpPr>
          <p:cNvPr id="29" name="Group 225">
            <a:extLst>
              <a:ext uri="{FF2B5EF4-FFF2-40B4-BE49-F238E27FC236}">
                <a16:creationId xmlns:a16="http://schemas.microsoft.com/office/drawing/2014/main" id="{730A1AC0-4B99-54DC-0E56-7CB405122A83}"/>
              </a:ext>
            </a:extLst>
          </p:cNvPr>
          <p:cNvGrpSpPr/>
          <p:nvPr/>
        </p:nvGrpSpPr>
        <p:grpSpPr>
          <a:xfrm>
            <a:off x="5196910" y="913869"/>
            <a:ext cx="1064936" cy="190526"/>
            <a:chOff x="2011081" y="816487"/>
            <a:chExt cx="1064936" cy="190526"/>
          </a:xfrm>
        </p:grpSpPr>
        <p:sp>
          <p:nvSpPr>
            <p:cNvPr id="30" name="正方形/長方形 29">
              <a:extLst>
                <a:ext uri="{FF2B5EF4-FFF2-40B4-BE49-F238E27FC236}">
                  <a16:creationId xmlns:a16="http://schemas.microsoft.com/office/drawing/2014/main" id="{4A425759-B928-C339-1B48-4D9B7513D772}"/>
                </a:ext>
              </a:extLst>
            </p:cNvPr>
            <p:cNvSpPr/>
            <p:nvPr/>
          </p:nvSpPr>
          <p:spPr>
            <a:xfrm>
              <a:off x="2011081" y="816487"/>
              <a:ext cx="348063" cy="190526"/>
            </a:xfrm>
            <a:prstGeom prst="rect">
              <a:avLst/>
            </a:prstGeom>
            <a:noFill/>
            <a:ln w="12700" cap="rnd" cmpd="sng" algn="ctr">
              <a:solidFill>
                <a:srgbClr val="1F497D"/>
              </a:solidFill>
              <a:prstDash val="sysDot"/>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sp>
          <p:nvSpPr>
            <p:cNvPr id="31" name="正方形/長方形 30">
              <a:extLst>
                <a:ext uri="{FF2B5EF4-FFF2-40B4-BE49-F238E27FC236}">
                  <a16:creationId xmlns:a16="http://schemas.microsoft.com/office/drawing/2014/main" id="{817B737C-26DD-E75E-1744-768F2C902C34}"/>
                </a:ext>
              </a:extLst>
            </p:cNvPr>
            <p:cNvSpPr/>
            <p:nvPr/>
          </p:nvSpPr>
          <p:spPr bwMode="auto">
            <a:xfrm>
              <a:off x="2433952" y="816487"/>
              <a:ext cx="642065"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実証範囲</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grpSp>
        <p:nvGrpSpPr>
          <p:cNvPr id="32" name="Group 226">
            <a:extLst>
              <a:ext uri="{FF2B5EF4-FFF2-40B4-BE49-F238E27FC236}">
                <a16:creationId xmlns:a16="http://schemas.microsoft.com/office/drawing/2014/main" id="{39960755-5FAA-DFA0-9EC2-CA1806A02E02}"/>
              </a:ext>
            </a:extLst>
          </p:cNvPr>
          <p:cNvGrpSpPr/>
          <p:nvPr/>
        </p:nvGrpSpPr>
        <p:grpSpPr>
          <a:xfrm>
            <a:off x="3368351" y="913869"/>
            <a:ext cx="1449515" cy="190526"/>
            <a:chOff x="431673" y="816487"/>
            <a:chExt cx="1449515" cy="190526"/>
          </a:xfrm>
        </p:grpSpPr>
        <p:sp>
          <p:nvSpPr>
            <p:cNvPr id="33" name="四角形: 角を丸くする 32">
              <a:extLst>
                <a:ext uri="{FF2B5EF4-FFF2-40B4-BE49-F238E27FC236}">
                  <a16:creationId xmlns:a16="http://schemas.microsoft.com/office/drawing/2014/main" id="{A740BF25-3196-9852-B483-2BFFE8173D8B}"/>
                </a:ext>
              </a:extLst>
            </p:cNvPr>
            <p:cNvSpPr/>
            <p:nvPr/>
          </p:nvSpPr>
          <p:spPr>
            <a:xfrm>
              <a:off x="431673" y="816487"/>
              <a:ext cx="348063" cy="190526"/>
            </a:xfrm>
            <a:prstGeom prst="roundRect">
              <a:avLst/>
            </a:prstGeom>
            <a:solidFill>
              <a:srgbClr val="C8C8C8"/>
            </a:solidFill>
            <a:ln w="9525" cap="rnd" cmpd="sng" algn="ctr">
              <a:solidFill>
                <a:srgbClr val="FFFFFF"/>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sp>
          <p:nvSpPr>
            <p:cNvPr id="34" name="四角形: 角を丸くする 17">
              <a:extLst>
                <a:ext uri="{FF2B5EF4-FFF2-40B4-BE49-F238E27FC236}">
                  <a16:creationId xmlns:a16="http://schemas.microsoft.com/office/drawing/2014/main" id="{A89F5895-4F7C-89B8-7773-3A6411A0C37B}"/>
                </a:ext>
              </a:extLst>
            </p:cNvPr>
            <p:cNvSpPr/>
            <p:nvPr/>
          </p:nvSpPr>
          <p:spPr>
            <a:xfrm>
              <a:off x="808314" y="816487"/>
              <a:ext cx="1072874"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ステークホルダー</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cxnSp>
        <p:nvCxnSpPr>
          <p:cNvPr id="35" name="Straight Arrow Connector 156">
            <a:extLst>
              <a:ext uri="{FF2B5EF4-FFF2-40B4-BE49-F238E27FC236}">
                <a16:creationId xmlns:a16="http://schemas.microsoft.com/office/drawing/2014/main" id="{2892AAAF-7A8C-DD25-BAEB-1F1AC379F1BE}"/>
              </a:ext>
            </a:extLst>
          </p:cNvPr>
          <p:cNvCxnSpPr>
            <a:cxnSpLocks/>
            <a:endCxn id="36" idx="1"/>
          </p:cNvCxnSpPr>
          <p:nvPr/>
        </p:nvCxnSpPr>
        <p:spPr>
          <a:xfrm>
            <a:off x="7881144" y="1735315"/>
            <a:ext cx="219585"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36" name="Rectangle 8">
            <a:extLst>
              <a:ext uri="{FF2B5EF4-FFF2-40B4-BE49-F238E27FC236}">
                <a16:creationId xmlns:a16="http://schemas.microsoft.com/office/drawing/2014/main" id="{01C42B20-2DE8-48C3-CD22-45CC9F7788C5}"/>
              </a:ext>
            </a:extLst>
          </p:cNvPr>
          <p:cNvSpPr/>
          <p:nvPr/>
        </p:nvSpPr>
        <p:spPr>
          <a:xfrm>
            <a:off x="8100728" y="1409629"/>
            <a:ext cx="1425678" cy="651372"/>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cxnSp>
        <p:nvCxnSpPr>
          <p:cNvPr id="37" name="Straight Arrow Connector 156">
            <a:extLst>
              <a:ext uri="{FF2B5EF4-FFF2-40B4-BE49-F238E27FC236}">
                <a16:creationId xmlns:a16="http://schemas.microsoft.com/office/drawing/2014/main" id="{DCF6A5D7-285E-65E1-9C10-486E77154712}"/>
              </a:ext>
            </a:extLst>
          </p:cNvPr>
          <p:cNvCxnSpPr>
            <a:cxnSpLocks/>
          </p:cNvCxnSpPr>
          <p:nvPr/>
        </p:nvCxnSpPr>
        <p:spPr>
          <a:xfrm>
            <a:off x="7615455" y="2599344"/>
            <a:ext cx="485273"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38" name="Rectangle 8">
            <a:extLst>
              <a:ext uri="{FF2B5EF4-FFF2-40B4-BE49-F238E27FC236}">
                <a16:creationId xmlns:a16="http://schemas.microsoft.com/office/drawing/2014/main" id="{DB5561B1-1425-D962-F737-17FDE3C5F281}"/>
              </a:ext>
            </a:extLst>
          </p:cNvPr>
          <p:cNvSpPr/>
          <p:nvPr/>
        </p:nvSpPr>
        <p:spPr>
          <a:xfrm>
            <a:off x="8100728" y="2273658"/>
            <a:ext cx="1425678" cy="651372"/>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cxnSp>
        <p:nvCxnSpPr>
          <p:cNvPr id="39" name="Straight Arrow Connector 156">
            <a:extLst>
              <a:ext uri="{FF2B5EF4-FFF2-40B4-BE49-F238E27FC236}">
                <a16:creationId xmlns:a16="http://schemas.microsoft.com/office/drawing/2014/main" id="{BA045577-5447-60E5-0F87-43A2D780F732}"/>
              </a:ext>
            </a:extLst>
          </p:cNvPr>
          <p:cNvCxnSpPr>
            <a:cxnSpLocks/>
          </p:cNvCxnSpPr>
          <p:nvPr/>
        </p:nvCxnSpPr>
        <p:spPr>
          <a:xfrm>
            <a:off x="7615455" y="6237000"/>
            <a:ext cx="485273"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40" name="Rectangle 8">
            <a:extLst>
              <a:ext uri="{FF2B5EF4-FFF2-40B4-BE49-F238E27FC236}">
                <a16:creationId xmlns:a16="http://schemas.microsoft.com/office/drawing/2014/main" id="{D7DCB227-CE16-5DB0-A851-7F26FA57AF78}"/>
              </a:ext>
            </a:extLst>
          </p:cNvPr>
          <p:cNvSpPr/>
          <p:nvPr/>
        </p:nvSpPr>
        <p:spPr>
          <a:xfrm>
            <a:off x="8100728" y="5399632"/>
            <a:ext cx="1425678" cy="995295"/>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sp>
        <p:nvSpPr>
          <p:cNvPr id="41" name="Textfeld 1">
            <a:extLst>
              <a:ext uri="{FF2B5EF4-FFF2-40B4-BE49-F238E27FC236}">
                <a16:creationId xmlns:a16="http://schemas.microsoft.com/office/drawing/2014/main" id="{17E98EF7-2158-DB6D-EF3E-E701871B80E4}"/>
              </a:ext>
            </a:extLst>
          </p:cNvPr>
          <p:cNvSpPr txBox="1"/>
          <p:nvPr>
            <p:custDataLst>
              <p:tags r:id="rId1"/>
            </p:custDataLst>
          </p:nvPr>
        </p:nvSpPr>
        <p:spPr>
          <a:xfrm>
            <a:off x="7782125" y="3436714"/>
            <a:ext cx="1843370" cy="997196"/>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左側の図に対し、適宜コールアウトで補足説明 </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強調したい点等</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 </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を記載いただければ幸いです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42" name="Textfeld 1">
            <a:extLst>
              <a:ext uri="{FF2B5EF4-FFF2-40B4-BE49-F238E27FC236}">
                <a16:creationId xmlns:a16="http://schemas.microsoft.com/office/drawing/2014/main" id="{2ECA5C84-449A-1B38-6E18-D415BE7D51BA}"/>
              </a:ext>
            </a:extLst>
          </p:cNvPr>
          <p:cNvSpPr txBox="1"/>
          <p:nvPr>
            <p:custDataLst>
              <p:tags r:id="rId2"/>
            </p:custDataLst>
          </p:nvPr>
        </p:nvSpPr>
        <p:spPr>
          <a:xfrm>
            <a:off x="4713080" y="198284"/>
            <a:ext cx="5084333" cy="997196"/>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事業の目指す姿や活用対象となる</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AI</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技術やモデル、対象とするデータの種類などがわかるように実証テーマを簡潔にご記載ください</a:t>
            </a:r>
          </a:p>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例①</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 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の実装に向けた</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データセットの整備と</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基盤モデルの構築</a:t>
            </a:r>
          </a:p>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例②</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 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領域での</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を見据えた</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データ基盤と</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モデルの実証</a:t>
            </a:r>
          </a:p>
        </p:txBody>
      </p:sp>
      <p:sp>
        <p:nvSpPr>
          <p:cNvPr id="43" name="Textfeld 1">
            <a:extLst>
              <a:ext uri="{FF2B5EF4-FFF2-40B4-BE49-F238E27FC236}">
                <a16:creationId xmlns:a16="http://schemas.microsoft.com/office/drawing/2014/main" id="{DB07CB08-91C0-1AA4-0114-3AF69E520C78}"/>
              </a:ext>
            </a:extLst>
          </p:cNvPr>
          <p:cNvSpPr txBox="1"/>
          <p:nvPr>
            <p:custDataLst>
              <p:tags r:id="rId3"/>
            </p:custDataLst>
          </p:nvPr>
        </p:nvSpPr>
        <p:spPr>
          <a:xfrm>
            <a:off x="1514072" y="1586326"/>
            <a:ext cx="2743200" cy="1181862"/>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108000" lvl="1" indent="0">
              <a:buClr>
                <a:schemeClr val="tx2"/>
              </a:buClr>
              <a:buFont typeface="Trebuchet MS" panose="020B0603020202020204" pitchFamily="34" charset="0"/>
              <a:buNone/>
              <a:defRPr sz="1200">
                <a:latin typeface="Trebuchet MS" panose="020B0603020202020204" pitchFamily="34" charset="0"/>
              </a:defRPr>
            </a:lvl2p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今回実証するデータエコシステムのイメージ図を挿入いただければ幸いです</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その際、ステークホルダーおよびデータの流れがわかるように記載いただければ幸いです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44" name="四角形: 角を丸くする 43">
            <a:extLst>
              <a:ext uri="{FF2B5EF4-FFF2-40B4-BE49-F238E27FC236}">
                <a16:creationId xmlns:a16="http://schemas.microsoft.com/office/drawing/2014/main" id="{87D6D240-8888-37DA-C673-4926A4A4F8A8}"/>
              </a:ext>
            </a:extLst>
          </p:cNvPr>
          <p:cNvSpPr/>
          <p:nvPr/>
        </p:nvSpPr>
        <p:spPr>
          <a:xfrm>
            <a:off x="2515970" y="4246482"/>
            <a:ext cx="566833" cy="199531"/>
          </a:xfrm>
          <a:prstGeom prst="roundRect">
            <a:avLst>
              <a:gd name="adj" fmla="val 17294"/>
            </a:avLst>
          </a:prstGeom>
          <a:solidFill>
            <a:sysClr val="window" lastClr="FFFFFF">
              <a:lumMod val="75000"/>
            </a:sysClr>
          </a:solidFill>
          <a:ln w="9525" cap="rnd" cmpd="sng" algn="ctr">
            <a:solidFill>
              <a:srgbClr val="FFFFFF"/>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XXX</a:t>
            </a:r>
            <a:endParaRPr kumimoji="1" lang="en-US" sz="10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45" name="直線矢印コネクタ 122">
            <a:extLst>
              <a:ext uri="{FF2B5EF4-FFF2-40B4-BE49-F238E27FC236}">
                <a16:creationId xmlns:a16="http://schemas.microsoft.com/office/drawing/2014/main" id="{1609258E-ACEB-259B-5A59-9D0C8054B015}"/>
              </a:ext>
            </a:extLst>
          </p:cNvPr>
          <p:cNvCxnSpPr>
            <a:cxnSpLocks/>
          </p:cNvCxnSpPr>
          <p:nvPr/>
        </p:nvCxnSpPr>
        <p:spPr>
          <a:xfrm flipV="1">
            <a:off x="2381183" y="4099532"/>
            <a:ext cx="0" cy="334378"/>
          </a:xfrm>
          <a:prstGeom prst="straightConnector1">
            <a:avLst/>
          </a:prstGeom>
          <a:noFill/>
          <a:ln w="28575" cap="flat" cmpd="sng" algn="ctr">
            <a:solidFill>
              <a:sysClr val="windowText" lastClr="000000">
                <a:lumMod val="60000"/>
                <a:lumOff val="40000"/>
              </a:sysClr>
            </a:solidFill>
            <a:prstDash val="solid"/>
            <a:round/>
            <a:tailEnd type="triangle" w="med" len="med"/>
          </a:ln>
          <a:effectLst/>
        </p:spPr>
      </p:cxnSp>
      <p:sp>
        <p:nvSpPr>
          <p:cNvPr id="46" name="Textfeld 1">
            <a:extLst>
              <a:ext uri="{FF2B5EF4-FFF2-40B4-BE49-F238E27FC236}">
                <a16:creationId xmlns:a16="http://schemas.microsoft.com/office/drawing/2014/main" id="{0CA14C85-BD3B-328C-332D-38A560C38646}"/>
              </a:ext>
            </a:extLst>
          </p:cNvPr>
          <p:cNvSpPr txBox="1"/>
          <p:nvPr>
            <p:custDataLst>
              <p:tags r:id="rId4"/>
            </p:custDataLst>
          </p:nvPr>
        </p:nvSpPr>
        <p:spPr>
          <a:xfrm>
            <a:off x="144479" y="5563391"/>
            <a:ext cx="3560753" cy="1181862"/>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参考イメージ</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 </a:t>
            </a:r>
          </a:p>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以下各事業者「テーマ概要紙」リンクよりご参照ください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hlinkClick r:id="rId6"/>
              </a:rPr>
              <a:t>https://www.meti.go.jp/policy/mono_info_service/geniac/selection_data_3/index.html#VisualBank</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Tree>
    <p:extLst>
      <p:ext uri="{BB962C8B-B14F-4D97-AF65-F5344CB8AC3E}">
        <p14:creationId xmlns:p14="http://schemas.microsoft.com/office/powerpoint/2010/main" val="2021877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6;p1">
            <a:extLst>
              <a:ext uri="{FF2B5EF4-FFF2-40B4-BE49-F238E27FC236}">
                <a16:creationId xmlns:a16="http://schemas.microsoft.com/office/drawing/2014/main" id="{E0079172-3168-59EA-CA48-4FE8CBF5E939}"/>
              </a:ext>
            </a:extLst>
          </p:cNvPr>
          <p:cNvSpPr/>
          <p:nvPr/>
        </p:nvSpPr>
        <p:spPr>
          <a:xfrm>
            <a:off x="3951636" y="3201545"/>
            <a:ext cx="2637464" cy="1741516"/>
          </a:xfrm>
          <a:prstGeom prst="rect">
            <a:avLst/>
          </a:prstGeom>
          <a:noFill/>
          <a:ln>
            <a:noFill/>
          </a:ln>
        </p:spPr>
        <p:txBody>
          <a:bodyPr spcFirstLastPara="1" wrap="square" lIns="0" tIns="0" rIns="0" bIns="0" anchor="t" anchorCtr="0">
            <a:noAutofit/>
          </a:bodyPr>
          <a:lstStyle/>
          <a:p>
            <a:pPr marL="258761" defTabSz="914395">
              <a:defRPr/>
            </a:pPr>
            <a:r>
              <a:rPr kumimoji="1" lang="ja-JP" altLang="en-US" sz="1200" dirty="0">
                <a:solidFill>
                  <a:prstClr val="black"/>
                </a:solidFill>
                <a:latin typeface="Trebuchet MS" panose="020B0603020202020204" pitchFamily="34" charset="0"/>
                <a:ea typeface="Meiryo UI" panose="020B0604030504040204" pitchFamily="50" charset="-128"/>
                <a:cs typeface="Arial"/>
                <a:sym typeface="Arial"/>
              </a:rPr>
              <a:t>標準機によるロボット制御のオープン</a:t>
            </a:r>
            <a:br>
              <a:rPr kumimoji="1" lang="en-US" altLang="ja-JP" sz="1200" dirty="0">
                <a:solidFill>
                  <a:prstClr val="black"/>
                </a:solidFill>
                <a:latin typeface="Trebuchet MS" panose="020B0603020202020204" pitchFamily="34" charset="0"/>
                <a:ea typeface="Meiryo UI" panose="020B0604030504040204" pitchFamily="50" charset="-128"/>
                <a:cs typeface="Arial"/>
                <a:sym typeface="Arial"/>
              </a:rPr>
            </a:br>
            <a:r>
              <a:rPr kumimoji="1" lang="ja-JP" altLang="en-US" sz="1200" dirty="0">
                <a:solidFill>
                  <a:prstClr val="black"/>
                </a:solidFill>
                <a:latin typeface="Trebuchet MS" panose="020B0603020202020204" pitchFamily="34" charset="0"/>
                <a:ea typeface="Meiryo UI" panose="020B0604030504040204" pitchFamily="50" charset="-128"/>
                <a:cs typeface="Arial"/>
                <a:sym typeface="Arial"/>
              </a:rPr>
              <a:t>データセットの構築・学習済みモデルの検証</a:t>
            </a:r>
            <a:endParaRPr kumimoji="1" sz="1200" dirty="0">
              <a:solidFill>
                <a:prstClr val="black"/>
              </a:solidFill>
              <a:latin typeface="Trebuchet MS" panose="020B0603020202020204" pitchFamily="34" charset="0"/>
              <a:ea typeface="Meiryo UI" panose="020B0604030504040204" pitchFamily="50" charset="-128"/>
              <a:cs typeface="Arial"/>
              <a:sym typeface="Arial"/>
            </a:endParaRPr>
          </a:p>
          <a:p>
            <a:pPr marL="258761" defTabSz="914395">
              <a:defRPr/>
            </a:pPr>
            <a:endParaRPr kumimoji="1" sz="1200" dirty="0">
              <a:solidFill>
                <a:prstClr val="black"/>
              </a:solidFill>
              <a:latin typeface="Trebuchet MS" panose="020B0603020202020204" pitchFamily="34" charset="0"/>
              <a:ea typeface="Meiryo UI" panose="020B0604030504040204" pitchFamily="50" charset="-128"/>
              <a:cs typeface="Arial"/>
              <a:sym typeface="Arial"/>
            </a:endParaRPr>
          </a:p>
          <a:p>
            <a:pPr marL="258761" defTabSz="914395">
              <a:defRPr/>
            </a:pPr>
            <a:r>
              <a:rPr kumimoji="1" lang="ja-JP" altLang="en-US" sz="1200" dirty="0">
                <a:solidFill>
                  <a:prstClr val="black"/>
                </a:solidFill>
                <a:latin typeface="Trebuchet MS" panose="020B0603020202020204" pitchFamily="34" charset="0"/>
                <a:ea typeface="Meiryo UI" panose="020B0604030504040204" pitchFamily="50" charset="-128"/>
                <a:cs typeface="Arial"/>
                <a:sym typeface="Arial"/>
              </a:rPr>
              <a:t>オープンデータセットに基づくロボット基盤モデルの構築方法の調査</a:t>
            </a:r>
            <a:endParaRPr kumimoji="1" sz="1200" dirty="0">
              <a:solidFill>
                <a:prstClr val="black"/>
              </a:solidFill>
              <a:latin typeface="Trebuchet MS" panose="020B0603020202020204" pitchFamily="34" charset="0"/>
              <a:ea typeface="Meiryo UI" panose="020B0604030504040204" pitchFamily="50" charset="-128"/>
              <a:cs typeface="Arial"/>
              <a:sym typeface="Arial"/>
            </a:endParaRPr>
          </a:p>
          <a:p>
            <a:pPr marL="258761" defTabSz="914395">
              <a:defRPr/>
            </a:pPr>
            <a:endParaRPr kumimoji="1" sz="1200" dirty="0">
              <a:solidFill>
                <a:prstClr val="black"/>
              </a:solidFill>
              <a:latin typeface="Trebuchet MS" panose="020B0603020202020204" pitchFamily="34" charset="0"/>
              <a:ea typeface="Meiryo UI" panose="020B0604030504040204" pitchFamily="50" charset="-128"/>
              <a:cs typeface="Arial"/>
              <a:sym typeface="Arial"/>
            </a:endParaRPr>
          </a:p>
          <a:p>
            <a:pPr marL="258761" defTabSz="914395">
              <a:defRPr/>
            </a:pPr>
            <a:r>
              <a:rPr kumimoji="1" lang="ja-JP" altLang="en-US" sz="1200" dirty="0">
                <a:solidFill>
                  <a:prstClr val="black"/>
                </a:solidFill>
                <a:latin typeface="Trebuchet MS" panose="020B0603020202020204" pitchFamily="34" charset="0"/>
                <a:ea typeface="Meiryo UI" panose="020B0604030504040204" pitchFamily="50" charset="-128"/>
                <a:cs typeface="Arial"/>
                <a:sym typeface="Arial"/>
              </a:rPr>
              <a:t>ロボット基盤モデルに最適なソフトウェアプラットフォームの設計手法に関する</a:t>
            </a:r>
            <a:br>
              <a:rPr kumimoji="1" lang="en-US" altLang="ja-JP" sz="1200" dirty="0">
                <a:solidFill>
                  <a:prstClr val="black"/>
                </a:solidFill>
                <a:latin typeface="Trebuchet MS" panose="020B0603020202020204" pitchFamily="34" charset="0"/>
                <a:ea typeface="Meiryo UI" panose="020B0604030504040204" pitchFamily="50" charset="-128"/>
                <a:cs typeface="Arial"/>
                <a:sym typeface="Arial"/>
              </a:rPr>
            </a:br>
            <a:r>
              <a:rPr kumimoji="1" lang="ja-JP" altLang="en-US" sz="1200" dirty="0">
                <a:solidFill>
                  <a:prstClr val="black"/>
                </a:solidFill>
                <a:latin typeface="Trebuchet MS" panose="020B0603020202020204" pitchFamily="34" charset="0"/>
                <a:ea typeface="Meiryo UI" panose="020B0604030504040204" pitchFamily="50" charset="-128"/>
                <a:cs typeface="Arial"/>
                <a:sym typeface="Arial"/>
              </a:rPr>
              <a:t>調査</a:t>
            </a:r>
            <a:endParaRPr kumimoji="1" sz="1200" dirty="0">
              <a:solidFill>
                <a:prstClr val="black"/>
              </a:solidFill>
              <a:latin typeface="Trebuchet MS" panose="020B0603020202020204" pitchFamily="34" charset="0"/>
              <a:ea typeface="Meiryo UI" panose="020B0604030504040204" pitchFamily="50" charset="-128"/>
              <a:cs typeface="Arial"/>
              <a:sym typeface="Arial"/>
            </a:endParaRPr>
          </a:p>
        </p:txBody>
      </p:sp>
      <p:sp>
        <p:nvSpPr>
          <p:cNvPr id="5" name="Google Shape;41;p1">
            <a:extLst>
              <a:ext uri="{FF2B5EF4-FFF2-40B4-BE49-F238E27FC236}">
                <a16:creationId xmlns:a16="http://schemas.microsoft.com/office/drawing/2014/main" id="{1774F505-7C68-5B53-96F0-B0478B409C9C}"/>
              </a:ext>
            </a:extLst>
          </p:cNvPr>
          <p:cNvSpPr txBox="1">
            <a:spLocks/>
          </p:cNvSpPr>
          <p:nvPr/>
        </p:nvSpPr>
        <p:spPr>
          <a:xfrm>
            <a:off x="381001" y="288181"/>
            <a:ext cx="9144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b">
            <a:noAutofit/>
          </a:bodyPr>
          <a:lstStyle>
            <a:lvl1pPr algn="ctr" defTabSz="914395" rtl="0" eaLnBrk="1" latinLnBrk="0" hangingPunct="1">
              <a:spcBef>
                <a:spcPct val="0"/>
              </a:spcBef>
              <a:buNone/>
              <a:defRPr kumimoji="1" lang="ja-JP" altLang="en-US" sz="3600" b="1" kern="1200" dirty="0">
                <a:solidFill>
                  <a:schemeClr val="tx1"/>
                </a:solidFill>
                <a:latin typeface="Meiryo UI" pitchFamily="50" charset="-128"/>
                <a:ea typeface="Meiryo UI" pitchFamily="50" charset="-128"/>
                <a:cs typeface="Meiryo UI" pitchFamily="50" charset="-128"/>
              </a:defRPr>
            </a:lvl1pPr>
          </a:lstStyle>
          <a:p>
            <a:r>
              <a:rPr lang="en-US" altLang="ja-JP" sz="1600">
                <a:solidFill>
                  <a:srgbClr val="000000"/>
                </a:solidFill>
                <a:latin typeface="Trebuchet MS" panose="020B0603020202020204" pitchFamily="34" charset="0"/>
                <a:sym typeface="Helvetica Neue"/>
              </a:rPr>
              <a:t>AI</a:t>
            </a:r>
            <a:r>
              <a:rPr lang="ja-JP" altLang="en-US" sz="1600">
                <a:solidFill>
                  <a:srgbClr val="000000"/>
                </a:solidFill>
                <a:latin typeface="Trebuchet MS" panose="020B0603020202020204" pitchFamily="34" charset="0"/>
                <a:sym typeface="Arial"/>
              </a:rPr>
              <a:t>を用いた汎用ロボット開発加速に向けた学習向けのロボット動作データセットの構築および</a:t>
            </a:r>
            <a:br>
              <a:rPr lang="ja-JP" altLang="en-US" sz="1600">
                <a:solidFill>
                  <a:srgbClr val="000000"/>
                </a:solidFill>
                <a:latin typeface="Trebuchet MS" panose="020B0603020202020204" pitchFamily="34" charset="0"/>
                <a:sym typeface="Arial"/>
              </a:rPr>
            </a:br>
            <a:r>
              <a:rPr lang="ja-JP" altLang="en-US" sz="1600">
                <a:solidFill>
                  <a:srgbClr val="000000"/>
                </a:solidFill>
                <a:latin typeface="Trebuchet MS" panose="020B0603020202020204" pitchFamily="34" charset="0"/>
                <a:sym typeface="Arial"/>
              </a:rPr>
              <a:t>ロボット基盤モデルへの応用可能性への検証についての調査 </a:t>
            </a:r>
            <a:r>
              <a:rPr lang="en-US" altLang="ja-JP" sz="1600">
                <a:solidFill>
                  <a:srgbClr val="000000"/>
                </a:solidFill>
                <a:latin typeface="Trebuchet MS" panose="020B0603020202020204" pitchFamily="34" charset="0"/>
              </a:rPr>
              <a:t>(1/2)</a:t>
            </a:r>
            <a:endParaRPr lang="ja-JP" altLang="en-US" sz="1600">
              <a:solidFill>
                <a:srgbClr val="000000"/>
              </a:solidFill>
              <a:latin typeface="Trebuchet MS" panose="020B0603020202020204" pitchFamily="34" charset="0"/>
            </a:endParaRPr>
          </a:p>
        </p:txBody>
      </p:sp>
      <p:sp>
        <p:nvSpPr>
          <p:cNvPr id="6" name="Google Shape;43;p1">
            <a:extLst>
              <a:ext uri="{FF2B5EF4-FFF2-40B4-BE49-F238E27FC236}">
                <a16:creationId xmlns:a16="http://schemas.microsoft.com/office/drawing/2014/main" id="{2960A6BD-D6C2-2471-4AF5-AE20FDA32CA0}"/>
              </a:ext>
            </a:extLst>
          </p:cNvPr>
          <p:cNvSpPr txBox="1"/>
          <p:nvPr/>
        </p:nvSpPr>
        <p:spPr>
          <a:xfrm>
            <a:off x="381000" y="863329"/>
            <a:ext cx="774700" cy="307736"/>
          </a:xfrm>
          <a:prstGeom prst="rect">
            <a:avLst/>
          </a:prstGeom>
          <a:solidFill>
            <a:srgbClr val="9BBB59"/>
          </a:solidFill>
          <a:ln w="9525" cap="flat" cmpd="sng">
            <a:solidFill>
              <a:srgbClr val="76923C"/>
            </a:solidFill>
            <a:prstDash val="solid"/>
            <a:round/>
            <a:headEnd type="none" w="sm" len="sm"/>
            <a:tailEnd type="none" w="sm" len="sm"/>
          </a:ln>
        </p:spPr>
        <p:txBody>
          <a:bodyPr spcFirstLastPara="1" wrap="square" lIns="91425" tIns="45700" rIns="91425" bIns="45700" anchor="t" anchorCtr="0">
            <a:sp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prstClr val="white"/>
                </a:solidFill>
                <a:effectLst/>
                <a:uLnTx/>
                <a:uFillTx/>
                <a:latin typeface="Trebuchet MS" panose="020B0603020202020204" pitchFamily="34" charset="0"/>
                <a:ea typeface="Meiryo UI" panose="020B0604030504040204" pitchFamily="50" charset="-128"/>
                <a:cs typeface="Arial"/>
                <a:sym typeface="Arial"/>
              </a:rPr>
              <a:t>実施者</a:t>
            </a:r>
            <a:endParaRPr kumimoji="1" sz="18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sp>
        <p:nvSpPr>
          <p:cNvPr id="7" name="Google Shape;44;p1">
            <a:extLst>
              <a:ext uri="{FF2B5EF4-FFF2-40B4-BE49-F238E27FC236}">
                <a16:creationId xmlns:a16="http://schemas.microsoft.com/office/drawing/2014/main" id="{9E102DCA-7DBB-6225-5172-2121B9914BBC}"/>
              </a:ext>
            </a:extLst>
          </p:cNvPr>
          <p:cNvSpPr txBox="1"/>
          <p:nvPr/>
        </p:nvSpPr>
        <p:spPr>
          <a:xfrm>
            <a:off x="1156736" y="863329"/>
            <a:ext cx="8368265" cy="307777"/>
          </a:xfrm>
          <a:prstGeom prst="rect">
            <a:avLst/>
          </a:prstGeom>
          <a:noFill/>
          <a:ln w="9525">
            <a:solidFill>
              <a:srgbClr val="9BBB59">
                <a:lumMod val="75000"/>
              </a:srgbClr>
            </a:solidFill>
          </a:ln>
        </p:spPr>
        <p:txBody>
          <a:bodyPr wrap="square" rtlCol="0" anchor="ctr">
            <a:noAutofit/>
          </a:bodyPr>
          <a:lstStyle>
            <a:defPPr>
              <a:defRPr lang="ja-JP"/>
            </a:defPPr>
            <a:lvl1pPr>
              <a:defRPr sz="1200">
                <a:latin typeface="Trebuchet MS" panose="020B0603020202020204" pitchFamily="34" charset="0"/>
                <a:ea typeface="Meiryo UI" panose="020B0604030504040204" pitchFamily="50" charset="-128"/>
                <a:cs typeface="Meiryo UI" panose="020B0604030504040204" pitchFamily="50" charset="-128"/>
              </a:defRPr>
            </a:lvl1p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sym typeface="Arial"/>
              </a:rPr>
              <a:t>一般社団法人 </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sym typeface="Arial"/>
              </a:rPr>
              <a:t>AI</a:t>
            </a:r>
            <a:r>
              <a:rPr kumimoji="1" lang="ja-JP" alt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sym typeface="Arial"/>
              </a:rPr>
              <a:t>ロボット協会 </a:t>
            </a:r>
            <a:r>
              <a:rPr kumimoji="1" lang="en-US" altLang="ja-JP"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sym typeface="Arial"/>
              </a:rPr>
              <a:t>(</a:t>
            </a:r>
            <a:r>
              <a:rPr kumimoji="1" lang="en-US" altLang="ja-JP" sz="1200" b="0" i="0" u="none" strike="noStrike" kern="0" cap="none" spc="0" normalizeH="0" baseline="0" noProof="0" dirty="0" err="1">
                <a:ln>
                  <a:noFill/>
                </a:ln>
                <a:solidFill>
                  <a:prstClr val="black"/>
                </a:solidFill>
                <a:effectLst/>
                <a:uLnTx/>
                <a:uFillTx/>
                <a:latin typeface="Trebuchet MS" panose="020B0603020202020204" pitchFamily="34" charset="0"/>
                <a:ea typeface="Meiryo UI" panose="020B0604030504040204" pitchFamily="50" charset="-128"/>
                <a:sym typeface="Arial"/>
              </a:rPr>
              <a:t>AIRoA</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sym typeface="Arial"/>
              </a:rPr>
              <a:t>)</a:t>
            </a:r>
            <a:endParaRPr kumimoji="1"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sym typeface="Arial"/>
            </a:endParaRPr>
          </a:p>
        </p:txBody>
      </p:sp>
      <p:sp>
        <p:nvSpPr>
          <p:cNvPr id="8" name="Google Shape;45;p1">
            <a:extLst>
              <a:ext uri="{FF2B5EF4-FFF2-40B4-BE49-F238E27FC236}">
                <a16:creationId xmlns:a16="http://schemas.microsoft.com/office/drawing/2014/main" id="{47531A6B-1563-C048-1314-735D7B156A14}"/>
              </a:ext>
            </a:extLst>
          </p:cNvPr>
          <p:cNvSpPr txBox="1"/>
          <p:nvPr/>
        </p:nvSpPr>
        <p:spPr>
          <a:xfrm>
            <a:off x="381000" y="1171105"/>
            <a:ext cx="774700" cy="1630038"/>
          </a:xfrm>
          <a:prstGeom prst="rect">
            <a:avLst/>
          </a:prstGeom>
          <a:solidFill>
            <a:srgbClr val="9BBB59"/>
          </a:solidFill>
          <a:ln w="9525" cap="flat" cmpd="sng">
            <a:solidFill>
              <a:srgbClr val="76923C"/>
            </a:solidFill>
            <a:prstDash val="solid"/>
            <a:round/>
            <a:headEnd type="none" w="sm" len="sm"/>
            <a:tailEnd type="none" w="sm" len="sm"/>
          </a:ln>
        </p:spPr>
        <p:txBody>
          <a:bodyPr spcFirstLastPara="1" wrap="square" lIns="91425" tIns="45700" rIns="91425" bIns="45700" anchor="t" anchorCtr="0">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Arial"/>
                <a:sym typeface="Arial"/>
              </a:rPr>
              <a:t>概要</a:t>
            </a:r>
            <a:endParaRPr kumimoji="1" sz="1400" b="1"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Arial"/>
              <a:sym typeface="Arial"/>
            </a:endParaRPr>
          </a:p>
          <a:p>
            <a:pPr marL="0" marR="0" lvl="0" indent="0" defTabSz="914395" eaLnBrk="1" fontAlgn="auto" latinLnBrk="0" hangingPunct="1">
              <a:lnSpc>
                <a:spcPct val="100000"/>
              </a:lnSpc>
              <a:spcBef>
                <a:spcPts val="0"/>
              </a:spcBef>
              <a:spcAft>
                <a:spcPts val="0"/>
              </a:spcAft>
              <a:buClrTx/>
              <a:buSzTx/>
              <a:buFontTx/>
              <a:buNone/>
              <a:tabLst/>
              <a:defRPr/>
            </a:pPr>
            <a:endParaRPr kumimoji="1" sz="1400" b="1"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Arial"/>
              <a:sym typeface="Arial"/>
            </a:endParaRPr>
          </a:p>
          <a:p>
            <a:pPr marL="0" marR="0" lvl="0" indent="0" defTabSz="914395" eaLnBrk="1" fontAlgn="auto" latinLnBrk="0" hangingPunct="1">
              <a:lnSpc>
                <a:spcPct val="100000"/>
              </a:lnSpc>
              <a:spcBef>
                <a:spcPts val="0"/>
              </a:spcBef>
              <a:spcAft>
                <a:spcPts val="0"/>
              </a:spcAft>
              <a:buClrTx/>
              <a:buSzTx/>
              <a:buFontTx/>
              <a:buNone/>
              <a:tabLst/>
              <a:defRPr/>
            </a:pPr>
            <a:endParaRPr kumimoji="1" sz="1400" b="1"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Arial"/>
              <a:sym typeface="Arial"/>
            </a:endParaRPr>
          </a:p>
          <a:p>
            <a:pPr marL="0" marR="0" lvl="0" indent="0" defTabSz="914395" eaLnBrk="1" fontAlgn="auto" latinLnBrk="0" hangingPunct="1">
              <a:lnSpc>
                <a:spcPct val="100000"/>
              </a:lnSpc>
              <a:spcBef>
                <a:spcPts val="0"/>
              </a:spcBef>
              <a:spcAft>
                <a:spcPts val="0"/>
              </a:spcAft>
              <a:buClrTx/>
              <a:buSzTx/>
              <a:buFontTx/>
              <a:buNone/>
              <a:tabLst/>
              <a:defRPr/>
            </a:pPr>
            <a:endParaRPr kumimoji="1" sz="1400" b="1"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Arial"/>
              <a:sym typeface="Arial"/>
            </a:endParaRPr>
          </a:p>
          <a:p>
            <a:pPr marL="0" marR="0" lvl="0" indent="0" defTabSz="914395" eaLnBrk="1" fontAlgn="auto" latinLnBrk="0" hangingPunct="1">
              <a:lnSpc>
                <a:spcPct val="100000"/>
              </a:lnSpc>
              <a:spcBef>
                <a:spcPts val="0"/>
              </a:spcBef>
              <a:spcAft>
                <a:spcPts val="0"/>
              </a:spcAft>
              <a:buClrTx/>
              <a:buSzTx/>
              <a:buFontTx/>
              <a:buNone/>
              <a:tabLst/>
              <a:defRPr/>
            </a:pPr>
            <a:endParaRPr kumimoji="1" sz="1400" b="1"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Arial"/>
              <a:sym typeface="Arial"/>
            </a:endParaRPr>
          </a:p>
          <a:p>
            <a:pPr marL="0" marR="0" lvl="0" indent="0" defTabSz="914395" eaLnBrk="1" fontAlgn="auto" latinLnBrk="0" hangingPunct="1">
              <a:lnSpc>
                <a:spcPct val="100000"/>
              </a:lnSpc>
              <a:spcBef>
                <a:spcPts val="0"/>
              </a:spcBef>
              <a:spcAft>
                <a:spcPts val="0"/>
              </a:spcAft>
              <a:buClrTx/>
              <a:buSzTx/>
              <a:buFontTx/>
              <a:buNone/>
              <a:tabLst/>
              <a:defRPr/>
            </a:pPr>
            <a:endParaRPr kumimoji="1" sz="1400" b="1" i="0" u="none" strike="noStrike" kern="0" cap="none" spc="0" normalizeH="0" baseline="0" noProof="0">
              <a:ln>
                <a:noFill/>
              </a:ln>
              <a:solidFill>
                <a:prstClr val="white"/>
              </a:solidFill>
              <a:effectLst/>
              <a:uLnTx/>
              <a:uFillTx/>
              <a:latin typeface="Arial"/>
              <a:ea typeface="Arial"/>
              <a:cs typeface="Arial"/>
              <a:sym typeface="Arial"/>
            </a:endParaRPr>
          </a:p>
        </p:txBody>
      </p:sp>
      <p:sp>
        <p:nvSpPr>
          <p:cNvPr id="9" name="Google Shape;46;p1">
            <a:extLst>
              <a:ext uri="{FF2B5EF4-FFF2-40B4-BE49-F238E27FC236}">
                <a16:creationId xmlns:a16="http://schemas.microsoft.com/office/drawing/2014/main" id="{4AC95F7E-ED99-56B1-2E62-0F33ECD1AB27}"/>
              </a:ext>
            </a:extLst>
          </p:cNvPr>
          <p:cNvSpPr txBox="1"/>
          <p:nvPr/>
        </p:nvSpPr>
        <p:spPr>
          <a:xfrm>
            <a:off x="1155701" y="1171105"/>
            <a:ext cx="8368265" cy="1630038"/>
          </a:xfrm>
          <a:prstGeom prst="rect">
            <a:avLst/>
          </a:prstGeom>
          <a:noFill/>
          <a:ln w="9525" cap="flat" cmpd="sng">
            <a:solidFill>
              <a:srgbClr val="76923C"/>
            </a:solidFill>
            <a:prstDash val="solid"/>
            <a:round/>
            <a:headEnd type="none" w="sm" len="sm"/>
            <a:tailEnd type="none" w="sm" len="sm"/>
          </a:ln>
        </p:spPr>
        <p:txBody>
          <a:bodyPr spcFirstLastPara="1" wrap="square" lIns="91425" tIns="45700" rIns="91425" bIns="45700" anchor="t" anchorCtr="0">
            <a:noAutofit/>
          </a:bodyPr>
          <a:lstStyle/>
          <a:p>
            <a:pPr defTabSz="914395">
              <a:buClr>
                <a:prstClr val="black"/>
              </a:buClr>
              <a:buSzPts val="1400"/>
              <a:defRPr/>
            </a:pPr>
            <a:r>
              <a:rPr kumimoji="1" lang="en-US" altLang="ja-JP" sz="1200" kern="100" dirty="0">
                <a:solidFill>
                  <a:prstClr val="black"/>
                </a:solidFill>
                <a:latin typeface="Trebuchet MS" panose="020B0603020202020204" pitchFamily="34" charset="0"/>
                <a:ea typeface="Meiryo UI" panose="020B0604030504040204" pitchFamily="50" charset="-128"/>
                <a:cs typeface="Times New Roman" panose="02020603050405020304" pitchFamily="18" charset="0"/>
                <a:sym typeface="Arial"/>
              </a:rPr>
              <a:t>AI</a:t>
            </a:r>
            <a:r>
              <a:rPr kumimoji="1" lang="ja-JP" altLang="en-US" sz="1200" kern="100" dirty="0">
                <a:solidFill>
                  <a:prstClr val="black"/>
                </a:solidFill>
                <a:latin typeface="Trebuchet MS" panose="020B0603020202020204" pitchFamily="34" charset="0"/>
                <a:ea typeface="Meiryo UI" panose="020B0604030504040204" pitchFamily="50" charset="-128"/>
                <a:cs typeface="Times New Roman" panose="02020603050405020304" pitchFamily="18" charset="0"/>
                <a:sym typeface="Arial"/>
              </a:rPr>
              <a:t>を用いた汎用ロボット開発を加速するためのデータセットとロボット基盤モデルを構築</a:t>
            </a:r>
            <a:endParaRPr kumimoji="1" sz="1200" kern="100" dirty="0">
              <a:solidFill>
                <a:prstClr val="black"/>
              </a:solidFill>
              <a:latin typeface="Trebuchet MS" panose="020B0603020202020204" pitchFamily="34" charset="0"/>
              <a:ea typeface="Meiryo UI" panose="020B0604030504040204" pitchFamily="50" charset="-128"/>
              <a:cs typeface="Times New Roman" panose="02020603050405020304" pitchFamily="18" charset="0"/>
              <a:sym typeface="Arial"/>
            </a:endParaRPr>
          </a:p>
          <a:p>
            <a:pPr marL="330199" lvl="1" indent="-176212" defTabSz="914395">
              <a:buClr>
                <a:prstClr val="black"/>
              </a:buClr>
              <a:buSzPct val="100000"/>
              <a:buFont typeface="Meiryo UI" panose="020B0604030504040204" pitchFamily="50" charset="-128"/>
              <a:buChar char="•"/>
              <a:defRPr/>
            </a:pPr>
            <a:r>
              <a:rPr lang="en-US" altLang="ja-JP" sz="1200" dirty="0">
                <a:solidFill>
                  <a:prstClr val="black"/>
                </a:solidFill>
                <a:latin typeface="Trebuchet MS" panose="020B0603020202020204" pitchFamily="34" charset="0"/>
                <a:ea typeface="Meiryo UI" panose="020B0604030504040204" pitchFamily="50" charset="-128"/>
                <a:cs typeface="Arial"/>
                <a:sym typeface="Arial"/>
              </a:rPr>
              <a:t>35</a:t>
            </a: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台以上の標準機を用いて世界最大規模の</a:t>
            </a:r>
            <a:r>
              <a:rPr lang="en-US" altLang="ja-JP" sz="1200" dirty="0">
                <a:solidFill>
                  <a:prstClr val="black"/>
                </a:solidFill>
                <a:latin typeface="Trebuchet MS" panose="020B0603020202020204" pitchFamily="34" charset="0"/>
                <a:ea typeface="Meiryo UI" panose="020B0604030504040204" pitchFamily="50" charset="-128"/>
                <a:cs typeface="Arial"/>
                <a:sym typeface="Arial"/>
              </a:rPr>
              <a:t>10</a:t>
            </a: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万時間のロボット動作データセットを構築</a:t>
            </a:r>
            <a:endParaRPr sz="1200" dirty="0">
              <a:solidFill>
                <a:prstClr val="black"/>
              </a:solidFill>
              <a:latin typeface="Trebuchet MS" panose="020B0603020202020204" pitchFamily="34" charset="0"/>
              <a:ea typeface="Meiryo UI" panose="020B0604030504040204" pitchFamily="50" charset="-128"/>
              <a:cs typeface="Arial"/>
              <a:sym typeface="Arial"/>
            </a:endParaRPr>
          </a:p>
          <a:p>
            <a:pPr marL="330199" lvl="1" indent="-176212" defTabSz="914395">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複数研究グループによるコンペティション形式で最適なロボット基盤モデル開発手法を探索</a:t>
            </a:r>
            <a:endParaRPr sz="1200" dirty="0">
              <a:solidFill>
                <a:prstClr val="black"/>
              </a:solidFill>
              <a:latin typeface="Trebuchet MS" panose="020B0603020202020204" pitchFamily="34" charset="0"/>
              <a:ea typeface="Meiryo UI" panose="020B0604030504040204" pitchFamily="50" charset="-128"/>
              <a:cs typeface="Arial"/>
              <a:sym typeface="Arial"/>
            </a:endParaRPr>
          </a:p>
          <a:p>
            <a:pPr marL="330199" lvl="1" indent="-176212" defTabSz="914395">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利用権付与の仕組みで継続的なデータ拡充を促進</a:t>
            </a:r>
            <a:endParaRPr sz="1200" dirty="0">
              <a:solidFill>
                <a:prstClr val="black"/>
              </a:solidFill>
              <a:latin typeface="Trebuchet MS" panose="020B0603020202020204" pitchFamily="34" charset="0"/>
              <a:ea typeface="Meiryo UI" panose="020B0604030504040204" pitchFamily="50" charset="-128"/>
              <a:cs typeface="Arial"/>
              <a:sym typeface="Arial"/>
            </a:endParaRPr>
          </a:p>
          <a:p>
            <a:pPr defTabSz="914395">
              <a:spcBef>
                <a:spcPts val="600"/>
              </a:spcBef>
              <a:buClr>
                <a:prstClr val="black"/>
              </a:buClr>
              <a:buSzPts val="1400"/>
              <a:defRPr/>
            </a:pPr>
            <a:r>
              <a:rPr kumimoji="1" lang="ja-JP" altLang="en-US" sz="1200" kern="100" dirty="0">
                <a:solidFill>
                  <a:prstClr val="black"/>
                </a:solidFill>
                <a:latin typeface="Trebuchet MS" panose="020B0603020202020204" pitchFamily="34" charset="0"/>
                <a:ea typeface="Meiryo UI" panose="020B0604030504040204" pitchFamily="50" charset="-128"/>
                <a:cs typeface="Times New Roman" panose="02020603050405020304" pitchFamily="18" charset="0"/>
                <a:sym typeface="Arial"/>
              </a:rPr>
              <a:t>社会実装に向け、データエコシステムの構築とともに、成果物を広く公開・提供</a:t>
            </a:r>
            <a:endParaRPr kumimoji="1" sz="1200" kern="100" dirty="0">
              <a:solidFill>
                <a:prstClr val="black"/>
              </a:solidFill>
              <a:latin typeface="Trebuchet MS" panose="020B0603020202020204" pitchFamily="34" charset="0"/>
              <a:ea typeface="Meiryo UI" panose="020B0604030504040204" pitchFamily="50" charset="-128"/>
              <a:cs typeface="Times New Roman" panose="02020603050405020304" pitchFamily="18" charset="0"/>
              <a:sym typeface="Arial"/>
            </a:endParaRPr>
          </a:p>
          <a:p>
            <a:pPr marL="330199" lvl="1" indent="-176212" defTabSz="914395">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構築したデータセットとモデルをフリーミアム形式で公開</a:t>
            </a:r>
            <a:endParaRPr sz="1200" dirty="0">
              <a:solidFill>
                <a:prstClr val="black"/>
              </a:solidFill>
              <a:latin typeface="Trebuchet MS" panose="020B0603020202020204" pitchFamily="34" charset="0"/>
              <a:ea typeface="Meiryo UI" panose="020B0604030504040204" pitchFamily="50" charset="-128"/>
              <a:cs typeface="Arial"/>
              <a:sym typeface="Arial"/>
            </a:endParaRPr>
          </a:p>
          <a:p>
            <a:pPr marL="330199" lvl="1" indent="-176212" defTabSz="914395">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ロボット基盤モデル研究者を</a:t>
            </a:r>
            <a:r>
              <a:rPr lang="en-US" altLang="ja-JP" sz="1200" dirty="0">
                <a:solidFill>
                  <a:prstClr val="black"/>
                </a:solidFill>
                <a:latin typeface="Trebuchet MS" panose="020B0603020202020204" pitchFamily="34" charset="0"/>
                <a:ea typeface="Meiryo UI" panose="020B0604030504040204" pitchFamily="50" charset="-128"/>
                <a:cs typeface="Arial"/>
                <a:sym typeface="Arial"/>
              </a:rPr>
              <a:t>70</a:t>
            </a: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人以上育成し、社会実装を加速</a:t>
            </a:r>
            <a:endParaRPr sz="1200" dirty="0">
              <a:solidFill>
                <a:prstClr val="black"/>
              </a:solidFill>
              <a:latin typeface="Trebuchet MS" panose="020B0603020202020204" pitchFamily="34" charset="0"/>
              <a:ea typeface="Meiryo UI" panose="020B0604030504040204" pitchFamily="50" charset="-128"/>
              <a:cs typeface="Arial"/>
              <a:sym typeface="Arial"/>
            </a:endParaRPr>
          </a:p>
          <a:p>
            <a:pPr marL="330199" lvl="1" indent="-176212" defTabSz="914395">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建設</a:t>
            </a:r>
            <a:r>
              <a:rPr lang="ja-JP" altLang="en-US" sz="1200">
                <a:solidFill>
                  <a:prstClr val="black"/>
                </a:solidFill>
                <a:latin typeface="Trebuchet MS" panose="020B0603020202020204" pitchFamily="34" charset="0"/>
                <a:ea typeface="Meiryo UI" panose="020B0604030504040204" pitchFamily="50" charset="-128"/>
                <a:cs typeface="Arial"/>
                <a:sym typeface="Arial"/>
              </a:rPr>
              <a:t>・物流等社会</a:t>
            </a: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課題領域での実証を経て本格社会実装を目指す</a:t>
            </a:r>
            <a:endParaRPr sz="1200" dirty="0">
              <a:solidFill>
                <a:prstClr val="black"/>
              </a:solidFill>
              <a:latin typeface="Trebuchet MS" panose="020B0603020202020204" pitchFamily="34" charset="0"/>
              <a:ea typeface="Meiryo UI" panose="020B0604030504040204" pitchFamily="50" charset="-128"/>
              <a:cs typeface="Arial"/>
              <a:sym typeface="Arial"/>
            </a:endParaRPr>
          </a:p>
        </p:txBody>
      </p:sp>
      <p:sp>
        <p:nvSpPr>
          <p:cNvPr id="10" name="Google Shape;47;p1">
            <a:extLst>
              <a:ext uri="{FF2B5EF4-FFF2-40B4-BE49-F238E27FC236}">
                <a16:creationId xmlns:a16="http://schemas.microsoft.com/office/drawing/2014/main" id="{FEBDFD1D-878A-147B-6FEA-C73A67706E36}"/>
              </a:ext>
            </a:extLst>
          </p:cNvPr>
          <p:cNvSpPr/>
          <p:nvPr/>
        </p:nvSpPr>
        <p:spPr>
          <a:xfrm>
            <a:off x="6886500" y="3201546"/>
            <a:ext cx="2637464" cy="1741516"/>
          </a:xfrm>
          <a:prstGeom prst="rect">
            <a:avLst/>
          </a:prstGeom>
          <a:noFill/>
          <a:ln>
            <a:noFill/>
          </a:ln>
        </p:spPr>
        <p:txBody>
          <a:bodyPr spcFirstLastPara="1" wrap="square" lIns="0" tIns="0" rIns="0" bIns="0" anchor="t" anchorCtr="0">
            <a:noAutofit/>
          </a:bodyPr>
          <a:lstStyle/>
          <a:p>
            <a:pPr marL="176212" lvl="1" indent="-176212" defTabSz="914395">
              <a:spcAft>
                <a:spcPts val="600"/>
              </a:spcAft>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データセット</a:t>
            </a:r>
            <a:r>
              <a:rPr lang="en-US" altLang="ja-JP" sz="1200" dirty="0">
                <a:solidFill>
                  <a:prstClr val="black"/>
                </a:solidFill>
                <a:latin typeface="Trebuchet MS" panose="020B0603020202020204" pitchFamily="34" charset="0"/>
                <a:ea typeface="Meiryo UI" panose="020B0604030504040204" pitchFamily="50" charset="-128"/>
                <a:cs typeface="Arial"/>
                <a:sym typeface="Arial"/>
              </a:rPr>
              <a:t>: 10</a:t>
            </a: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万時間以上のロボット</a:t>
            </a:r>
            <a:br>
              <a:rPr lang="en-US" altLang="ja-JP" sz="1200" dirty="0">
                <a:solidFill>
                  <a:prstClr val="black"/>
                </a:solidFill>
                <a:latin typeface="Trebuchet MS" panose="020B0603020202020204" pitchFamily="34" charset="0"/>
                <a:ea typeface="Meiryo UI" panose="020B0604030504040204" pitchFamily="50" charset="-128"/>
                <a:cs typeface="Arial"/>
                <a:sym typeface="Arial"/>
              </a:rPr>
            </a:b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動作データをフリーミアム形式で公開</a:t>
            </a:r>
            <a:endParaRPr sz="1200" dirty="0">
              <a:solidFill>
                <a:prstClr val="black"/>
              </a:solidFill>
              <a:latin typeface="Trebuchet MS" panose="020B0603020202020204" pitchFamily="34" charset="0"/>
              <a:ea typeface="Meiryo UI" panose="020B0604030504040204" pitchFamily="50" charset="-128"/>
              <a:cs typeface="Arial"/>
              <a:sym typeface="Arial"/>
            </a:endParaRPr>
          </a:p>
          <a:p>
            <a:pPr marL="176212" lvl="1" indent="-176212" defTabSz="914395">
              <a:spcAft>
                <a:spcPts val="600"/>
              </a:spcAft>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モデル</a:t>
            </a:r>
            <a:r>
              <a:rPr lang="en-US" altLang="ja-JP" sz="1200" dirty="0">
                <a:solidFill>
                  <a:prstClr val="black"/>
                </a:solidFill>
                <a:latin typeface="Trebuchet MS" panose="020B0603020202020204" pitchFamily="34" charset="0"/>
                <a:ea typeface="Meiryo UI" panose="020B0604030504040204" pitchFamily="50" charset="-128"/>
                <a:cs typeface="Arial"/>
                <a:sym typeface="Arial"/>
              </a:rPr>
              <a:t>: </a:t>
            </a: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ロボット基盤モデルを公開し、</a:t>
            </a:r>
            <a:br>
              <a:rPr lang="en-US" altLang="ja-JP" sz="1200" dirty="0">
                <a:solidFill>
                  <a:prstClr val="black"/>
                </a:solidFill>
                <a:latin typeface="Trebuchet MS" panose="020B0603020202020204" pitchFamily="34" charset="0"/>
                <a:ea typeface="Meiryo UI" panose="020B0604030504040204" pitchFamily="50" charset="-128"/>
                <a:cs typeface="Arial"/>
                <a:sym typeface="Arial"/>
              </a:rPr>
            </a:b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世界中からモデルに対するフィードバックを収集</a:t>
            </a:r>
            <a:endParaRPr sz="1200" dirty="0">
              <a:solidFill>
                <a:prstClr val="black"/>
              </a:solidFill>
              <a:latin typeface="Trebuchet MS" panose="020B0603020202020204" pitchFamily="34" charset="0"/>
              <a:ea typeface="Meiryo UI" panose="020B0604030504040204" pitchFamily="50" charset="-128"/>
              <a:cs typeface="Arial"/>
              <a:sym typeface="Arial"/>
            </a:endParaRPr>
          </a:p>
          <a:p>
            <a:pPr marL="176212" lvl="1" indent="-176212" defTabSz="914395">
              <a:spcAft>
                <a:spcPts val="600"/>
              </a:spcAft>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人材育成</a:t>
            </a:r>
            <a:r>
              <a:rPr lang="en-US" altLang="ja-JP" sz="1200" dirty="0">
                <a:solidFill>
                  <a:prstClr val="black"/>
                </a:solidFill>
                <a:latin typeface="Trebuchet MS" panose="020B0603020202020204" pitchFamily="34" charset="0"/>
                <a:ea typeface="Meiryo UI" panose="020B0604030504040204" pitchFamily="50" charset="-128"/>
                <a:cs typeface="Arial"/>
                <a:sym typeface="Arial"/>
              </a:rPr>
              <a:t>: 70</a:t>
            </a: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人以上のロボット基盤</a:t>
            </a:r>
            <a:br>
              <a:rPr lang="en-US" altLang="ja-JP" sz="1200" dirty="0">
                <a:solidFill>
                  <a:prstClr val="black"/>
                </a:solidFill>
                <a:latin typeface="Trebuchet MS" panose="020B0603020202020204" pitchFamily="34" charset="0"/>
                <a:ea typeface="Meiryo UI" panose="020B0604030504040204" pitchFamily="50" charset="-128"/>
                <a:cs typeface="Arial"/>
                <a:sym typeface="Arial"/>
              </a:rPr>
            </a:b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モデル研究者を育成し、社会実装を</a:t>
            </a:r>
            <a:br>
              <a:rPr lang="en-US" altLang="ja-JP" sz="1200" dirty="0">
                <a:solidFill>
                  <a:prstClr val="black"/>
                </a:solidFill>
                <a:latin typeface="Trebuchet MS" panose="020B0603020202020204" pitchFamily="34" charset="0"/>
                <a:ea typeface="Meiryo UI" panose="020B0604030504040204" pitchFamily="50" charset="-128"/>
                <a:cs typeface="Arial"/>
                <a:sym typeface="Arial"/>
              </a:rPr>
            </a:b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推進</a:t>
            </a:r>
            <a:endParaRPr sz="1200" dirty="0">
              <a:solidFill>
                <a:prstClr val="black"/>
              </a:solidFill>
              <a:latin typeface="Trebuchet MS" panose="020B0603020202020204" pitchFamily="34" charset="0"/>
              <a:ea typeface="Meiryo UI" panose="020B0604030504040204" pitchFamily="50" charset="-128"/>
              <a:cs typeface="Arial"/>
              <a:sym typeface="Arial"/>
            </a:endParaRPr>
          </a:p>
        </p:txBody>
      </p:sp>
      <p:sp>
        <p:nvSpPr>
          <p:cNvPr id="11" name="Google Shape;51;p1">
            <a:extLst>
              <a:ext uri="{FF2B5EF4-FFF2-40B4-BE49-F238E27FC236}">
                <a16:creationId xmlns:a16="http://schemas.microsoft.com/office/drawing/2014/main" id="{8EAC895F-93A9-532C-5BA3-AE6289F43218}"/>
              </a:ext>
            </a:extLst>
          </p:cNvPr>
          <p:cNvSpPr/>
          <p:nvPr/>
        </p:nvSpPr>
        <p:spPr>
          <a:xfrm>
            <a:off x="3951636" y="3212975"/>
            <a:ext cx="199292" cy="199292"/>
          </a:xfrm>
          <a:prstGeom prst="ellipse">
            <a:avLst/>
          </a:prstGeom>
          <a:solidFill>
            <a:srgbClr val="4F6128"/>
          </a:solidFill>
          <a:ln>
            <a:noFill/>
          </a:ln>
        </p:spPr>
        <p:txBody>
          <a:bodyPr spcFirstLastPara="1" wrap="square" lIns="0" tIns="0" rIns="0" bIns="0" anchor="ctr" anchorCtr="0">
            <a:noAutofit/>
          </a:bodyPr>
          <a:lstStyle/>
          <a:p>
            <a:pPr algn="ctr" defTabSz="914395">
              <a:defRPr/>
            </a:pPr>
            <a:r>
              <a:rPr kumimoji="1" lang="en-US" altLang="ja-JP" sz="1000" dirty="0">
                <a:solidFill>
                  <a:prstClr val="white"/>
                </a:solidFill>
                <a:latin typeface="Trebuchet MS" panose="020B0603020202020204" pitchFamily="34" charset="0"/>
                <a:ea typeface="Meiryo UI" panose="020B0604030504040204" pitchFamily="50" charset="-128"/>
                <a:cs typeface="Meiryo"/>
                <a:sym typeface="Meiryo"/>
              </a:rPr>
              <a:t>1</a:t>
            </a:r>
            <a:endParaRPr kumimoji="1" sz="1000" dirty="0">
              <a:solidFill>
                <a:prstClr val="black"/>
              </a:solidFill>
              <a:latin typeface="Trebuchet MS" panose="020B0603020202020204" pitchFamily="34" charset="0"/>
              <a:ea typeface="Meiryo UI" panose="020B0604030504040204" pitchFamily="50" charset="-128"/>
              <a:cs typeface="Arial"/>
              <a:sym typeface="Arial"/>
            </a:endParaRPr>
          </a:p>
        </p:txBody>
      </p:sp>
      <p:sp>
        <p:nvSpPr>
          <p:cNvPr id="12" name="Google Shape;65;p1">
            <a:extLst>
              <a:ext uri="{FF2B5EF4-FFF2-40B4-BE49-F238E27FC236}">
                <a16:creationId xmlns:a16="http://schemas.microsoft.com/office/drawing/2014/main" id="{05C59270-78D2-4BF3-3E86-29847D5732E0}"/>
              </a:ext>
            </a:extLst>
          </p:cNvPr>
          <p:cNvSpPr/>
          <p:nvPr/>
        </p:nvSpPr>
        <p:spPr>
          <a:xfrm>
            <a:off x="381001" y="3201545"/>
            <a:ext cx="2732568" cy="3385964"/>
          </a:xfrm>
          <a:prstGeom prst="rect">
            <a:avLst/>
          </a:prstGeom>
          <a:noFill/>
          <a:ln>
            <a:noFill/>
          </a:ln>
        </p:spPr>
        <p:txBody>
          <a:bodyPr spcFirstLastPara="1" wrap="square" lIns="0" tIns="0" rIns="0" bIns="0" anchor="t" anchorCtr="0">
            <a:noAutofit/>
          </a:bodyPr>
          <a:lstStyle/>
          <a:p>
            <a:pPr defTabSz="914395">
              <a:defRPr/>
            </a:pPr>
            <a:r>
              <a:rPr kumimoji="1" lang="ja-JP" altLang="en-US" sz="1200" dirty="0">
                <a:solidFill>
                  <a:prstClr val="black"/>
                </a:solidFill>
                <a:latin typeface="Trebuchet MS" panose="020B0603020202020204" pitchFamily="34" charset="0"/>
                <a:ea typeface="Meiryo UI" panose="020B0604030504040204" pitchFamily="50" charset="-128"/>
                <a:cs typeface="Trebuchet MS"/>
                <a:sym typeface="Trebuchet MS"/>
              </a:rPr>
              <a:t>米国でロボット基盤モデル開発が急速に進行</a:t>
            </a:r>
            <a:endParaRPr kumimoji="1" sz="1200" dirty="0">
              <a:solidFill>
                <a:prstClr val="black"/>
              </a:solidFill>
              <a:latin typeface="Trebuchet MS" panose="020B0603020202020204" pitchFamily="34" charset="0"/>
              <a:ea typeface="Meiryo UI" panose="020B0604030504040204" pitchFamily="50" charset="-128"/>
              <a:cs typeface="Trebuchet MS"/>
              <a:sym typeface="Trebuchet MS"/>
            </a:endParaRPr>
          </a:p>
          <a:p>
            <a:pPr marL="277811" lvl="1" indent="-176212" defTabSz="914395">
              <a:buClr>
                <a:prstClr val="black"/>
              </a:buClr>
              <a:buSzPct val="100000"/>
              <a:buFont typeface="Meiryo UI" panose="020B0604030504040204" pitchFamily="50" charset="-128"/>
              <a:buChar char="•"/>
              <a:defRPr/>
            </a:pPr>
            <a:r>
              <a:rPr lang="en-US" altLang="ja-JP" sz="1200" dirty="0">
                <a:solidFill>
                  <a:prstClr val="black"/>
                </a:solidFill>
                <a:latin typeface="Trebuchet MS" panose="020B0603020202020204" pitchFamily="34" charset="0"/>
                <a:ea typeface="Meiryo UI" panose="020B0604030504040204" pitchFamily="50" charset="-128"/>
                <a:cs typeface="Arial"/>
                <a:sym typeface="Trebuchet MS"/>
              </a:rPr>
              <a:t>Physical Intelligence</a:t>
            </a:r>
            <a:r>
              <a:rPr lang="ja-JP" altLang="en-US" sz="1200" dirty="0">
                <a:solidFill>
                  <a:prstClr val="black"/>
                </a:solidFill>
                <a:latin typeface="Trebuchet MS" panose="020B0603020202020204" pitchFamily="34" charset="0"/>
                <a:ea typeface="Meiryo UI" panose="020B0604030504040204" pitchFamily="50" charset="-128"/>
                <a:cs typeface="Arial"/>
                <a:sym typeface="Trebuchet MS"/>
              </a:rPr>
              <a:t>社の</a:t>
            </a:r>
            <a:r>
              <a:rPr lang="en-US" altLang="ja-JP" sz="1200" dirty="0">
                <a:solidFill>
                  <a:prstClr val="black"/>
                </a:solidFill>
                <a:latin typeface="Trebuchet MS" panose="020B0603020202020204" pitchFamily="34" charset="0"/>
                <a:ea typeface="Meiryo UI" panose="020B0604030504040204" pitchFamily="50" charset="-128"/>
                <a:cs typeface="Arial"/>
                <a:sym typeface="Trebuchet MS"/>
              </a:rPr>
              <a:t>π0 </a:t>
            </a:r>
            <a:br>
              <a:rPr lang="en-US" altLang="ja-JP" sz="1200" dirty="0">
                <a:solidFill>
                  <a:prstClr val="black"/>
                </a:solidFill>
                <a:latin typeface="Trebuchet MS" panose="020B0603020202020204" pitchFamily="34" charset="0"/>
                <a:ea typeface="Meiryo UI" panose="020B0604030504040204" pitchFamily="50" charset="-128"/>
                <a:cs typeface="Arial"/>
                <a:sym typeface="Trebuchet MS"/>
              </a:rPr>
            </a:br>
            <a:r>
              <a:rPr lang="en-US" altLang="ja-JP" sz="1200" dirty="0">
                <a:solidFill>
                  <a:prstClr val="black"/>
                </a:solidFill>
                <a:latin typeface="Trebuchet MS" panose="020B0603020202020204" pitchFamily="34" charset="0"/>
                <a:ea typeface="Meiryo UI" panose="020B0604030504040204" pitchFamily="50" charset="-128"/>
                <a:cs typeface="Arial"/>
                <a:sym typeface="Trebuchet MS"/>
              </a:rPr>
              <a:t>(1</a:t>
            </a:r>
            <a:r>
              <a:rPr lang="ja-JP" altLang="en-US" sz="1200" dirty="0">
                <a:solidFill>
                  <a:prstClr val="black"/>
                </a:solidFill>
                <a:latin typeface="Trebuchet MS" panose="020B0603020202020204" pitchFamily="34" charset="0"/>
                <a:ea typeface="Meiryo UI" panose="020B0604030504040204" pitchFamily="50" charset="-128"/>
                <a:cs typeface="Arial"/>
                <a:sym typeface="Trebuchet MS"/>
              </a:rPr>
              <a:t>万時間のデータ</a:t>
            </a:r>
            <a:r>
              <a:rPr lang="en-US" altLang="ja-JP" sz="1200" dirty="0">
                <a:solidFill>
                  <a:prstClr val="black"/>
                </a:solidFill>
                <a:latin typeface="Trebuchet MS" panose="020B0603020202020204" pitchFamily="34" charset="0"/>
                <a:ea typeface="Meiryo UI" panose="020B0604030504040204" pitchFamily="50" charset="-128"/>
                <a:cs typeface="Arial"/>
                <a:sym typeface="Trebuchet MS"/>
              </a:rPr>
              <a:t>) </a:t>
            </a:r>
            <a:r>
              <a:rPr lang="ja-JP" altLang="en-US" sz="1200" dirty="0">
                <a:solidFill>
                  <a:prstClr val="black"/>
                </a:solidFill>
                <a:latin typeface="Trebuchet MS" panose="020B0603020202020204" pitchFamily="34" charset="0"/>
                <a:ea typeface="Meiryo UI" panose="020B0604030504040204" pitchFamily="50" charset="-128"/>
                <a:cs typeface="Arial"/>
                <a:sym typeface="Trebuchet MS"/>
              </a:rPr>
              <a:t>が日常タスクで成功</a:t>
            </a:r>
            <a:endParaRPr sz="1200" dirty="0">
              <a:solidFill>
                <a:prstClr val="black"/>
              </a:solidFill>
              <a:latin typeface="Trebuchet MS" panose="020B0603020202020204" pitchFamily="34" charset="0"/>
              <a:ea typeface="Meiryo UI" panose="020B0604030504040204" pitchFamily="50" charset="-128"/>
              <a:cs typeface="Arial"/>
              <a:sym typeface="Trebuchet MS"/>
            </a:endParaRPr>
          </a:p>
          <a:p>
            <a:pPr marL="277811" lvl="1" indent="-176212" defTabSz="914395">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Trebuchet MS"/>
              </a:rPr>
              <a:t>日本も今行動すれば追随・追い越しが可能</a:t>
            </a:r>
            <a:endParaRPr lang="en-US" altLang="ja-JP" sz="1200" dirty="0">
              <a:solidFill>
                <a:prstClr val="black"/>
              </a:solidFill>
              <a:latin typeface="Trebuchet MS" panose="020B0603020202020204" pitchFamily="34" charset="0"/>
              <a:ea typeface="Meiryo UI" panose="020B0604030504040204" pitchFamily="50" charset="-128"/>
              <a:cs typeface="Arial"/>
              <a:sym typeface="Trebuchet MS"/>
            </a:endParaRPr>
          </a:p>
          <a:p>
            <a:pPr marL="176212" lvl="1" indent="-176212" defTabSz="914395">
              <a:buClr>
                <a:prstClr val="black"/>
              </a:buClr>
              <a:buSzPct val="100000"/>
              <a:buFont typeface="Meiryo UI" panose="020B0604030504040204" pitchFamily="50" charset="-128"/>
              <a:buChar char="•"/>
              <a:defRPr/>
            </a:pPr>
            <a:endParaRPr sz="1200" dirty="0">
              <a:solidFill>
                <a:prstClr val="black"/>
              </a:solidFill>
              <a:latin typeface="Trebuchet MS" panose="020B0603020202020204" pitchFamily="34" charset="0"/>
              <a:ea typeface="Meiryo UI" panose="020B0604030504040204" pitchFamily="50" charset="-128"/>
              <a:cs typeface="Arial"/>
              <a:sym typeface="Trebuchet MS"/>
            </a:endParaRPr>
          </a:p>
          <a:p>
            <a:pPr defTabSz="914395">
              <a:defRPr/>
            </a:pPr>
            <a:r>
              <a:rPr kumimoji="1" lang="ja-JP" altLang="en-US" sz="1200" dirty="0">
                <a:solidFill>
                  <a:prstClr val="black"/>
                </a:solidFill>
                <a:latin typeface="Trebuchet MS" panose="020B0603020202020204" pitchFamily="34" charset="0"/>
                <a:ea typeface="Meiryo UI" panose="020B0604030504040204" pitchFamily="50" charset="-128"/>
                <a:cs typeface="Trebuchet MS"/>
                <a:sym typeface="Trebuchet MS"/>
              </a:rPr>
              <a:t>日本のロボット技術の強みを活かす好機</a:t>
            </a:r>
            <a:endParaRPr kumimoji="1" sz="1200" dirty="0">
              <a:solidFill>
                <a:prstClr val="black"/>
              </a:solidFill>
              <a:latin typeface="Trebuchet MS" panose="020B0603020202020204" pitchFamily="34" charset="0"/>
              <a:ea typeface="Meiryo UI" panose="020B0604030504040204" pitchFamily="50" charset="-128"/>
              <a:cs typeface="Trebuchet MS"/>
              <a:sym typeface="Trebuchet MS"/>
            </a:endParaRPr>
          </a:p>
          <a:p>
            <a:pPr marL="277811" lvl="1" indent="-176212" defTabSz="914395">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Trebuchet MS"/>
              </a:rPr>
              <a:t>産業用ロボットの技術力はあるが、</a:t>
            </a:r>
            <a:br>
              <a:rPr lang="en-US" altLang="ja-JP" sz="1200" dirty="0">
                <a:solidFill>
                  <a:prstClr val="black"/>
                </a:solidFill>
                <a:latin typeface="Trebuchet MS" panose="020B0603020202020204" pitchFamily="34" charset="0"/>
                <a:ea typeface="Meiryo UI" panose="020B0604030504040204" pitchFamily="50" charset="-128"/>
                <a:cs typeface="Arial"/>
                <a:sym typeface="Trebuchet MS"/>
              </a:rPr>
            </a:br>
            <a:r>
              <a:rPr lang="en-US" altLang="ja-JP" sz="1200" dirty="0">
                <a:solidFill>
                  <a:prstClr val="black"/>
                </a:solidFill>
                <a:latin typeface="Trebuchet MS" panose="020B0603020202020204" pitchFamily="34" charset="0"/>
                <a:ea typeface="Meiryo UI" panose="020B0604030504040204" pitchFamily="50" charset="-128"/>
                <a:cs typeface="Arial"/>
                <a:sym typeface="Trebuchet MS"/>
              </a:rPr>
              <a:t>AI</a:t>
            </a:r>
            <a:r>
              <a:rPr lang="ja-JP" altLang="en-US" sz="1200" dirty="0">
                <a:solidFill>
                  <a:prstClr val="black"/>
                </a:solidFill>
                <a:latin typeface="Trebuchet MS" panose="020B0603020202020204" pitchFamily="34" charset="0"/>
                <a:ea typeface="Meiryo UI" panose="020B0604030504040204" pitchFamily="50" charset="-128"/>
                <a:cs typeface="Arial"/>
                <a:sym typeface="Trebuchet MS"/>
              </a:rPr>
              <a:t>ロボット開発に必要なデータが不足</a:t>
            </a:r>
            <a:endParaRPr sz="1200" dirty="0">
              <a:solidFill>
                <a:prstClr val="black"/>
              </a:solidFill>
              <a:latin typeface="Trebuchet MS" panose="020B0603020202020204" pitchFamily="34" charset="0"/>
              <a:ea typeface="Meiryo UI" panose="020B0604030504040204" pitchFamily="50" charset="-128"/>
              <a:cs typeface="Arial"/>
              <a:sym typeface="Trebuchet MS"/>
            </a:endParaRPr>
          </a:p>
          <a:p>
            <a:pPr marL="277811" lvl="1" indent="-176212" defTabSz="914395">
              <a:buClr>
                <a:prstClr val="black"/>
              </a:buClr>
              <a:buSzPct val="100000"/>
              <a:buFont typeface="Meiryo UI" panose="020B0604030504040204" pitchFamily="50" charset="-128"/>
              <a:buChar char="•"/>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Trebuchet MS"/>
              </a:rPr>
              <a:t>個社では大規模データ収集が困難、</a:t>
            </a:r>
            <a:br>
              <a:rPr lang="en-US" altLang="ja-JP" sz="1200" dirty="0">
                <a:solidFill>
                  <a:prstClr val="black"/>
                </a:solidFill>
                <a:latin typeface="Trebuchet MS" panose="020B0603020202020204" pitchFamily="34" charset="0"/>
                <a:ea typeface="Meiryo UI" panose="020B0604030504040204" pitchFamily="50" charset="-128"/>
                <a:cs typeface="Arial"/>
                <a:sym typeface="Trebuchet MS"/>
              </a:rPr>
            </a:br>
            <a:r>
              <a:rPr lang="ja-JP" altLang="en-US" sz="1200" dirty="0">
                <a:solidFill>
                  <a:prstClr val="black"/>
                </a:solidFill>
                <a:latin typeface="Trebuchet MS" panose="020B0603020202020204" pitchFamily="34" charset="0"/>
                <a:ea typeface="Meiryo UI" panose="020B0604030504040204" pitchFamily="50" charset="-128"/>
                <a:cs typeface="Arial"/>
                <a:sym typeface="Trebuchet MS"/>
              </a:rPr>
              <a:t>協調的取り組みが必要</a:t>
            </a:r>
            <a:endParaRPr lang="en-US" altLang="ja-JP" sz="1200" dirty="0">
              <a:solidFill>
                <a:prstClr val="black"/>
              </a:solidFill>
              <a:latin typeface="Trebuchet MS" panose="020B0603020202020204" pitchFamily="34" charset="0"/>
              <a:ea typeface="Meiryo UI" panose="020B0604030504040204" pitchFamily="50" charset="-128"/>
              <a:cs typeface="Arial"/>
              <a:sym typeface="Trebuchet MS"/>
            </a:endParaRPr>
          </a:p>
          <a:p>
            <a:pPr marL="176212" lvl="1" indent="-176212" defTabSz="914395">
              <a:buClr>
                <a:prstClr val="black"/>
              </a:buClr>
              <a:buSzPct val="100000"/>
              <a:buFont typeface="Meiryo UI" panose="020B0604030504040204" pitchFamily="50" charset="-128"/>
              <a:buChar char="•"/>
              <a:defRPr/>
            </a:pPr>
            <a:endParaRPr sz="1200" dirty="0">
              <a:solidFill>
                <a:prstClr val="black"/>
              </a:solidFill>
              <a:latin typeface="Trebuchet MS" panose="020B0603020202020204" pitchFamily="34" charset="0"/>
              <a:ea typeface="Meiryo UI" panose="020B0604030504040204" pitchFamily="50" charset="-128"/>
              <a:cs typeface="Arial"/>
              <a:sym typeface="Trebuchet MS"/>
            </a:endParaRPr>
          </a:p>
          <a:p>
            <a:pPr defTabSz="914395">
              <a:defRPr/>
            </a:pPr>
            <a:r>
              <a:rPr kumimoji="1" lang="ja-JP" altLang="en-US" sz="1200" dirty="0">
                <a:solidFill>
                  <a:prstClr val="black"/>
                </a:solidFill>
                <a:latin typeface="Trebuchet MS" panose="020B0603020202020204" pitchFamily="34" charset="0"/>
                <a:ea typeface="Meiryo UI" panose="020B0604030504040204" pitchFamily="50" charset="-128"/>
                <a:cs typeface="Trebuchet MS"/>
                <a:sym typeface="Trebuchet MS"/>
              </a:rPr>
              <a:t>経済安全保障の観点からも国産基盤モデルの構築が急務</a:t>
            </a:r>
            <a:endParaRPr kumimoji="1" sz="1200" dirty="0">
              <a:solidFill>
                <a:prstClr val="black"/>
              </a:solidFill>
              <a:latin typeface="Trebuchet MS" panose="020B0603020202020204" pitchFamily="34" charset="0"/>
              <a:ea typeface="Meiryo UI" panose="020B0604030504040204" pitchFamily="50" charset="-128"/>
              <a:cs typeface="Trebuchet MS"/>
              <a:sym typeface="Trebuchet MS"/>
            </a:endParaRPr>
          </a:p>
        </p:txBody>
      </p:sp>
      <p:sp>
        <p:nvSpPr>
          <p:cNvPr id="13" name="Google Shape;66;p1">
            <a:extLst>
              <a:ext uri="{FF2B5EF4-FFF2-40B4-BE49-F238E27FC236}">
                <a16:creationId xmlns:a16="http://schemas.microsoft.com/office/drawing/2014/main" id="{4D2168BC-0AF4-15E3-B21D-9F1722E22FD0}"/>
              </a:ext>
            </a:extLst>
          </p:cNvPr>
          <p:cNvSpPr txBox="1"/>
          <p:nvPr/>
        </p:nvSpPr>
        <p:spPr>
          <a:xfrm>
            <a:off x="144475" y="21701"/>
            <a:ext cx="5366700" cy="230792"/>
          </a:xfrm>
          <a:prstGeom prst="rect">
            <a:avLst/>
          </a:prstGeom>
          <a:noFill/>
          <a:ln>
            <a:noFill/>
          </a:ln>
        </p:spPr>
        <p:txBody>
          <a:bodyPr spcFirstLastPara="1" wrap="square" lIns="91425" tIns="45700" rIns="91425" bIns="45700" anchor="t" anchorCtr="0">
            <a:spAutoFit/>
          </a:bodyPr>
          <a:lstStyle/>
          <a:p>
            <a:pPr defTabSz="914395">
              <a:defRPr/>
            </a:pPr>
            <a:r>
              <a:rPr kumimoji="1" lang="ja-JP" altLang="en-US" sz="900">
                <a:solidFill>
                  <a:prstClr val="black"/>
                </a:solidFill>
                <a:latin typeface="Trebuchet MS" panose="020B0603020202020204" pitchFamily="34" charset="0"/>
                <a:ea typeface="Meiryo UI" panose="020B0604030504040204" pitchFamily="50" charset="-128"/>
                <a:cs typeface="Arial"/>
                <a:sym typeface="Arial"/>
              </a:rPr>
              <a:t>ポスト</a:t>
            </a:r>
            <a:r>
              <a:rPr kumimoji="1" lang="en-US" altLang="ja-JP" sz="900">
                <a:solidFill>
                  <a:prstClr val="black"/>
                </a:solidFill>
                <a:latin typeface="Trebuchet MS" panose="020B0603020202020204" pitchFamily="34" charset="0"/>
                <a:ea typeface="Meiryo UI" panose="020B0604030504040204" pitchFamily="50" charset="-128"/>
                <a:cs typeface="Arial"/>
                <a:sym typeface="Arial"/>
              </a:rPr>
              <a:t>5G</a:t>
            </a:r>
            <a:r>
              <a:rPr kumimoji="1" lang="ja-JP" altLang="en-US" sz="900">
                <a:solidFill>
                  <a:prstClr val="black"/>
                </a:solidFill>
                <a:latin typeface="Trebuchet MS" panose="020B0603020202020204" pitchFamily="34" charset="0"/>
                <a:ea typeface="Meiryo UI" panose="020B0604030504040204" pitchFamily="50" charset="-128"/>
                <a:cs typeface="Arial"/>
                <a:sym typeface="Arial"/>
              </a:rPr>
              <a:t>情報通信システム基盤強化研究開発事業</a:t>
            </a:r>
            <a:r>
              <a:rPr kumimoji="1" lang="en-US" altLang="ja-JP" sz="900">
                <a:solidFill>
                  <a:prstClr val="black"/>
                </a:solidFill>
                <a:latin typeface="Trebuchet MS" panose="020B0603020202020204" pitchFamily="34" charset="0"/>
                <a:ea typeface="Meiryo UI" panose="020B0604030504040204" pitchFamily="50" charset="-128"/>
                <a:cs typeface="Arial"/>
                <a:sym typeface="Arial"/>
              </a:rPr>
              <a:t>/</a:t>
            </a:r>
            <a:r>
              <a:rPr kumimoji="1" lang="ja-JP" altLang="en-US" sz="900">
                <a:solidFill>
                  <a:prstClr val="black"/>
                </a:solidFill>
                <a:latin typeface="Trebuchet MS" panose="020B0603020202020204" pitchFamily="34" charset="0"/>
                <a:ea typeface="Meiryo UI" panose="020B0604030504040204" pitchFamily="50" charset="-128"/>
                <a:cs typeface="Arial"/>
                <a:sym typeface="Arial"/>
              </a:rPr>
              <a:t>ポスト</a:t>
            </a:r>
            <a:r>
              <a:rPr kumimoji="1" lang="en-US" altLang="ja-JP" sz="900">
                <a:solidFill>
                  <a:prstClr val="black"/>
                </a:solidFill>
                <a:latin typeface="Trebuchet MS" panose="020B0603020202020204" pitchFamily="34" charset="0"/>
                <a:ea typeface="Meiryo UI" panose="020B0604030504040204" pitchFamily="50" charset="-128"/>
                <a:cs typeface="Arial"/>
                <a:sym typeface="Arial"/>
              </a:rPr>
              <a:t>5G</a:t>
            </a:r>
            <a:r>
              <a:rPr kumimoji="1" lang="ja-JP" altLang="en-US" sz="900">
                <a:solidFill>
                  <a:prstClr val="black"/>
                </a:solidFill>
                <a:latin typeface="Trebuchet MS" panose="020B0603020202020204" pitchFamily="34" charset="0"/>
                <a:ea typeface="Meiryo UI" panose="020B0604030504040204" pitchFamily="50" charset="-128"/>
                <a:cs typeface="Arial"/>
                <a:sym typeface="Arial"/>
              </a:rPr>
              <a:t>情報通信システムの開発</a:t>
            </a:r>
            <a:endParaRPr kumimoji="1">
              <a:solidFill>
                <a:prstClr val="black"/>
              </a:solidFill>
              <a:latin typeface="Trebuchet MS" panose="020B0603020202020204" pitchFamily="34" charset="0"/>
              <a:ea typeface="Meiryo UI" panose="020B0604030504040204" pitchFamily="50" charset="-128"/>
              <a:cs typeface="Arial"/>
              <a:sym typeface="Arial"/>
            </a:endParaRPr>
          </a:p>
        </p:txBody>
      </p:sp>
      <p:sp>
        <p:nvSpPr>
          <p:cNvPr id="14" name="スライド番号プレースホルダー 5">
            <a:extLst>
              <a:ext uri="{FF2B5EF4-FFF2-40B4-BE49-F238E27FC236}">
                <a16:creationId xmlns:a16="http://schemas.microsoft.com/office/drawing/2014/main" id="{54BC4B3C-722F-FBF4-54C5-86295577A4A7}"/>
              </a:ext>
            </a:extLst>
          </p:cNvPr>
          <p:cNvSpPr txBox="1">
            <a:spLocks/>
          </p:cNvSpPr>
          <p:nvPr/>
        </p:nvSpPr>
        <p:spPr>
          <a:xfrm>
            <a:off x="7605295" y="6525345"/>
            <a:ext cx="2311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fld id="{D9550142-B990-490A-A107-ED7302A7FD52}" type="slidenum">
              <a:rPr lang="ja-JP" altLang="en-US">
                <a:solidFill>
                  <a:prstClr val="black"/>
                </a:solidFill>
                <a:latin typeface="Trebuchet MS" panose="020B0603020202020204" pitchFamily="34" charset="0"/>
                <a:sym typeface="Arial"/>
              </a:rPr>
              <a:pPr defTabSz="914395">
                <a:defRPr/>
              </a:pPr>
              <a:t>5</a:t>
            </a:fld>
            <a:endParaRPr lang="ja-JP" altLang="en-US">
              <a:solidFill>
                <a:prstClr val="black"/>
              </a:solidFill>
              <a:latin typeface="Trebuchet MS" panose="020B0603020202020204" pitchFamily="34" charset="0"/>
              <a:sym typeface="Arial"/>
            </a:endParaRPr>
          </a:p>
        </p:txBody>
      </p:sp>
      <p:cxnSp>
        <p:nvCxnSpPr>
          <p:cNvPr id="15" name="直線コネクタ 14">
            <a:extLst>
              <a:ext uri="{FF2B5EF4-FFF2-40B4-BE49-F238E27FC236}">
                <a16:creationId xmlns:a16="http://schemas.microsoft.com/office/drawing/2014/main" id="{23D4C958-3D8E-1780-F050-DE1B19373F2A}"/>
              </a:ext>
            </a:extLst>
          </p:cNvPr>
          <p:cNvCxnSpPr/>
          <p:nvPr/>
        </p:nvCxnSpPr>
        <p:spPr>
          <a:xfrm>
            <a:off x="381001" y="703680"/>
            <a:ext cx="9144000" cy="1"/>
          </a:xfrm>
          <a:prstGeom prst="line">
            <a:avLst/>
          </a:prstGeom>
          <a:noFill/>
          <a:ln w="15875" cap="flat" cmpd="sng" algn="ctr">
            <a:solidFill>
              <a:srgbClr val="9BBB59">
                <a:lumMod val="50000"/>
              </a:srgbClr>
            </a:solidFill>
            <a:prstDash val="solid"/>
          </a:ln>
          <a:effectLst/>
        </p:spPr>
      </p:cxnSp>
      <p:grpSp>
        <p:nvGrpSpPr>
          <p:cNvPr id="16" name="Group 6">
            <a:extLst>
              <a:ext uri="{FF2B5EF4-FFF2-40B4-BE49-F238E27FC236}">
                <a16:creationId xmlns:a16="http://schemas.microsoft.com/office/drawing/2014/main" id="{2AE05877-A950-C0BF-5D20-6FE06CFDCEB2}"/>
              </a:ext>
            </a:extLst>
          </p:cNvPr>
          <p:cNvGrpSpPr/>
          <p:nvPr/>
        </p:nvGrpSpPr>
        <p:grpSpPr>
          <a:xfrm>
            <a:off x="3410967" y="2971800"/>
            <a:ext cx="243272" cy="3615710"/>
            <a:chOff x="3410965" y="2971799"/>
            <a:chExt cx="243272" cy="3615710"/>
          </a:xfrm>
        </p:grpSpPr>
        <p:cxnSp>
          <p:nvCxnSpPr>
            <p:cNvPr id="17" name="Straight Connector 7">
              <a:extLst>
                <a:ext uri="{FF2B5EF4-FFF2-40B4-BE49-F238E27FC236}">
                  <a16:creationId xmlns:a16="http://schemas.microsoft.com/office/drawing/2014/main" id="{6147A352-461F-81D6-0EBA-1159A545F4C9}"/>
                </a:ext>
              </a:extLst>
            </p:cNvPr>
            <p:cNvCxnSpPr>
              <a:cxnSpLocks/>
            </p:cNvCxnSpPr>
            <p:nvPr/>
          </p:nvCxnSpPr>
          <p:spPr>
            <a:xfrm>
              <a:off x="3532601" y="2971799"/>
              <a:ext cx="0" cy="3615710"/>
            </a:xfrm>
            <a:prstGeom prst="line">
              <a:avLst/>
            </a:prstGeom>
            <a:noFill/>
            <a:ln w="9525" cap="rnd" cmpd="sng" algn="ctr">
              <a:solidFill>
                <a:srgbClr val="9A9A9A"/>
              </a:solidFill>
              <a:prstDash val="solid"/>
            </a:ln>
            <a:effectLst/>
          </p:spPr>
        </p:cxnSp>
        <p:grpSp>
          <p:nvGrpSpPr>
            <p:cNvPr id="18" name="Group 8">
              <a:extLst>
                <a:ext uri="{FF2B5EF4-FFF2-40B4-BE49-F238E27FC236}">
                  <a16:creationId xmlns:a16="http://schemas.microsoft.com/office/drawing/2014/main" id="{45EF5E82-1135-94D9-75A0-14335356C98C}"/>
                </a:ext>
              </a:extLst>
            </p:cNvPr>
            <p:cNvGrpSpPr/>
            <p:nvPr/>
          </p:nvGrpSpPr>
          <p:grpSpPr>
            <a:xfrm>
              <a:off x="3410965" y="4657725"/>
              <a:ext cx="243272" cy="243858"/>
              <a:chOff x="5937564" y="3833745"/>
              <a:chExt cx="306171" cy="306910"/>
            </a:xfrm>
          </p:grpSpPr>
          <p:sp>
            <p:nvSpPr>
              <p:cNvPr id="19" name="Freeform 94">
                <a:extLst>
                  <a:ext uri="{FF2B5EF4-FFF2-40B4-BE49-F238E27FC236}">
                    <a16:creationId xmlns:a16="http://schemas.microsoft.com/office/drawing/2014/main" id="{2145DCBE-37C2-EF0A-B65F-AF80789E8FA7}"/>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9BBB59">
                  <a:lumMod val="50000"/>
                </a:srgbClr>
              </a:solidFill>
              <a:ln>
                <a:solidFill>
                  <a:srgbClr val="9BBB59">
                    <a:lumMod val="50000"/>
                  </a:srgbClr>
                </a:solidFill>
              </a:ln>
            </p:spPr>
            <p:txBody>
              <a:bodyPr vert="horz" wrap="square" lIns="88641" tIns="44321" rIns="88641" bIns="44321" numCol="1" anchor="t" anchorCtr="0" compatLnSpc="1">
                <a:prstTxWarp prst="textNoShape">
                  <a:avLst/>
                </a:prstTxWarp>
              </a:bodyPr>
              <a:lstStyle/>
              <a:p>
                <a:pPr marL="0" marR="0" lvl="0" indent="0"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6E6F73"/>
                  </a:solidFill>
                  <a:effectLst/>
                  <a:uLnTx/>
                  <a:uFillTx/>
                  <a:latin typeface="Trebuchet MS" panose="020B0603020202020204" pitchFamily="34" charset="0"/>
                  <a:ea typeface="Meiryo UI" panose="020B0604030504040204" pitchFamily="50" charset="-128"/>
                  <a:cs typeface="Arial"/>
                  <a:sym typeface="Arial"/>
                </a:endParaRPr>
              </a:p>
            </p:txBody>
          </p:sp>
          <p:sp>
            <p:nvSpPr>
              <p:cNvPr id="20" name="Freeform 95">
                <a:extLst>
                  <a:ext uri="{FF2B5EF4-FFF2-40B4-BE49-F238E27FC236}">
                    <a16:creationId xmlns:a16="http://schemas.microsoft.com/office/drawing/2014/main" id="{6CCC779F-F63C-BEDF-454A-AD7FB5BDBF70}"/>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6E6F73"/>
                  </a:solidFill>
                  <a:effectLst/>
                  <a:uLnTx/>
                  <a:uFillTx/>
                  <a:latin typeface="Trebuchet MS" panose="020B0603020202020204" pitchFamily="34" charset="0"/>
                  <a:ea typeface="Meiryo UI" panose="020B0604030504040204" pitchFamily="50" charset="-128"/>
                  <a:cs typeface="Arial"/>
                  <a:sym typeface="Arial"/>
                </a:endParaRPr>
              </a:p>
            </p:txBody>
          </p:sp>
        </p:grpSp>
      </p:grpSp>
      <p:grpSp>
        <p:nvGrpSpPr>
          <p:cNvPr id="21" name="Group 12">
            <a:extLst>
              <a:ext uri="{FF2B5EF4-FFF2-40B4-BE49-F238E27FC236}">
                <a16:creationId xmlns:a16="http://schemas.microsoft.com/office/drawing/2014/main" id="{0D495060-CC21-8644-B414-EC5535E894DB}"/>
              </a:ext>
            </a:extLst>
          </p:cNvPr>
          <p:cNvGrpSpPr/>
          <p:nvPr/>
        </p:nvGrpSpPr>
        <p:grpSpPr>
          <a:xfrm>
            <a:off x="381001" y="2914955"/>
            <a:ext cx="2732568" cy="231844"/>
            <a:chOff x="573881" y="2914955"/>
            <a:chExt cx="3179207" cy="231844"/>
          </a:xfrm>
        </p:grpSpPr>
        <p:sp>
          <p:nvSpPr>
            <p:cNvPr id="22" name="ee4pHeader2">
              <a:extLst>
                <a:ext uri="{FF2B5EF4-FFF2-40B4-BE49-F238E27FC236}">
                  <a16:creationId xmlns:a16="http://schemas.microsoft.com/office/drawing/2014/main" id="{AE5979DF-CF01-150D-4C97-B915D10D8893}"/>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rgbClr val="9BBB59">
                      <a:lumMod val="50000"/>
                    </a:srgbClr>
                  </a:solidFill>
                  <a:effectLst/>
                  <a:uLnTx/>
                  <a:uFillTx/>
                  <a:latin typeface="Trebuchet MS" panose="020B0603020202020204" pitchFamily="34" charset="0"/>
                  <a:ea typeface="Meiryo UI"/>
                  <a:cs typeface="Arial"/>
                  <a:sym typeface="Trebuchet MS" panose="020B0603020202020204" pitchFamily="34" charset="0"/>
                </a:rPr>
                <a:t>提案の背景・社会的現状</a:t>
              </a:r>
            </a:p>
          </p:txBody>
        </p:sp>
        <p:cxnSp>
          <p:nvCxnSpPr>
            <p:cNvPr id="23" name="Straight Connector 9">
              <a:extLst>
                <a:ext uri="{FF2B5EF4-FFF2-40B4-BE49-F238E27FC236}">
                  <a16:creationId xmlns:a16="http://schemas.microsoft.com/office/drawing/2014/main" id="{93422107-8096-FF04-B278-D1485A063DDD}"/>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sp>
        <p:nvSpPr>
          <p:cNvPr id="24" name="ee4pHeader2">
            <a:extLst>
              <a:ext uri="{FF2B5EF4-FFF2-40B4-BE49-F238E27FC236}">
                <a16:creationId xmlns:a16="http://schemas.microsoft.com/office/drawing/2014/main" id="{8C131B8B-1F5C-6EDD-6DBE-D4D8E8AFFB3C}"/>
              </a:ext>
            </a:extLst>
          </p:cNvPr>
          <p:cNvSpPr txBox="1"/>
          <p:nvPr/>
        </p:nvSpPr>
        <p:spPr>
          <a:xfrm>
            <a:off x="6886500" y="2914955"/>
            <a:ext cx="2637464" cy="231844"/>
          </a:xfrm>
          <a:prstGeom prst="rect">
            <a:avLst/>
          </a:prstGeom>
          <a:noFill/>
          <a:ln cap="rnd">
            <a:noFill/>
          </a:ln>
        </p:spPr>
        <p:txBody>
          <a:bodyPr wrap="square" lIns="0" tIns="0" rIns="0" bIns="0" rtlCol="0" anchor="b" anchorCtr="0">
            <a:noAutofit/>
          </a:bodyPr>
          <a:lstStyle/>
          <a:p>
            <a:pPr defTabSz="914395">
              <a:defRPr/>
            </a:pPr>
            <a:r>
              <a:rPr kumimoji="1" lang="ja-JP" altLang="en-US" sz="1400">
                <a:solidFill>
                  <a:srgbClr val="9BBB59">
                    <a:lumMod val="50000"/>
                  </a:srgbClr>
                </a:solidFill>
                <a:latin typeface="Trebuchet MS" panose="020B0603020202020204" pitchFamily="34" charset="0"/>
                <a:ea typeface="Meiryo UI"/>
                <a:cs typeface="Arial"/>
                <a:sym typeface="Trebuchet MS" panose="020B0603020202020204" pitchFamily="34" charset="0"/>
              </a:rPr>
              <a:t>社会実装の方法</a:t>
            </a:r>
          </a:p>
        </p:txBody>
      </p:sp>
      <p:cxnSp>
        <p:nvCxnSpPr>
          <p:cNvPr id="25" name="Straight Connector 9">
            <a:extLst>
              <a:ext uri="{FF2B5EF4-FFF2-40B4-BE49-F238E27FC236}">
                <a16:creationId xmlns:a16="http://schemas.microsoft.com/office/drawing/2014/main" id="{AE117FF7-BA2E-81E9-95AC-7F9E27C65816}"/>
              </a:ext>
            </a:extLst>
          </p:cNvPr>
          <p:cNvCxnSpPr/>
          <p:nvPr/>
        </p:nvCxnSpPr>
        <p:spPr>
          <a:xfrm flipV="1">
            <a:off x="6886500" y="3146799"/>
            <a:ext cx="2637464" cy="0"/>
          </a:xfrm>
          <a:prstGeom prst="line">
            <a:avLst/>
          </a:prstGeom>
          <a:noFill/>
          <a:ln w="9525" cap="rnd" cmpd="sng" algn="ctr">
            <a:solidFill>
              <a:srgbClr val="909090"/>
            </a:solidFill>
            <a:prstDash val="solid"/>
            <a:round/>
            <a:headEnd type="none" w="med" len="med"/>
            <a:tailEnd type="none" w="med" len="med"/>
          </a:ln>
          <a:effectLst/>
        </p:spPr>
      </p:cxnSp>
      <p:grpSp>
        <p:nvGrpSpPr>
          <p:cNvPr id="26" name="Group 17">
            <a:extLst>
              <a:ext uri="{FF2B5EF4-FFF2-40B4-BE49-F238E27FC236}">
                <a16:creationId xmlns:a16="http://schemas.microsoft.com/office/drawing/2014/main" id="{F0965EAD-9C5F-07DF-7B09-B3F83E7D74CB}"/>
              </a:ext>
            </a:extLst>
          </p:cNvPr>
          <p:cNvGrpSpPr/>
          <p:nvPr/>
        </p:nvGrpSpPr>
        <p:grpSpPr>
          <a:xfrm>
            <a:off x="3951636" y="2914955"/>
            <a:ext cx="2637464" cy="231844"/>
            <a:chOff x="573881" y="2914955"/>
            <a:chExt cx="3179207" cy="231844"/>
          </a:xfrm>
        </p:grpSpPr>
        <p:sp>
          <p:nvSpPr>
            <p:cNvPr id="27" name="ee4pHeader2">
              <a:extLst>
                <a:ext uri="{FF2B5EF4-FFF2-40B4-BE49-F238E27FC236}">
                  <a16:creationId xmlns:a16="http://schemas.microsoft.com/office/drawing/2014/main" id="{11F01F69-8057-4E95-6CD3-238E1A76D531}"/>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Trebuchet MS" panose="020B0603020202020204" pitchFamily="34" charset="0"/>
                  <a:ea typeface="Meiryo UI"/>
                  <a:cs typeface="Arial"/>
                  <a:sym typeface="Trebuchet MS" panose="020B0603020202020204" pitchFamily="34" charset="0"/>
                </a:rPr>
                <a:t>実施内容</a:t>
              </a:r>
            </a:p>
          </p:txBody>
        </p:sp>
        <p:cxnSp>
          <p:nvCxnSpPr>
            <p:cNvPr id="28" name="Straight Connector 9">
              <a:extLst>
                <a:ext uri="{FF2B5EF4-FFF2-40B4-BE49-F238E27FC236}">
                  <a16:creationId xmlns:a16="http://schemas.microsoft.com/office/drawing/2014/main" id="{399FFDEC-01E2-E790-3B91-4A4FE6063548}"/>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sp>
        <p:nvSpPr>
          <p:cNvPr id="29" name="TextBox 21">
            <a:extLst>
              <a:ext uri="{FF2B5EF4-FFF2-40B4-BE49-F238E27FC236}">
                <a16:creationId xmlns:a16="http://schemas.microsoft.com/office/drawing/2014/main" id="{B81F5550-4774-5196-6551-48B537191154}"/>
              </a:ext>
            </a:extLst>
          </p:cNvPr>
          <p:cNvSpPr txBox="1"/>
          <p:nvPr/>
        </p:nvSpPr>
        <p:spPr>
          <a:xfrm>
            <a:off x="6886501" y="5898759"/>
            <a:ext cx="826317" cy="461665"/>
          </a:xfrm>
          <a:prstGeom prst="rect">
            <a:avLst/>
          </a:prstGeom>
          <a:noFill/>
        </p:spPr>
        <p:txBody>
          <a:bodyPr wrap="square" lIns="0" rIns="0">
            <a:noAutofit/>
          </a:bodyPr>
          <a:lstStyle>
            <a:defPPr>
              <a:defRPr lang="ja-JP"/>
            </a:defPPr>
            <a:lvl1pPr marR="0" lvl="0" indent="-69850" algn="ctr">
              <a:spcBef>
                <a:spcPts val="0"/>
              </a:spcBef>
              <a:spcAft>
                <a:spcPts val="0"/>
              </a:spcAft>
              <a:buClr>
                <a:schemeClr val="dk2"/>
              </a:buClr>
              <a:buSzPts val="1100"/>
              <a:buFont typeface="Trebuchet MS"/>
              <a:buChar char="​"/>
              <a:defRPr sz="1200" b="1">
                <a:solidFill>
                  <a:schemeClr val="dk2"/>
                </a:solidFill>
                <a:latin typeface="Trebuchet MS" panose="020B0603020202020204" pitchFamily="34" charset="0"/>
                <a:ea typeface="Meiryo UI" panose="020B0604030504040204" pitchFamily="50" charset="-128"/>
                <a:cs typeface="Trebuchet MS"/>
              </a:defRPr>
            </a:lvl1pPr>
          </a:lstStyle>
          <a:p>
            <a:pPr marL="0" marR="0" lvl="0" indent="0" algn="ctr" defTabSz="914395" eaLnBrk="1" fontAlgn="auto" latinLnBrk="0" hangingPunct="1">
              <a:lnSpc>
                <a:spcPct val="100000"/>
              </a:lnSpc>
              <a:spcBef>
                <a:spcPts val="0"/>
              </a:spcBef>
              <a:spcAft>
                <a:spcPts val="0"/>
              </a:spcAft>
              <a:buClr>
                <a:srgbClr val="1F497D"/>
              </a:buClr>
              <a:buSzPts val="1100"/>
              <a:buFont typeface="Trebuchet MS"/>
              <a:buChar char="​"/>
              <a:tabLst/>
              <a:defRPr/>
            </a:pPr>
            <a:r>
              <a:rPr kumimoji="1" lang="ja-JP" alt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sym typeface="Trebuchet MS"/>
              </a:rPr>
              <a:t>データセット</a:t>
            </a:r>
          </a:p>
        </p:txBody>
      </p:sp>
      <p:sp>
        <p:nvSpPr>
          <p:cNvPr id="30" name="TextBox 37">
            <a:extLst>
              <a:ext uri="{FF2B5EF4-FFF2-40B4-BE49-F238E27FC236}">
                <a16:creationId xmlns:a16="http://schemas.microsoft.com/office/drawing/2014/main" id="{209B680F-17D1-624C-1C86-4BF7DCD80C4B}"/>
              </a:ext>
            </a:extLst>
          </p:cNvPr>
          <p:cNvSpPr txBox="1"/>
          <p:nvPr/>
        </p:nvSpPr>
        <p:spPr>
          <a:xfrm>
            <a:off x="7792073" y="5898759"/>
            <a:ext cx="826316" cy="461665"/>
          </a:xfrm>
          <a:prstGeom prst="rect">
            <a:avLst/>
          </a:prstGeom>
          <a:noFill/>
        </p:spPr>
        <p:txBody>
          <a:bodyPr wrap="square" lIns="0" rIns="0">
            <a:noAutofit/>
          </a:bodyPr>
          <a:lstStyle/>
          <a:p>
            <a:pPr algn="ctr" defTabSz="914395">
              <a:buClr>
                <a:srgbClr val="1F497D"/>
              </a:buClr>
              <a:buSzPts val="1100"/>
              <a:buFont typeface="Trebuchet MS"/>
              <a:buChar char="​"/>
              <a:defRPr/>
            </a:pPr>
            <a:r>
              <a:rPr kumimoji="1" lang="ja-JP" altLang="en-US" sz="1200" dirty="0">
                <a:solidFill>
                  <a:srgbClr val="1F497D"/>
                </a:solidFill>
                <a:latin typeface="Trebuchet MS" panose="020B0603020202020204" pitchFamily="34" charset="0"/>
                <a:ea typeface="Meiryo UI" panose="020B0604030504040204" pitchFamily="50" charset="-128"/>
                <a:cs typeface="Trebuchet MS"/>
                <a:sym typeface="Trebuchet MS"/>
              </a:rPr>
              <a:t>モデル</a:t>
            </a:r>
            <a:endParaRPr kumimoji="1" lang="ja-JP" altLang="en-US" sz="1100" dirty="0">
              <a:solidFill>
                <a:prstClr val="black"/>
              </a:solidFill>
              <a:latin typeface="Trebuchet MS" panose="020B0603020202020204" pitchFamily="34" charset="0"/>
              <a:ea typeface="Meiryo UI" panose="020B0604030504040204" pitchFamily="50" charset="-128"/>
              <a:cs typeface="Trebuchet MS"/>
              <a:sym typeface="Trebuchet MS"/>
            </a:endParaRPr>
          </a:p>
        </p:txBody>
      </p:sp>
      <p:sp>
        <p:nvSpPr>
          <p:cNvPr id="31" name="TextBox 38">
            <a:extLst>
              <a:ext uri="{FF2B5EF4-FFF2-40B4-BE49-F238E27FC236}">
                <a16:creationId xmlns:a16="http://schemas.microsoft.com/office/drawing/2014/main" id="{AC1614DE-B5FB-D9F4-50DC-0E37F4775591}"/>
              </a:ext>
            </a:extLst>
          </p:cNvPr>
          <p:cNvSpPr txBox="1"/>
          <p:nvPr/>
        </p:nvSpPr>
        <p:spPr>
          <a:xfrm>
            <a:off x="8697649" y="5898759"/>
            <a:ext cx="826317" cy="461665"/>
          </a:xfrm>
          <a:prstGeom prst="rect">
            <a:avLst/>
          </a:prstGeom>
          <a:noFill/>
        </p:spPr>
        <p:txBody>
          <a:bodyPr wrap="square" lIns="0" rIns="0">
            <a:noAutofit/>
          </a:bodyPr>
          <a:lstStyle/>
          <a:p>
            <a:pPr algn="ctr" defTabSz="914395">
              <a:defRPr/>
            </a:pPr>
            <a:r>
              <a:rPr kumimoji="1" lang="ja-JP" altLang="en-US" sz="1200" dirty="0">
                <a:solidFill>
                  <a:srgbClr val="1F497D"/>
                </a:solidFill>
                <a:latin typeface="Trebuchet MS" panose="020B0603020202020204" pitchFamily="34" charset="0"/>
                <a:ea typeface="Meiryo UI" panose="020B0604030504040204" pitchFamily="50" charset="-128"/>
                <a:cs typeface="Trebuchet MS"/>
                <a:sym typeface="Trebuchet MS"/>
              </a:rPr>
              <a:t>人材育成</a:t>
            </a:r>
            <a:endParaRPr kumimoji="1" lang="ja-JP" altLang="en-US" sz="1100" dirty="0">
              <a:solidFill>
                <a:prstClr val="black"/>
              </a:solidFill>
              <a:latin typeface="Trebuchet MS" panose="020B0603020202020204" pitchFamily="34" charset="0"/>
              <a:ea typeface="Meiryo UI" panose="020B0604030504040204" pitchFamily="50" charset="-128"/>
              <a:cs typeface="Trebuchet MS"/>
              <a:sym typeface="Trebuchet MS"/>
            </a:endParaRPr>
          </a:p>
        </p:txBody>
      </p:sp>
      <p:sp>
        <p:nvSpPr>
          <p:cNvPr id="32" name="正方形/長方形 12">
            <a:extLst>
              <a:ext uri="{FF2B5EF4-FFF2-40B4-BE49-F238E27FC236}">
                <a16:creationId xmlns:a16="http://schemas.microsoft.com/office/drawing/2014/main" id="{296CFF04-63EF-32C4-17E9-CB73EBBE95A9}"/>
              </a:ext>
            </a:extLst>
          </p:cNvPr>
          <p:cNvSpPr/>
          <p:nvPr/>
        </p:nvSpPr>
        <p:spPr bwMode="auto">
          <a:xfrm>
            <a:off x="6886501" y="5180776"/>
            <a:ext cx="2637465" cy="186815"/>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nchor="t"/>
          <a:lstStyle/>
          <a:p>
            <a:pPr defTabSz="914395">
              <a:defRPr/>
            </a:pPr>
            <a:r>
              <a:rPr lang="ja-JP" altLang="en-US" sz="1200" dirty="0">
                <a:solidFill>
                  <a:prstClr val="black"/>
                </a:solidFill>
                <a:latin typeface="Trebuchet MS" panose="020B0603020202020204" pitchFamily="34" charset="0"/>
                <a:ea typeface="Meiryo UI" panose="020B0604030504040204" pitchFamily="50" charset="-128"/>
                <a:cs typeface="Arial"/>
                <a:sym typeface="Arial"/>
              </a:rPr>
              <a:t>成果物の公開</a:t>
            </a:r>
            <a:endParaRPr lang="en-US" altLang="ja-JP" sz="1200" dirty="0">
              <a:solidFill>
                <a:prstClr val="black"/>
              </a:solidFill>
              <a:latin typeface="Trebuchet MS" panose="020B0603020202020204" pitchFamily="34" charset="0"/>
              <a:ea typeface="Meiryo UI" panose="020B0604030504040204" pitchFamily="50" charset="-128"/>
              <a:cs typeface="Arial"/>
              <a:sym typeface="Arial"/>
            </a:endParaRPr>
          </a:p>
        </p:txBody>
      </p:sp>
      <p:grpSp>
        <p:nvGrpSpPr>
          <p:cNvPr id="33" name="bcgBugs_Big Data + Advanced Analytics">
            <a:extLst>
              <a:ext uri="{FF2B5EF4-FFF2-40B4-BE49-F238E27FC236}">
                <a16:creationId xmlns:a16="http://schemas.microsoft.com/office/drawing/2014/main" id="{4D28F62C-806C-9A5A-ED79-CCECBD0A8951}"/>
              </a:ext>
            </a:extLst>
          </p:cNvPr>
          <p:cNvGrpSpPr>
            <a:grpSpLocks noChangeAspect="1"/>
          </p:cNvGrpSpPr>
          <p:nvPr/>
        </p:nvGrpSpPr>
        <p:grpSpPr bwMode="auto">
          <a:xfrm>
            <a:off x="7048198" y="5417868"/>
            <a:ext cx="502920" cy="502920"/>
            <a:chOff x="1734" y="1081"/>
            <a:chExt cx="288" cy="288"/>
          </a:xfrm>
        </p:grpSpPr>
        <p:sp>
          <p:nvSpPr>
            <p:cNvPr id="34" name="AutoShape 18">
              <a:extLst>
                <a:ext uri="{FF2B5EF4-FFF2-40B4-BE49-F238E27FC236}">
                  <a16:creationId xmlns:a16="http://schemas.microsoft.com/office/drawing/2014/main" id="{A671BA26-CB4D-7A27-05AE-CC3ADF623CE1}"/>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95">
                <a:defRPr/>
              </a:pPr>
              <a:endParaRPr kumimoji="1" lang="en-US">
                <a:solidFill>
                  <a:prstClr val="black"/>
                </a:solidFill>
                <a:latin typeface="メイリオ"/>
                <a:ea typeface="メイリオ"/>
                <a:cs typeface="Arial"/>
                <a:sym typeface="Arial"/>
              </a:endParaRPr>
            </a:p>
          </p:txBody>
        </p:sp>
        <p:sp>
          <p:nvSpPr>
            <p:cNvPr id="35" name="Freeform 20">
              <a:extLst>
                <a:ext uri="{FF2B5EF4-FFF2-40B4-BE49-F238E27FC236}">
                  <a16:creationId xmlns:a16="http://schemas.microsoft.com/office/drawing/2014/main" id="{14BDB08E-6893-7DD0-D69F-6F02E5D13A3D}"/>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rgbClr val="1F497D"/>
            </a:solidFill>
            <a:ln>
              <a:noFill/>
            </a:ln>
          </p:spPr>
          <p:txBody>
            <a:bodyPr vert="horz" wrap="square" lIns="91440" tIns="45720" rIns="91440" bIns="45720" numCol="1" anchor="t" anchorCtr="0" compatLnSpc="1">
              <a:prstTxWarp prst="textNoShape">
                <a:avLst/>
              </a:prstTxWarp>
            </a:bodyPr>
            <a:lstStyle/>
            <a:p>
              <a:pPr defTabSz="914395">
                <a:defRPr/>
              </a:pPr>
              <a:endParaRPr kumimoji="1" lang="en-US" sz="1200">
                <a:solidFill>
                  <a:prstClr val="black"/>
                </a:solidFill>
                <a:latin typeface="Trebuchet MS" panose="020B0603020202020204" pitchFamily="34" charset="0"/>
                <a:ea typeface="Meiryo UI" panose="020B0604030504040204" pitchFamily="50" charset="-128"/>
                <a:cs typeface="Arial"/>
                <a:sym typeface="Arial"/>
              </a:endParaRPr>
            </a:p>
          </p:txBody>
        </p:sp>
      </p:grpSp>
      <p:grpSp>
        <p:nvGrpSpPr>
          <p:cNvPr id="36" name="bcgBugs_Artificial Intelligence 2 ">
            <a:extLst>
              <a:ext uri="{FF2B5EF4-FFF2-40B4-BE49-F238E27FC236}">
                <a16:creationId xmlns:a16="http://schemas.microsoft.com/office/drawing/2014/main" id="{42A44DAE-D2D5-5F5C-E72D-7CF45DF9E7D5}"/>
              </a:ext>
            </a:extLst>
          </p:cNvPr>
          <p:cNvGrpSpPr>
            <a:grpSpLocks noChangeAspect="1"/>
          </p:cNvGrpSpPr>
          <p:nvPr/>
        </p:nvGrpSpPr>
        <p:grpSpPr>
          <a:xfrm>
            <a:off x="7953770" y="5417868"/>
            <a:ext cx="502920" cy="502920"/>
            <a:chOff x="7324948" y="3200401"/>
            <a:chExt cx="457200" cy="457200"/>
          </a:xfrm>
        </p:grpSpPr>
        <p:sp>
          <p:nvSpPr>
            <p:cNvPr id="37" name="AutoShape 6">
              <a:extLst>
                <a:ext uri="{FF2B5EF4-FFF2-40B4-BE49-F238E27FC236}">
                  <a16:creationId xmlns:a16="http://schemas.microsoft.com/office/drawing/2014/main" id="{33E97B78-05DD-5A5F-1517-53953F764CF4}"/>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95">
                <a:defRPr/>
              </a:pPr>
              <a:endParaRPr kumimoji="1" lang="en-US">
                <a:solidFill>
                  <a:prstClr val="black"/>
                </a:solidFill>
                <a:latin typeface="メイリオ"/>
                <a:ea typeface="メイリオ"/>
                <a:cs typeface="Arial"/>
                <a:sym typeface="Arial"/>
              </a:endParaRPr>
            </a:p>
          </p:txBody>
        </p:sp>
        <p:sp>
          <p:nvSpPr>
            <p:cNvPr id="38" name="Freeform 8">
              <a:extLst>
                <a:ext uri="{FF2B5EF4-FFF2-40B4-BE49-F238E27FC236}">
                  <a16:creationId xmlns:a16="http://schemas.microsoft.com/office/drawing/2014/main" id="{898D37AE-0BB3-1E29-CA2C-E86BC104D7E8}"/>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rgbClr val="1F497D"/>
            </a:solidFill>
            <a:ln>
              <a:noFill/>
            </a:ln>
          </p:spPr>
          <p:txBody>
            <a:bodyPr vert="horz" wrap="square" lIns="91440" tIns="45720" rIns="91440" bIns="45720" numCol="1" anchor="t" anchorCtr="0" compatLnSpc="1">
              <a:prstTxWarp prst="textNoShape">
                <a:avLst/>
              </a:prstTxWarp>
            </a:bodyPr>
            <a:lstStyle/>
            <a:p>
              <a:pPr defTabSz="914395">
                <a:defRPr/>
              </a:pPr>
              <a:endParaRPr kumimoji="1" lang="en-US" sz="1200">
                <a:solidFill>
                  <a:prstClr val="black"/>
                </a:solidFill>
                <a:latin typeface="Trebuchet MS" panose="020B0603020202020204" pitchFamily="34" charset="0"/>
                <a:ea typeface="Meiryo UI" panose="020B0604030504040204" pitchFamily="50" charset="-128"/>
                <a:cs typeface="Arial"/>
                <a:sym typeface="Arial"/>
              </a:endParaRPr>
            </a:p>
          </p:txBody>
        </p:sp>
      </p:grpSp>
      <p:grpSp>
        <p:nvGrpSpPr>
          <p:cNvPr id="39" name="bcgBugs_Paper analysis ">
            <a:extLst>
              <a:ext uri="{FF2B5EF4-FFF2-40B4-BE49-F238E27FC236}">
                <a16:creationId xmlns:a16="http://schemas.microsoft.com/office/drawing/2014/main" id="{5C9118CD-472F-B82D-9CB5-CAAA5F7444BC}"/>
              </a:ext>
            </a:extLst>
          </p:cNvPr>
          <p:cNvGrpSpPr>
            <a:grpSpLocks noChangeAspect="1"/>
          </p:cNvGrpSpPr>
          <p:nvPr/>
        </p:nvGrpSpPr>
        <p:grpSpPr bwMode="auto">
          <a:xfrm>
            <a:off x="8859346" y="5417868"/>
            <a:ext cx="502920" cy="502920"/>
            <a:chOff x="1759" y="972"/>
            <a:chExt cx="288" cy="288"/>
          </a:xfrm>
        </p:grpSpPr>
        <p:sp>
          <p:nvSpPr>
            <p:cNvPr id="40" name="AutoShape 20">
              <a:extLst>
                <a:ext uri="{FF2B5EF4-FFF2-40B4-BE49-F238E27FC236}">
                  <a16:creationId xmlns:a16="http://schemas.microsoft.com/office/drawing/2014/main" id="{6EA6ECEF-DB54-4482-5A7A-7C1A2339C8C3}"/>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395"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cs typeface="Arial"/>
                <a:sym typeface="Arial"/>
              </a:endParaRPr>
            </a:p>
          </p:txBody>
        </p:sp>
        <p:sp>
          <p:nvSpPr>
            <p:cNvPr id="41" name="Freeform 22">
              <a:extLst>
                <a:ext uri="{FF2B5EF4-FFF2-40B4-BE49-F238E27FC236}">
                  <a16:creationId xmlns:a16="http://schemas.microsoft.com/office/drawing/2014/main" id="{4B80124A-8F4B-7C0F-1B18-70A9B91777C8}"/>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sp>
        <p:nvSpPr>
          <p:cNvPr id="42" name="Google Shape;52;p1">
            <a:extLst>
              <a:ext uri="{FF2B5EF4-FFF2-40B4-BE49-F238E27FC236}">
                <a16:creationId xmlns:a16="http://schemas.microsoft.com/office/drawing/2014/main" id="{F691CF8D-6F62-EBCC-6D33-74FAD19BD42A}"/>
              </a:ext>
            </a:extLst>
          </p:cNvPr>
          <p:cNvSpPr/>
          <p:nvPr/>
        </p:nvSpPr>
        <p:spPr>
          <a:xfrm>
            <a:off x="3951637" y="3938247"/>
            <a:ext cx="199200" cy="199200"/>
          </a:xfrm>
          <a:prstGeom prst="ellipse">
            <a:avLst/>
          </a:prstGeom>
          <a:solidFill>
            <a:srgbClr val="4F6128"/>
          </a:solidFill>
          <a:ln>
            <a:noFill/>
          </a:ln>
        </p:spPr>
        <p:txBody>
          <a:bodyPr spcFirstLastPara="1" wrap="square" lIns="0" tIns="0" rIns="0" bIns="0" anchor="ctr" anchorCtr="0">
            <a:noAutofit/>
          </a:bodyPr>
          <a:lstStyle/>
          <a:p>
            <a:pPr algn="ctr" defTabSz="914395">
              <a:defRPr/>
            </a:pPr>
            <a:r>
              <a:rPr kumimoji="1" lang="en-US" altLang="ja-JP" sz="1000">
                <a:solidFill>
                  <a:prstClr val="white"/>
                </a:solidFill>
                <a:latin typeface="Trebuchet MS" panose="020B0603020202020204" pitchFamily="34" charset="0"/>
                <a:ea typeface="Meiryo UI" panose="020B0604030504040204" pitchFamily="50" charset="-128"/>
                <a:cs typeface="Meiryo"/>
                <a:sym typeface="Meiryo"/>
              </a:rPr>
              <a:t>2</a:t>
            </a:r>
            <a:endParaRPr kumimoji="1" sz="1000">
              <a:solidFill>
                <a:prstClr val="black"/>
              </a:solidFill>
              <a:latin typeface="Trebuchet MS" panose="020B0603020202020204" pitchFamily="34" charset="0"/>
              <a:ea typeface="Meiryo UI" panose="020B0604030504040204" pitchFamily="50" charset="-128"/>
              <a:cs typeface="Arial"/>
              <a:sym typeface="Arial"/>
            </a:endParaRPr>
          </a:p>
        </p:txBody>
      </p:sp>
      <p:sp>
        <p:nvSpPr>
          <p:cNvPr id="43" name="Google Shape;53;p1">
            <a:extLst>
              <a:ext uri="{FF2B5EF4-FFF2-40B4-BE49-F238E27FC236}">
                <a16:creationId xmlns:a16="http://schemas.microsoft.com/office/drawing/2014/main" id="{0A4894D9-496E-642D-2D45-A8A48D3C17B3}"/>
              </a:ext>
            </a:extLst>
          </p:cNvPr>
          <p:cNvSpPr/>
          <p:nvPr/>
        </p:nvSpPr>
        <p:spPr>
          <a:xfrm>
            <a:off x="3951637" y="4483406"/>
            <a:ext cx="199200" cy="199200"/>
          </a:xfrm>
          <a:prstGeom prst="ellipse">
            <a:avLst/>
          </a:prstGeom>
          <a:solidFill>
            <a:srgbClr val="4F6128"/>
          </a:solidFill>
          <a:ln>
            <a:noFill/>
          </a:ln>
        </p:spPr>
        <p:txBody>
          <a:bodyPr spcFirstLastPara="1" wrap="square" lIns="0" tIns="0" rIns="0" bIns="0" anchor="ctr" anchorCtr="0">
            <a:noAutofit/>
          </a:bodyPr>
          <a:lstStyle/>
          <a:p>
            <a:pPr algn="ctr" defTabSz="914395">
              <a:defRPr/>
            </a:pPr>
            <a:r>
              <a:rPr kumimoji="1" lang="en-US" altLang="ja-JP" sz="1000">
                <a:solidFill>
                  <a:prstClr val="white"/>
                </a:solidFill>
                <a:latin typeface="Trebuchet MS" panose="020B0603020202020204" pitchFamily="34" charset="0"/>
                <a:ea typeface="Meiryo UI" panose="020B0604030504040204" pitchFamily="50" charset="-128"/>
                <a:cs typeface="Meiryo"/>
                <a:sym typeface="Meiryo"/>
              </a:rPr>
              <a:t>3</a:t>
            </a:r>
            <a:endParaRPr kumimoji="1" sz="1000">
              <a:solidFill>
                <a:prstClr val="black"/>
              </a:solidFill>
              <a:latin typeface="Trebuchet MS" panose="020B0603020202020204" pitchFamily="34" charset="0"/>
              <a:ea typeface="Meiryo UI" panose="020B0604030504040204" pitchFamily="50" charset="-128"/>
              <a:cs typeface="Arial"/>
              <a:sym typeface="Arial"/>
            </a:endParaRPr>
          </a:p>
        </p:txBody>
      </p:sp>
    </p:spTree>
    <p:extLst>
      <p:ext uri="{BB962C8B-B14F-4D97-AF65-F5344CB8AC3E}">
        <p14:creationId xmlns:p14="http://schemas.microsoft.com/office/powerpoint/2010/main" val="2867466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672F0801-146D-0148-A18B-412F46E03E6F}"/>
              </a:ext>
            </a:extLst>
          </p:cNvPr>
          <p:cNvSpPr txBox="1">
            <a:spLocks/>
          </p:cNvSpPr>
          <p:nvPr/>
        </p:nvSpPr>
        <p:spPr>
          <a:xfrm>
            <a:off x="381001" y="288181"/>
            <a:ext cx="9144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b">
            <a:noAutofit/>
          </a:bodyPr>
          <a:lstStyle>
            <a:defPPr>
              <a:defRPr lang="ja-JP"/>
            </a:defPPr>
            <a:lvl1pPr algn="ctr">
              <a:spcBef>
                <a:spcPct val="0"/>
              </a:spcBef>
              <a:buNone/>
              <a:defRPr sz="1600" b="1">
                <a:solidFill>
                  <a:srgbClr val="000000"/>
                </a:solidFill>
                <a:latin typeface="Trebuchet MS" panose="020B0603020202020204" pitchFamily="34" charset="0"/>
                <a:ea typeface="Meiryo UI" pitchFamily="50" charset="-128"/>
                <a:cs typeface="Meiryo UI" pitchFamily="50" charset="-128"/>
              </a:defRPr>
            </a:lvl1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Helvetica Neue"/>
              </a:rPr>
              <a:t>AI</a:t>
            </a:r>
            <a:r>
              <a:rPr kumimoji="1" lang="ja-JP"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t>を用いた汎用ロボット開発加速に向けた学習向けのロボット動作データセットの構築および</a:t>
            </a:r>
            <a:br>
              <a:rPr kumimoji="1" lang="ja-JP"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br>
            <a:r>
              <a:rPr kumimoji="1" lang="ja-JP"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t>ロボット基盤モデルへの応用可能性への検証についての調査</a:t>
            </a:r>
            <a:r>
              <a:rPr kumimoji="1" lang="ja-JP" altLang="en-US"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t> </a:t>
            </a:r>
            <a:r>
              <a:rPr kumimoji="1" lang="en-US"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t>(2/2)</a:t>
            </a:r>
            <a:endParaRPr kumimoji="1" lang="ja-JP" altLang="en-US"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endParaRPr>
          </a:p>
        </p:txBody>
      </p:sp>
      <p:sp>
        <p:nvSpPr>
          <p:cNvPr id="5" name="テキスト ボックス 35">
            <a:extLst>
              <a:ext uri="{FF2B5EF4-FFF2-40B4-BE49-F238E27FC236}">
                <a16:creationId xmlns:a16="http://schemas.microsoft.com/office/drawing/2014/main" id="{4C8230E0-1DFE-279C-07D4-CBC888CA3BC9}"/>
              </a:ext>
            </a:extLst>
          </p:cNvPr>
          <p:cNvSpPr txBox="1"/>
          <p:nvPr/>
        </p:nvSpPr>
        <p:spPr>
          <a:xfrm>
            <a:off x="144478" y="21710"/>
            <a:ext cx="4187365"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a:t>
            </a:r>
            <a:r>
              <a:rPr lang="en-US"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5G</a:t>
            </a: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情報通信システム基盤強化研究開発事業</a:t>
            </a:r>
            <a:r>
              <a:rPr lang="en-US"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a:t>
            </a:r>
            <a:r>
              <a:rPr lang="en-US"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5G</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情報通信システムの開発</a:t>
            </a:r>
          </a:p>
        </p:txBody>
      </p:sp>
      <p:pic>
        <p:nvPicPr>
          <p:cNvPr id="6" name="図 5">
            <a:extLst>
              <a:ext uri="{FF2B5EF4-FFF2-40B4-BE49-F238E27FC236}">
                <a16:creationId xmlns:a16="http://schemas.microsoft.com/office/drawing/2014/main" id="{16F85728-B3FF-85A2-FE0C-6E0661882C0A}"/>
              </a:ext>
            </a:extLst>
          </p:cNvPr>
          <p:cNvPicPr>
            <a:picLocks noChangeAspect="1"/>
          </p:cNvPicPr>
          <p:nvPr/>
        </p:nvPicPr>
        <p:blipFill>
          <a:blip r:embed="rId2"/>
          <a:stretch>
            <a:fillRect/>
          </a:stretch>
        </p:blipFill>
        <p:spPr>
          <a:xfrm>
            <a:off x="273928" y="928874"/>
            <a:ext cx="9400847" cy="5809993"/>
          </a:xfrm>
          <a:prstGeom prst="rect">
            <a:avLst/>
          </a:prstGeom>
        </p:spPr>
      </p:pic>
    </p:spTree>
    <p:extLst>
      <p:ext uri="{BB962C8B-B14F-4D97-AF65-F5344CB8AC3E}">
        <p14:creationId xmlns:p14="http://schemas.microsoft.com/office/powerpoint/2010/main" val="3728851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0.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1.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2.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5.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6.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7.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8.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9.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Words>2095</Words>
  <PresentationFormat>A4 210 x 297 mm</PresentationFormat>
  <Paragraphs>153</Paragraphs>
  <Slides>6</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6</vt:i4>
      </vt:variant>
    </vt:vector>
  </HeadingPairs>
  <TitlesOfParts>
    <vt:vector size="13" baseType="lpstr">
      <vt:lpstr>Meiryo UI</vt:lpstr>
      <vt:lpstr>メイリオ</vt:lpstr>
      <vt:lpstr>Aptos</vt:lpstr>
      <vt:lpstr>Aptos Display</vt:lpstr>
      <vt:lpstr>Arial</vt:lpstr>
      <vt:lpstr>Trebuchet MS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