
<file path=[Content_Types].xml><?xml version="1.0" encoding="utf-8"?>
<Types xmlns="http://schemas.openxmlformats.org/package/2006/content-types">
  <Default ContentType="image/jpeg" Extension="jpeg"/>
  <Default ContentType="image/jpeg" Extension="jp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5"/>
  </p:notesMasterIdLst>
  <p:handoutMasterIdLst>
    <p:handoutMasterId r:id="rId6"/>
  </p:handoutMasterIdLst>
  <p:sldIdLst>
    <p:sldId id="289" r:id="rId3"/>
    <p:sldId id="291" r:id="rId4"/>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0000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32" autoAdjust="0"/>
    <p:restoredTop sz="96477" autoAdjust="0"/>
  </p:normalViewPr>
  <p:slideViewPr>
    <p:cSldViewPr snapToGrid="0">
      <p:cViewPr varScale="1">
        <p:scale>
          <a:sx n="111" d="100"/>
          <a:sy n="111" d="100"/>
        </p:scale>
        <p:origin x="1980" y="126"/>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2025/3/27</a:t>
            </a:fld>
            <a:endParaRPr lang="ja-JP" altLang="en-US"/>
          </a:p>
        </p:txBody>
      </p:sp>
      <p:sp>
        <p:nvSpPr>
          <p:cNvPr id="4" name="フッター プレースホルダ 3"/>
          <p:cNvSpPr>
            <a:spLocks noGrp="1"/>
          </p:cNvSpPr>
          <p:nvPr>
            <p:ph type="ftr" sz="quarter" idx="2"/>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2025/3/27</a:t>
            </a:fld>
            <a:endParaRPr lang="ja-JP" altLang="en-US"/>
          </a:p>
        </p:txBody>
      </p:sp>
      <p:sp>
        <p:nvSpPr>
          <p:cNvPr id="4" name="スライド イメージ プレースホルダ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pPr lvl="0"/>
            <a:endParaRPr lang="ja-JP" altLang="en-US" noProof="0"/>
          </a:p>
        </p:txBody>
      </p:sp>
      <p:sp>
        <p:nvSpPr>
          <p:cNvPr id="5" name="ノート プレースホルダ 4"/>
          <p:cNvSpPr>
            <a:spLocks noGrp="1"/>
          </p:cNvSpPr>
          <p:nvPr>
            <p:ph type="body" sz="quarter" idx="3"/>
          </p:nvPr>
        </p:nvSpPr>
        <p:spPr>
          <a:xfrm>
            <a:off x="673891" y="4686538"/>
            <a:ext cx="5387982" cy="4439132"/>
          </a:xfrm>
          <a:prstGeom prst="rect">
            <a:avLst/>
          </a:prstGeom>
        </p:spPr>
        <p:txBody>
          <a:bodyPr vert="horz" lIns="90644" tIns="45322" rIns="90644" bIns="4532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14375" y="747713"/>
            <a:ext cx="5378450"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90868645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4.wmf"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2025/3/27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2025/3/27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2025/3/27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2025/3/27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2025/3/27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2025/3/27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2025/3/27</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2025/3/27</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2025/3/27</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2025/3/27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2025/3/27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theme/theme2.xml" Type="http://schemas.openxmlformats.org/officeDocument/2006/relationships/theme"/><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2025/3/27</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5.jpg" Type="http://schemas.openxmlformats.org/officeDocument/2006/relationships/image"/><Relationship Id="rId4" Target="../media/image6.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42504" y="926026"/>
            <a:ext cx="4675164" cy="97929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42504" y="2856687"/>
            <a:ext cx="4761288" cy="28150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0" name="テキスト ボックス 282"/>
          <p:cNvSpPr txBox="1">
            <a:spLocks noChangeArrowheads="1"/>
          </p:cNvSpPr>
          <p:nvPr/>
        </p:nvSpPr>
        <p:spPr bwMode="auto">
          <a:xfrm>
            <a:off x="142504" y="2159385"/>
            <a:ext cx="4753801" cy="561224"/>
          </a:xfrm>
          <a:prstGeom prst="rect">
            <a:avLst/>
          </a:prstGeom>
          <a:noFill/>
          <a:ln w="19050">
            <a:solidFill>
              <a:schemeClr val="bg1">
                <a:lumMod val="65000"/>
              </a:schemeClr>
            </a:solidFill>
            <a:miter lim="800000"/>
            <a:headEnd/>
            <a:tailEnd/>
          </a:ln>
        </p:spPr>
        <p:txBody>
          <a:bodyPr/>
          <a:lstStyle/>
          <a:p>
            <a:pPr marL="228598" indent="-228598" eaLnBrk="1" fontAlgn="auto" hangingPunct="1">
              <a:lnSpc>
                <a:spcPct val="120000"/>
              </a:lnSpc>
              <a:spcBef>
                <a:spcPts val="0"/>
              </a:spcBef>
              <a:spcAft>
                <a:spcPts val="0"/>
              </a:spcAft>
              <a:buFont typeface="Wingdings" pitchFamily="2" charset="2"/>
              <a:buChar char="u"/>
              <a:defRPr/>
            </a:pPr>
            <a:endParaRPr lang="en-US" altLang="ja-JP" sz="7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46465" y="1049970"/>
            <a:ext cx="4717029" cy="2878908"/>
          </a:xfrm>
          <a:prstGeom prst="rect">
            <a:avLst/>
          </a:prstGeom>
          <a:noFill/>
          <a:ln w="19050">
            <a:solidFill>
              <a:schemeClr val="bg1">
                <a:lumMod val="65000"/>
              </a:schemeClr>
            </a:solidFill>
            <a:miter lim="800000"/>
            <a:headEnd/>
            <a:tailEnd/>
          </a:ln>
        </p:spPr>
        <p:txBody>
          <a:bodyPr tIns="144000"/>
          <a:lstStyle/>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事業総額（実証フェーズ）：〇億円</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助成対象費用（実証フェーズ）：〇億円（</a:t>
            </a:r>
            <a:r>
              <a:rPr lang="en-US" altLang="ja-JP" sz="1200" dirty="0">
                <a:solidFill>
                  <a:prstClr val="black">
                    <a:lumMod val="95000"/>
                    <a:lumOff val="5000"/>
                  </a:prstClr>
                </a:solidFill>
                <a:latin typeface="Meiryo UI" panose="020B0604030504040204" pitchFamily="50" charset="-128"/>
                <a:ea typeface="Meiryo UI" panose="020B0604030504040204" pitchFamily="50" charset="-128"/>
              </a:rPr>
              <a:t>40</a:t>
            </a: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億円以内）</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NEDO</a:t>
            </a:r>
            <a:r>
              <a:rPr lang="zh-TW" altLang="en-US" sz="1200" dirty="0">
                <a:latin typeface="Meiryo UI" panose="020B0604030504040204" pitchFamily="50" charset="-128"/>
                <a:ea typeface="Meiryo UI" panose="020B0604030504040204" pitchFamily="50" charset="-128"/>
              </a:rPr>
              <a:t>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助成</a:t>
            </a:r>
            <a:r>
              <a:rPr lang="zh-TW" altLang="en-US" sz="1200" dirty="0">
                <a:latin typeface="Meiryo UI" panose="020B0604030504040204" pitchFamily="50" charset="-128"/>
                <a:ea typeface="Meiryo UI" panose="020B0604030504040204" pitchFamily="50" charset="-128"/>
              </a:rPr>
              <a:t>先負担額：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その他費用</a:t>
            </a:r>
            <a:r>
              <a:rPr lang="zh-TW" altLang="en-US"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pPr marL="49211" indent="-228598" eaLnBrk="1" fontAlgn="auto" hangingPunct="1">
              <a:lnSpc>
                <a:spcPct val="120000"/>
              </a:lnSpc>
              <a:spcBef>
                <a:spcPts val="0"/>
              </a:spcBef>
              <a:spcAft>
                <a:spcPts val="0"/>
              </a:spcAft>
              <a:buFont typeface="Wingdings" pitchFamily="2" charset="2"/>
              <a:buChar char="u"/>
              <a:defRPr/>
            </a:pPr>
            <a:r>
              <a:rPr lang="ja-JP" altLang="en-US" sz="1200" dirty="0">
                <a:latin typeface="Meiryo UI" panose="020B0604030504040204" pitchFamily="50" charset="-128"/>
                <a:ea typeface="Meiryo UI" panose="020B0604030504040204" pitchFamily="50" charset="-128"/>
              </a:rPr>
              <a:t>事業期間</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実証設計：</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実証研究：</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p>
          <a:p>
            <a:pPr marL="49211" indent="-228598" eaLnBrk="1" fontAlgn="auto" hangingPunct="1">
              <a:lnSpc>
                <a:spcPct val="120000"/>
              </a:lnSpc>
              <a:spcBef>
                <a:spcPts val="0"/>
              </a:spcBef>
              <a:spcAft>
                <a:spcPts val="0"/>
              </a:spcAft>
              <a:buFont typeface="Wingdings" pitchFamily="2" charset="2"/>
              <a:buChar char="u"/>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13327" y="853560"/>
            <a:ext cx="2132017"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５．事業規模・実施期間</a:t>
            </a:r>
          </a:p>
        </p:txBody>
      </p:sp>
      <p:sp>
        <p:nvSpPr>
          <p:cNvPr id="30" name="角丸四角形 29"/>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脱炭素化・エネルギー転換に資する我が国技術の国際実証事業／実証設計</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／○○○○○○○○○（国 </a:t>
            </a:r>
            <a:r>
              <a:rPr lang="en-US" altLang="ja-JP" sz="1600" dirty="0">
                <a:solidFill>
                  <a:prstClr val="white"/>
                </a:solidFill>
                <a:latin typeface="Meiryo UI" panose="020B0604030504040204" pitchFamily="50" charset="-128"/>
                <a:ea typeface="Meiryo UI" panose="020B0604030504040204" pitchFamily="50" charset="-128"/>
              </a:rPr>
              <a:t>or</a:t>
            </a:r>
            <a:r>
              <a:rPr lang="ja-JP" altLang="en-US" sz="1600" dirty="0">
                <a:solidFill>
                  <a:prstClr val="white"/>
                </a:solidFill>
                <a:latin typeface="Meiryo UI" panose="020B0604030504040204" pitchFamily="50" charset="-128"/>
                <a:ea typeface="Meiryo UI" panose="020B0604030504040204" pitchFamily="50" charset="-128"/>
              </a:rPr>
              <a:t> 地域名）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提案者名： ○○○○○○○○○</a:t>
            </a:r>
            <a:endParaRPr lang="en-US" altLang="ja-JP" sz="1600" dirty="0">
              <a:solidFill>
                <a:prstClr val="white"/>
              </a:solidFill>
              <a:latin typeface="Meiryo UI" panose="020B0604030504040204" pitchFamily="50" charset="-128"/>
              <a:ea typeface="Meiryo UI" panose="020B0604030504040204" pitchFamily="50" charset="-128"/>
            </a:endParaRPr>
          </a:p>
        </p:txBody>
      </p:sp>
      <p:graphicFrame>
        <p:nvGraphicFramePr>
          <p:cNvPr id="191" name="表 190"/>
          <p:cNvGraphicFramePr>
            <a:graphicFrameLocks noGrp="1"/>
          </p:cNvGraphicFramePr>
          <p:nvPr>
            <p:extLst>
              <p:ext uri="{D42A27DB-BD31-4B8C-83A1-F6EECF244321}">
                <p14:modId xmlns:p14="http://schemas.microsoft.com/office/powerpoint/2010/main" val="1728005826"/>
              </p:ext>
            </p:extLst>
          </p:nvPr>
        </p:nvGraphicFramePr>
        <p:xfrm>
          <a:off x="5294320" y="3049572"/>
          <a:ext cx="3171560" cy="758751"/>
        </p:xfrm>
        <a:graphic>
          <a:graphicData uri="http://schemas.openxmlformats.org/drawingml/2006/table">
            <a:tbl>
              <a:tblPr firstRow="1" bandRow="1">
                <a:tableStyleId>{5940675A-B579-460E-94D1-54222C63F5DA}</a:tableStyleId>
              </a:tblPr>
              <a:tblGrid>
                <a:gridCol w="792890">
                  <a:extLst>
                    <a:ext uri="{9D8B030D-6E8A-4147-A177-3AD203B41FA5}">
                      <a16:colId xmlns:a16="http://schemas.microsoft.com/office/drawing/2014/main" val="20000"/>
                    </a:ext>
                  </a:extLst>
                </a:gridCol>
                <a:gridCol w="792890">
                  <a:extLst>
                    <a:ext uri="{9D8B030D-6E8A-4147-A177-3AD203B41FA5}">
                      <a16:colId xmlns:a16="http://schemas.microsoft.com/office/drawing/2014/main" val="20001"/>
                    </a:ext>
                  </a:extLst>
                </a:gridCol>
                <a:gridCol w="792890">
                  <a:extLst>
                    <a:ext uri="{9D8B030D-6E8A-4147-A177-3AD203B41FA5}">
                      <a16:colId xmlns:a16="http://schemas.microsoft.com/office/drawing/2014/main" val="20002"/>
                    </a:ext>
                  </a:extLst>
                </a:gridCol>
                <a:gridCol w="792890">
                  <a:extLst>
                    <a:ext uri="{9D8B030D-6E8A-4147-A177-3AD203B41FA5}">
                      <a16:colId xmlns:a16="http://schemas.microsoft.com/office/drawing/2014/main" val="20003"/>
                    </a:ext>
                  </a:extLst>
                </a:gridCol>
              </a:tblGrid>
              <a:tr h="218025">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en-US" altLang="ja-JP" sz="800" dirty="0"/>
                    </a:p>
                    <a:p>
                      <a:endParaRPr kumimoji="1" lang="en-US" altLang="ja-JP"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6270308" y="3337261"/>
            <a:ext cx="2195572" cy="37850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実証研究</a:t>
            </a:r>
          </a:p>
        </p:txBody>
      </p:sp>
      <p:sp>
        <p:nvSpPr>
          <p:cNvPr id="193" name="正方形/長方形 192"/>
          <p:cNvSpPr/>
          <p:nvPr/>
        </p:nvSpPr>
        <p:spPr>
          <a:xfrm>
            <a:off x="5529532" y="3337257"/>
            <a:ext cx="745074"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実証設計</a:t>
            </a:r>
          </a:p>
        </p:txBody>
      </p:sp>
      <p:sp>
        <p:nvSpPr>
          <p:cNvPr id="194" name="角丸四角形 193"/>
          <p:cNvSpPr/>
          <p:nvPr/>
        </p:nvSpPr>
        <p:spPr>
          <a:xfrm>
            <a:off x="6202396" y="3282069"/>
            <a:ext cx="182752" cy="501422"/>
          </a:xfrm>
          <a:prstGeom prst="roundRect">
            <a:avLst>
              <a:gd name="adj" fmla="val 481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事業化評価</a:t>
            </a:r>
          </a:p>
        </p:txBody>
      </p:sp>
      <p:sp>
        <p:nvSpPr>
          <p:cNvPr id="4131" name="Rectangle 7"/>
          <p:cNvSpPr>
            <a:spLocks noChangeArrowheads="1"/>
          </p:cNvSpPr>
          <p:nvPr/>
        </p:nvSpPr>
        <p:spPr bwMode="auto">
          <a:xfrm>
            <a:off x="65270" y="2815611"/>
            <a:ext cx="147255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3</a:t>
            </a:r>
            <a:r>
              <a:rPr lang="ja-JP" altLang="en-US" sz="1400" dirty="0">
                <a:solidFill>
                  <a:srgbClr val="000000"/>
                </a:solidFill>
                <a:latin typeface="Meiryo UI" panose="020B0604030504040204" pitchFamily="50" charset="-128"/>
                <a:ea typeface="Meiryo UI" panose="020B0604030504040204" pitchFamily="50" charset="-128"/>
              </a:rPr>
              <a:t>．技術の概要</a:t>
            </a:r>
          </a:p>
        </p:txBody>
      </p:sp>
      <p:sp>
        <p:nvSpPr>
          <p:cNvPr id="4132" name="テキスト ボックス 282"/>
          <p:cNvSpPr txBox="1">
            <a:spLocks noChangeArrowheads="1"/>
          </p:cNvSpPr>
          <p:nvPr/>
        </p:nvSpPr>
        <p:spPr bwMode="auto">
          <a:xfrm>
            <a:off x="5043412" y="4138777"/>
            <a:ext cx="4717029" cy="2656008"/>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17915" y="4024340"/>
            <a:ext cx="2549525"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６．想定する実証研究実施体制</a:t>
            </a:r>
          </a:p>
        </p:txBody>
      </p:sp>
      <p:sp>
        <p:nvSpPr>
          <p:cNvPr id="63" name="正方形/長方形 62"/>
          <p:cNvSpPr/>
          <p:nvPr/>
        </p:nvSpPr>
        <p:spPr>
          <a:xfrm>
            <a:off x="1048625" y="1173225"/>
            <a:ext cx="3621102" cy="657829"/>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「どこで（サイトを記載）」、「どのような技術を実証するのか」「何を達成するのか」を、</a:t>
            </a:r>
            <a:r>
              <a:rPr lang="en-US" altLang="ja-JP" sz="1200" dirty="0">
                <a:solidFill>
                  <a:srgbClr val="3366FF"/>
                </a:solidFill>
                <a:latin typeface="Meiryo UI" panose="020B0604030504040204" pitchFamily="50" charset="-128"/>
                <a:ea typeface="Meiryo UI" panose="020B0604030504040204" pitchFamily="50" charset="-128"/>
              </a:rPr>
              <a:t>3</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4</a:t>
            </a:r>
            <a:r>
              <a:rPr lang="ja-JP" altLang="en-US" sz="1200" dirty="0">
                <a:solidFill>
                  <a:srgbClr val="3366FF"/>
                </a:solidFill>
                <a:latin typeface="Meiryo UI" panose="020B0604030504040204" pitchFamily="50" charset="-128"/>
                <a:ea typeface="Meiryo UI" panose="020B0604030504040204" pitchFamily="50" charset="-128"/>
              </a:rPr>
              <a:t>行で簡潔に記載。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710586" y="4955671"/>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00"/>
                </a:solidFill>
                <a:latin typeface="Meiryo UI" panose="020B0604030504040204" pitchFamily="50" charset="-128"/>
                <a:ea typeface="Meiryo UI" panose="020B0604030504040204" pitchFamily="50" charset="-128"/>
              </a:rPr>
              <a:t>実証技術システムの想定図</a:t>
            </a:r>
          </a:p>
        </p:txBody>
      </p:sp>
      <p:sp>
        <p:nvSpPr>
          <p:cNvPr id="41" name="Rectangle 4"/>
          <p:cNvSpPr>
            <a:spLocks noChangeArrowheads="1"/>
          </p:cNvSpPr>
          <p:nvPr/>
        </p:nvSpPr>
        <p:spPr bwMode="auto">
          <a:xfrm>
            <a:off x="5776595" y="4503168"/>
            <a:ext cx="947738"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日本</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2" name="Rectangle 5"/>
          <p:cNvSpPr>
            <a:spLocks noChangeArrowheads="1"/>
          </p:cNvSpPr>
          <p:nvPr/>
        </p:nvSpPr>
        <p:spPr bwMode="auto">
          <a:xfrm>
            <a:off x="5771834" y="4774628"/>
            <a:ext cx="99695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44" name="Rectangle 6"/>
          <p:cNvSpPr>
            <a:spLocks noChangeArrowheads="1"/>
          </p:cNvSpPr>
          <p:nvPr/>
        </p:nvSpPr>
        <p:spPr bwMode="auto">
          <a:xfrm>
            <a:off x="5744848" y="603986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助成先企業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45" name="Rectangle 7"/>
          <p:cNvSpPr>
            <a:spLocks noChangeArrowheads="1"/>
          </p:cNvSpPr>
          <p:nvPr/>
        </p:nvSpPr>
        <p:spPr bwMode="auto">
          <a:xfrm>
            <a:off x="6031796" y="5481643"/>
            <a:ext cx="477375" cy="262153"/>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助成</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6" name="Line 10"/>
          <p:cNvSpPr>
            <a:spLocks noChangeShapeType="1"/>
          </p:cNvSpPr>
          <p:nvPr/>
        </p:nvSpPr>
        <p:spPr bwMode="auto">
          <a:xfrm>
            <a:off x="6805299" y="5018310"/>
            <a:ext cx="887413" cy="0"/>
          </a:xfrm>
          <a:prstGeom prst="line">
            <a:avLst/>
          </a:prstGeom>
          <a:noFill/>
          <a:ln w="50800">
            <a:solidFill>
              <a:srgbClr val="3366FF"/>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7" name="Rectangle 11"/>
          <p:cNvSpPr>
            <a:spLocks noChangeArrowheads="1"/>
          </p:cNvSpPr>
          <p:nvPr/>
        </p:nvSpPr>
        <p:spPr bwMode="auto">
          <a:xfrm>
            <a:off x="6780800" y="4349211"/>
            <a:ext cx="957646" cy="646874"/>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ts val="0"/>
              </a:spcBef>
              <a:defRPr/>
            </a:pPr>
            <a:r>
              <a:rPr kumimoji="0" lang="ja-JP" altLang="en-US" sz="1200" i="1" kern="0" dirty="0">
                <a:solidFill>
                  <a:srgbClr val="3366FF"/>
                </a:solidFill>
                <a:latin typeface="Meiryo UI" panose="020B0604030504040204" pitchFamily="50" charset="-128"/>
                <a:ea typeface="Meiryo UI" panose="020B0604030504040204" pitchFamily="50" charset="-128"/>
                <a:cs typeface="Arial" charset="0"/>
              </a:rPr>
              <a:t>認識のみ</a:t>
            </a:r>
            <a:endParaRPr kumimoji="0" lang="en-US" altLang="ja-JP" sz="1200" i="1" kern="0" dirty="0">
              <a:solidFill>
                <a:srgbClr val="3366FF"/>
              </a:solidFill>
              <a:latin typeface="Meiryo UI" panose="020B0604030504040204" pitchFamily="50" charset="-128"/>
              <a:ea typeface="Meiryo UI" panose="020B0604030504040204" pitchFamily="50" charset="-128"/>
              <a:cs typeface="Arial" charset="0"/>
            </a:endParaRPr>
          </a:p>
          <a:p>
            <a:pPr algn="ctr" defTabSz="914083" eaLnBrk="0" hangingPunct="0">
              <a:spcBef>
                <a:spcPts val="0"/>
              </a:spcBef>
              <a:defRPr/>
            </a:pPr>
            <a:r>
              <a:rPr kumimoji="0" lang="en-US" altLang="ja-JP" sz="1200" i="1" kern="0" dirty="0">
                <a:solidFill>
                  <a:srgbClr val="3366FF"/>
                </a:solidFill>
                <a:latin typeface="Meiryo UI" panose="020B0604030504040204" pitchFamily="50" charset="-128"/>
                <a:ea typeface="Meiryo UI" panose="020B0604030504040204" pitchFamily="50" charset="-128"/>
                <a:cs typeface="Arial" charset="0"/>
              </a:rPr>
              <a:t>Or</a:t>
            </a:r>
          </a:p>
          <a:p>
            <a:pPr algn="ctr" defTabSz="914083" eaLnBrk="0" hangingPunct="0">
              <a:spcBef>
                <a:spcPts val="0"/>
              </a:spcBef>
              <a:defRPr/>
            </a:pPr>
            <a:r>
              <a:rPr kumimoji="0" lang="ja-JP" altLang="en-US" sz="1200" i="1" kern="0" dirty="0">
                <a:solidFill>
                  <a:srgbClr val="3366FF"/>
                </a:solidFill>
                <a:latin typeface="Meiryo UI" panose="020B0604030504040204" pitchFamily="50" charset="-128"/>
                <a:ea typeface="Meiryo UI" panose="020B0604030504040204" pitchFamily="50" charset="-128"/>
                <a:cs typeface="Arial" charset="0"/>
              </a:rPr>
              <a:t>合意文書</a:t>
            </a:r>
            <a:endParaRPr kumimoji="0" lang="en-US" altLang="ja-JP" sz="1200" i="1" kern="0" dirty="0">
              <a:solidFill>
                <a:srgbClr val="3366FF"/>
              </a:solidFill>
              <a:latin typeface="Meiryo UI" panose="020B0604030504040204" pitchFamily="50" charset="-128"/>
              <a:ea typeface="Meiryo UI" panose="020B0604030504040204" pitchFamily="50" charset="-128"/>
              <a:cs typeface="Arial" charset="0"/>
            </a:endParaRPr>
          </a:p>
        </p:txBody>
      </p:sp>
      <p:sp>
        <p:nvSpPr>
          <p:cNvPr id="48" name="Line 12"/>
          <p:cNvSpPr>
            <a:spLocks noChangeShapeType="1"/>
          </p:cNvSpPr>
          <p:nvPr/>
        </p:nvSpPr>
        <p:spPr bwMode="auto">
          <a:xfrm>
            <a:off x="6805299" y="6277990"/>
            <a:ext cx="828675"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9" name="Rectangle 13"/>
          <p:cNvSpPr>
            <a:spLocks noChangeArrowheads="1"/>
          </p:cNvSpPr>
          <p:nvPr/>
        </p:nvSpPr>
        <p:spPr bwMode="auto">
          <a:xfrm>
            <a:off x="6809067" y="5961696"/>
            <a:ext cx="821137" cy="259076"/>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契約文書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0" name="Rectangle 14"/>
          <p:cNvSpPr>
            <a:spLocks noChangeArrowheads="1"/>
          </p:cNvSpPr>
          <p:nvPr/>
        </p:nvSpPr>
        <p:spPr bwMode="auto">
          <a:xfrm>
            <a:off x="7727633" y="4766691"/>
            <a:ext cx="1001712" cy="503238"/>
          </a:xfrm>
          <a:prstGeom prst="rect">
            <a:avLst/>
          </a:prstGeom>
          <a:solidFill>
            <a:schemeClr val="accent2">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pitchFamily="34" charset="0"/>
              </a:rPr>
              <a:t>政府機関等</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endParaRPr>
          </a:p>
        </p:txBody>
      </p:sp>
      <p:sp>
        <p:nvSpPr>
          <p:cNvPr id="51" name="Rectangle 15"/>
          <p:cNvSpPr>
            <a:spLocks noChangeArrowheads="1"/>
          </p:cNvSpPr>
          <p:nvPr/>
        </p:nvSpPr>
        <p:spPr bwMode="auto">
          <a:xfrm>
            <a:off x="7653020" y="6044632"/>
            <a:ext cx="1150938" cy="466725"/>
          </a:xfrm>
          <a:prstGeom prst="rect">
            <a:avLst/>
          </a:prstGeom>
          <a:solidFill>
            <a:schemeClr val="accent2">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相手国企業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52" name="Rectangle 16"/>
          <p:cNvSpPr>
            <a:spLocks noChangeArrowheads="1"/>
          </p:cNvSpPr>
          <p:nvPr/>
        </p:nvSpPr>
        <p:spPr bwMode="auto">
          <a:xfrm>
            <a:off x="7808056" y="5481643"/>
            <a:ext cx="839277" cy="262153"/>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協力、支援</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3" name="Rectangle 19"/>
          <p:cNvSpPr>
            <a:spLocks noChangeArrowheads="1"/>
          </p:cNvSpPr>
          <p:nvPr/>
        </p:nvSpPr>
        <p:spPr bwMode="auto">
          <a:xfrm>
            <a:off x="7675249" y="4504754"/>
            <a:ext cx="1065213"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相手国</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4" name="Line 8"/>
          <p:cNvSpPr>
            <a:spLocks noChangeShapeType="1"/>
          </p:cNvSpPr>
          <p:nvPr/>
        </p:nvSpPr>
        <p:spPr bwMode="auto">
          <a:xfrm>
            <a:off x="6270308"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55" name="Line 8"/>
          <p:cNvSpPr>
            <a:spLocks noChangeShapeType="1"/>
          </p:cNvSpPr>
          <p:nvPr/>
        </p:nvSpPr>
        <p:spPr bwMode="auto">
          <a:xfrm>
            <a:off x="8227695"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nvGrpSpPr>
          <p:cNvPr id="4157" name="グループ化 37"/>
          <p:cNvGrpSpPr>
            <a:grpSpLocks/>
          </p:cNvGrpSpPr>
          <p:nvPr/>
        </p:nvGrpSpPr>
        <p:grpSpPr bwMode="auto">
          <a:xfrm>
            <a:off x="6270312" y="5287390"/>
            <a:ext cx="1957387" cy="160338"/>
            <a:chOff x="6538255" y="4133045"/>
            <a:chExt cx="1957849" cy="280604"/>
          </a:xfrm>
        </p:grpSpPr>
        <p:sp>
          <p:nvSpPr>
            <p:cNvPr id="59" name="Line 18"/>
            <p:cNvSpPr>
              <a:spLocks noChangeShapeType="1"/>
            </p:cNvSpPr>
            <p:nvPr/>
          </p:nvSpPr>
          <p:spPr bwMode="auto">
            <a:xfrm>
              <a:off x="8496104"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60" name="Line 18"/>
            <p:cNvSpPr>
              <a:spLocks noChangeShapeType="1"/>
            </p:cNvSpPr>
            <p:nvPr/>
          </p:nvSpPr>
          <p:spPr bwMode="auto">
            <a:xfrm>
              <a:off x="6538255"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sp>
        <p:nvSpPr>
          <p:cNvPr id="65" name="正方形/長方形 64"/>
          <p:cNvSpPr/>
          <p:nvPr/>
        </p:nvSpPr>
        <p:spPr>
          <a:xfrm>
            <a:off x="520931" y="3424530"/>
            <a:ext cx="4013297" cy="1299201"/>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下記事項については、必ず記載。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事業で実施する技術の概要、実証要素、実証の必要性</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対象技術で達成できる温室効果ガス削減効果の試算</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（単位は ［</a:t>
            </a:r>
            <a:r>
              <a:rPr lang="en-US" altLang="ja-JP" sz="1200" dirty="0">
                <a:solidFill>
                  <a:srgbClr val="3366FF"/>
                </a:solidFill>
                <a:latin typeface="Meiryo UI" panose="020B0604030504040204" pitchFamily="50" charset="-128"/>
                <a:ea typeface="Meiryo UI" panose="020B0604030504040204" pitchFamily="50" charset="-128"/>
              </a:rPr>
              <a:t>t-CO</a:t>
            </a:r>
            <a:r>
              <a:rPr lang="en-US" altLang="ja-JP" sz="1200" baseline="-25000" dirty="0">
                <a:solidFill>
                  <a:srgbClr val="3366FF"/>
                </a:solidFill>
                <a:latin typeface="Meiryo UI" panose="020B0604030504040204" pitchFamily="50" charset="-128"/>
                <a:ea typeface="Meiryo UI" panose="020B0604030504040204" pitchFamily="50" charset="-128"/>
              </a:rPr>
              <a:t>2</a:t>
            </a: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年］ 、定量的に記載）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2" name="正方形/長方形 61"/>
          <p:cNvSpPr/>
          <p:nvPr/>
        </p:nvSpPr>
        <p:spPr>
          <a:xfrm>
            <a:off x="914400" y="2305355"/>
            <a:ext cx="3903267" cy="354056"/>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対象国または地域名のみ記載。（例：タイ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p>
        </p:txBody>
      </p:sp>
      <p:sp>
        <p:nvSpPr>
          <p:cNvPr id="70" name="テキスト ボックス 69"/>
          <p:cNvSpPr txBox="1"/>
          <p:nvPr/>
        </p:nvSpPr>
        <p:spPr>
          <a:xfrm>
            <a:off x="8088923" y="487141"/>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63335" y="840646"/>
            <a:ext cx="184540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１．実証研究の概要</a:t>
            </a:r>
          </a:p>
        </p:txBody>
      </p:sp>
      <p:sp>
        <p:nvSpPr>
          <p:cNvPr id="61" name="Rectangle 7"/>
          <p:cNvSpPr>
            <a:spLocks noChangeArrowheads="1"/>
          </p:cNvSpPr>
          <p:nvPr/>
        </p:nvSpPr>
        <p:spPr bwMode="auto">
          <a:xfrm>
            <a:off x="65271" y="1983968"/>
            <a:ext cx="1472548"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対象国・地域</a:t>
            </a:r>
          </a:p>
        </p:txBody>
      </p:sp>
      <p:sp>
        <p:nvSpPr>
          <p:cNvPr id="64" name="四角形吹き出し 63"/>
          <p:cNvSpPr/>
          <p:nvPr/>
        </p:nvSpPr>
        <p:spPr>
          <a:xfrm>
            <a:off x="7763943" y="4121356"/>
            <a:ext cx="1249680" cy="307383"/>
          </a:xfrm>
          <a:prstGeom prst="wedgeRectCallout">
            <a:avLst>
              <a:gd name="adj1" fmla="val -61768"/>
              <a:gd name="adj2" fmla="val 109520"/>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pPr>
            <a:r>
              <a:rPr lang="ja-JP" altLang="en-US" sz="1100" dirty="0">
                <a:solidFill>
                  <a:srgbClr val="0000FF"/>
                </a:solidFill>
                <a:latin typeface="Meiryo UI" panose="020B0604030504040204" pitchFamily="50" charset="-128"/>
                <a:ea typeface="Meiryo UI" panose="020B0604030504040204" pitchFamily="50" charset="-128"/>
              </a:rPr>
              <a:t>希望する方を選択。</a:t>
            </a:r>
          </a:p>
        </p:txBody>
      </p:sp>
      <p:sp>
        <p:nvSpPr>
          <p:cNvPr id="57" name="四角形吹き出し 70">
            <a:extLst>
              <a:ext uri="{FF2B5EF4-FFF2-40B4-BE49-F238E27FC236}">
                <a16:creationId xmlns:a16="http://schemas.microsoft.com/office/drawing/2014/main" id="{CF0BEA87-88EF-4524-A964-344D5BCE9C1C}"/>
              </a:ext>
            </a:extLst>
          </p:cNvPr>
          <p:cNvSpPr/>
          <p:nvPr/>
        </p:nvSpPr>
        <p:spPr>
          <a:xfrm>
            <a:off x="8588383" y="3316295"/>
            <a:ext cx="1085011" cy="486553"/>
          </a:xfrm>
          <a:prstGeom prst="wedgeRectCallout">
            <a:avLst>
              <a:gd name="adj1" fmla="val -77351"/>
              <a:gd name="adj2" fmla="val -1499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線表に大まかなスケジュールを記載。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3" name="四角形吹き出し 55">
            <a:extLst>
              <a:ext uri="{FF2B5EF4-FFF2-40B4-BE49-F238E27FC236}">
                <a16:creationId xmlns:a16="http://schemas.microsoft.com/office/drawing/2014/main" id="{FBC044D7-8A84-4886-B28E-EA337936F160}"/>
              </a:ext>
            </a:extLst>
          </p:cNvPr>
          <p:cNvSpPr/>
          <p:nvPr/>
        </p:nvSpPr>
        <p:spPr>
          <a:xfrm>
            <a:off x="7641368" y="24178"/>
            <a:ext cx="1542167" cy="469055"/>
          </a:xfrm>
          <a:prstGeom prst="wedgeRectCallout">
            <a:avLst>
              <a:gd name="adj1" fmla="val 45754"/>
              <a:gd name="adj2" fmla="val 15554"/>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フォントの大きさは</a:t>
            </a:r>
            <a:r>
              <a:rPr lang="en-US" altLang="ja-JP" sz="1200" dirty="0">
                <a:solidFill>
                  <a:srgbClr val="3366FF"/>
                </a:solidFill>
                <a:latin typeface="Meiryo UI" panose="020B0604030504040204" pitchFamily="50" charset="-128"/>
                <a:ea typeface="Meiryo UI" panose="020B0604030504040204" pitchFamily="50" charset="-128"/>
              </a:rPr>
              <a:t>12</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14</a:t>
            </a:r>
            <a:r>
              <a:rPr lang="ja-JP" altLang="en-US" sz="1200" dirty="0">
                <a:solidFill>
                  <a:srgbClr val="3366FF"/>
                </a:solidFill>
                <a:latin typeface="Meiryo UI" panose="020B0604030504040204" pitchFamily="50" charset="-128"/>
                <a:ea typeface="Meiryo UI" panose="020B0604030504040204" pitchFamily="50" charset="-128"/>
              </a:rPr>
              <a:t>ポイントとすること</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テキスト ボックス 282">
            <a:extLst>
              <a:ext uri="{FF2B5EF4-FFF2-40B4-BE49-F238E27FC236}">
                <a16:creationId xmlns:a16="http://schemas.microsoft.com/office/drawing/2014/main" id="{C1378EDA-8EA3-EFDB-A2AD-B7B4BB203E4B}"/>
              </a:ext>
            </a:extLst>
          </p:cNvPr>
          <p:cNvSpPr txBox="1">
            <a:spLocks noChangeArrowheads="1"/>
          </p:cNvSpPr>
          <p:nvPr/>
        </p:nvSpPr>
        <p:spPr bwMode="auto">
          <a:xfrm>
            <a:off x="172588" y="5903630"/>
            <a:ext cx="4761288" cy="89713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6C14CFCA-AA98-91E5-4085-AE676FABEB03}"/>
              </a:ext>
            </a:extLst>
          </p:cNvPr>
          <p:cNvSpPr/>
          <p:nvPr/>
        </p:nvSpPr>
        <p:spPr>
          <a:xfrm>
            <a:off x="1102042" y="6172730"/>
            <a:ext cx="3763782" cy="432515"/>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冒頭「○」に事業の</a:t>
            </a:r>
            <a:r>
              <a:rPr lang="en-US" altLang="ja-JP" sz="1200" dirty="0">
                <a:solidFill>
                  <a:srgbClr val="3366FF"/>
                </a:solidFill>
                <a:latin typeface="Meiryo UI" panose="020B0604030504040204" pitchFamily="50" charset="-128"/>
                <a:ea typeface="Meiryo UI" panose="020B0604030504040204" pitchFamily="50" charset="-128"/>
              </a:rPr>
              <a:t>PR</a:t>
            </a:r>
            <a:r>
              <a:rPr lang="ja-JP" altLang="en-US" sz="1200" dirty="0">
                <a:solidFill>
                  <a:srgbClr val="3366FF"/>
                </a:solidFill>
                <a:latin typeface="Meiryo UI" panose="020B0604030504040204" pitchFamily="50" charset="-128"/>
                <a:ea typeface="Meiryo UI" panose="020B0604030504040204" pitchFamily="50" charset="-128"/>
              </a:rPr>
              <a:t>ポイント、「●」に検討課題を専門用語をなるべく用いず、平易な内容で簡潔に記載。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3" name="Rectangle 7">
            <a:extLst>
              <a:ext uri="{FF2B5EF4-FFF2-40B4-BE49-F238E27FC236}">
                <a16:creationId xmlns:a16="http://schemas.microsoft.com/office/drawing/2014/main" id="{2621BF9F-DF5D-C7C1-F8D3-7E8A0B681001}"/>
              </a:ext>
            </a:extLst>
          </p:cNvPr>
          <p:cNvSpPr>
            <a:spLocks noChangeArrowheads="1"/>
          </p:cNvSpPr>
          <p:nvPr/>
        </p:nvSpPr>
        <p:spPr bwMode="auto">
          <a:xfrm>
            <a:off x="81558" y="5747769"/>
            <a:ext cx="3885138" cy="229442"/>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４．○事業の</a:t>
            </a:r>
            <a:r>
              <a:rPr lang="en-US" altLang="ja-JP" sz="1400" dirty="0">
                <a:solidFill>
                  <a:srgbClr val="000000"/>
                </a:solidFill>
                <a:latin typeface="Meiryo UI" panose="020B0604030504040204" pitchFamily="50" charset="-128"/>
                <a:ea typeface="Meiryo UI" panose="020B0604030504040204" pitchFamily="50" charset="-128"/>
              </a:rPr>
              <a:t>PR</a:t>
            </a:r>
            <a:r>
              <a:rPr lang="ja-JP" altLang="en-US" sz="1400" dirty="0">
                <a:solidFill>
                  <a:srgbClr val="000000"/>
                </a:solidFill>
                <a:latin typeface="Meiryo UI" panose="020B0604030504040204" pitchFamily="50" charset="-128"/>
                <a:ea typeface="Meiryo UI" panose="020B0604030504040204" pitchFamily="50" charset="-128"/>
              </a:rPr>
              <a:t>ポイント／意義 </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●検討課題</a:t>
            </a:r>
          </a:p>
        </p:txBody>
      </p:sp>
      <p:sp>
        <p:nvSpPr>
          <p:cNvPr id="4" name="正方形/長方形 3">
            <a:extLst>
              <a:ext uri="{FF2B5EF4-FFF2-40B4-BE49-F238E27FC236}">
                <a16:creationId xmlns:a16="http://schemas.microsoft.com/office/drawing/2014/main" id="{960E7D8F-63AC-965E-D2A9-5688FF1985A9}"/>
              </a:ext>
            </a:extLst>
          </p:cNvPr>
          <p:cNvSpPr/>
          <p:nvPr/>
        </p:nvSpPr>
        <p:spPr>
          <a:xfrm>
            <a:off x="9290649" y="0"/>
            <a:ext cx="599418" cy="23991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別添</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a:t>
            </a:r>
          </a:p>
        </p:txBody>
      </p:sp>
      <p:sp>
        <p:nvSpPr>
          <p:cNvPr id="10" name="四角形吹き出し 70">
            <a:extLst>
              <a:ext uri="{FF2B5EF4-FFF2-40B4-BE49-F238E27FC236}">
                <a16:creationId xmlns:a16="http://schemas.microsoft.com/office/drawing/2014/main" id="{098B3E7B-B705-5042-C3D3-3E26D503D33D}"/>
              </a:ext>
            </a:extLst>
          </p:cNvPr>
          <p:cNvSpPr/>
          <p:nvPr/>
        </p:nvSpPr>
        <p:spPr>
          <a:xfrm>
            <a:off x="7734354" y="767749"/>
            <a:ext cx="1910571" cy="486701"/>
          </a:xfrm>
          <a:prstGeom prst="wedgeRectCallout">
            <a:avLst>
              <a:gd name="adj1" fmla="val -57570"/>
              <a:gd name="adj2" fmla="val 3617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相手国負担額やその他補助金等も含めた事業全体の総額。</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11" name="四角形吹き出し 70">
            <a:extLst>
              <a:ext uri="{FF2B5EF4-FFF2-40B4-BE49-F238E27FC236}">
                <a16:creationId xmlns:a16="http://schemas.microsoft.com/office/drawing/2014/main" id="{23E31A75-A2DC-F70C-0C91-1FA1F8FEDD70}"/>
              </a:ext>
            </a:extLst>
          </p:cNvPr>
          <p:cNvSpPr/>
          <p:nvPr/>
        </p:nvSpPr>
        <p:spPr>
          <a:xfrm>
            <a:off x="8740462" y="1645749"/>
            <a:ext cx="1112110" cy="606474"/>
          </a:xfrm>
          <a:prstGeom prst="wedgeRectCallout">
            <a:avLst>
              <a:gd name="adj1" fmla="val -127178"/>
              <a:gd name="adj2" fmla="val -56242"/>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事業総額のうち</a:t>
            </a:r>
            <a:r>
              <a:rPr lang="en-US" altLang="ja-JP" sz="1100" dirty="0">
                <a:solidFill>
                  <a:srgbClr val="0000FF"/>
                </a:solidFill>
                <a:latin typeface="Meiryo UI" panose="020B0604030504040204" pitchFamily="50" charset="-128"/>
                <a:ea typeface="Meiryo UI" panose="020B0604030504040204" pitchFamily="50" charset="-128"/>
              </a:rPr>
              <a:t>NEDO</a:t>
            </a:r>
            <a:r>
              <a:rPr lang="ja-JP" altLang="en-US" sz="1100" dirty="0">
                <a:solidFill>
                  <a:srgbClr val="0000FF"/>
                </a:solidFill>
                <a:latin typeface="Meiryo UI" panose="020B0604030504040204" pitchFamily="50" charset="-128"/>
                <a:ea typeface="Meiryo UI" panose="020B0604030504040204" pitchFamily="50" charset="-128"/>
              </a:rPr>
              <a:t>事業として申請する費用。</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7" name="四角形吹き出し 55">
            <a:extLst>
              <a:ext uri="{FF2B5EF4-FFF2-40B4-BE49-F238E27FC236}">
                <a16:creationId xmlns:a16="http://schemas.microsoft.com/office/drawing/2014/main" id="{920074BB-751B-03D1-706A-C53FC54130E0}"/>
              </a:ext>
            </a:extLst>
          </p:cNvPr>
          <p:cNvSpPr/>
          <p:nvPr/>
        </p:nvSpPr>
        <p:spPr>
          <a:xfrm>
            <a:off x="3533962" y="414839"/>
            <a:ext cx="2410021" cy="252127"/>
          </a:xfrm>
          <a:prstGeom prst="wedgeRectCallout">
            <a:avLst>
              <a:gd name="adj1" fmla="val -112056"/>
              <a:gd name="adj2" fmla="val -43802"/>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実証名称を記載（</a:t>
            </a:r>
            <a:r>
              <a:rPr lang="en-US" altLang="ja-JP" sz="1200" dirty="0">
                <a:solidFill>
                  <a:srgbClr val="3366FF"/>
                </a:solidFill>
                <a:latin typeface="Meiryo UI" panose="020B0604030504040204" pitchFamily="50" charset="-128"/>
                <a:ea typeface="Meiryo UI" panose="020B0604030504040204" pitchFamily="50" charset="-128"/>
              </a:rPr>
              <a:t>50</a:t>
            </a:r>
            <a:r>
              <a:rPr lang="ja-JP" altLang="en-US" sz="1200" dirty="0">
                <a:solidFill>
                  <a:srgbClr val="3366FF"/>
                </a:solidFill>
                <a:latin typeface="Meiryo UI" panose="020B0604030504040204" pitchFamily="50" charset="-128"/>
                <a:ea typeface="Meiryo UI" panose="020B0604030504040204" pitchFamily="50" charset="-128"/>
              </a:rPr>
              <a:t>文字以内）。</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12" name="四角形吹き出し 55">
            <a:extLst>
              <a:ext uri="{FF2B5EF4-FFF2-40B4-BE49-F238E27FC236}">
                <a16:creationId xmlns:a16="http://schemas.microsoft.com/office/drawing/2014/main" id="{9B91F455-5E2E-2043-3E05-E026A1BEA56F}"/>
              </a:ext>
            </a:extLst>
          </p:cNvPr>
          <p:cNvSpPr/>
          <p:nvPr/>
        </p:nvSpPr>
        <p:spPr>
          <a:xfrm>
            <a:off x="6049365" y="241106"/>
            <a:ext cx="1462870" cy="252127"/>
          </a:xfrm>
          <a:prstGeom prst="wedgeRectCallout">
            <a:avLst>
              <a:gd name="adj1" fmla="val -221037"/>
              <a:gd name="adj2" fmla="val -21445"/>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8" name="四角形吹き出し 70">
            <a:extLst>
              <a:ext uri="{FF2B5EF4-FFF2-40B4-BE49-F238E27FC236}">
                <a16:creationId xmlns:a16="http://schemas.microsoft.com/office/drawing/2014/main" id="{AB1CA9B0-F91E-4929-950F-A2B6D2E30DCA}"/>
              </a:ext>
            </a:extLst>
          </p:cNvPr>
          <p:cNvSpPr/>
          <p:nvPr/>
        </p:nvSpPr>
        <p:spPr>
          <a:xfrm>
            <a:off x="7115876" y="1754311"/>
            <a:ext cx="1573271" cy="646509"/>
          </a:xfrm>
          <a:prstGeom prst="wedgeRectCallout">
            <a:avLst>
              <a:gd name="adj1" fmla="val -76646"/>
              <a:gd name="adj2" fmla="val 394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相手国負担額やその他補助金等の金額。特段なければ本項目は削除。</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6" name="四角形吹き出し 55">
            <a:extLst>
              <a:ext uri="{FF2B5EF4-FFF2-40B4-BE49-F238E27FC236}">
                <a16:creationId xmlns:a16="http://schemas.microsoft.com/office/drawing/2014/main" id="{B85837F0-C53C-1A43-C0F4-CC625F4B339B}"/>
              </a:ext>
            </a:extLst>
          </p:cNvPr>
          <p:cNvSpPr/>
          <p:nvPr/>
        </p:nvSpPr>
        <p:spPr>
          <a:xfrm>
            <a:off x="2530734" y="792568"/>
            <a:ext cx="2410021" cy="268449"/>
          </a:xfrm>
          <a:prstGeom prst="wedgeRectCallout">
            <a:avLst>
              <a:gd name="adj1" fmla="val -71609"/>
              <a:gd name="adj2" fmla="val -71561"/>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共同提案の場合は提案者名を列記。</a:t>
            </a:r>
            <a:endParaRPr lang="en-US" altLang="ja-JP" sz="1200" dirty="0">
              <a:solidFill>
                <a:srgbClr val="3366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1069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29623" y="295160"/>
            <a:ext cx="4675164" cy="3479795"/>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200" dirty="0">
                <a:solidFill>
                  <a:srgbClr val="000000"/>
                </a:solidFill>
                <a:latin typeface="Meiryo UI" panose="020B0604030504040204" pitchFamily="50" charset="-128"/>
                <a:ea typeface="Meiryo UI" panose="020B0604030504040204" pitchFamily="50" charset="-128"/>
              </a:rPr>
              <a:t>○○システムと○○を用い、○○市場へ参入。</a:t>
            </a: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69498" y="4108806"/>
            <a:ext cx="4809698" cy="259822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国の関与の必要性</a:t>
            </a: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相手国における制度構築への貢献</a:t>
            </a: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454" y="3864678"/>
            <a:ext cx="2245572"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8</a:t>
            </a:r>
            <a:r>
              <a:rPr lang="ja-JP" altLang="en-US" sz="1400" dirty="0">
                <a:solidFill>
                  <a:srgbClr val="000000"/>
                </a:solidFill>
                <a:latin typeface="Meiryo UI" panose="020B0604030504040204" pitchFamily="50" charset="-128"/>
                <a:ea typeface="Meiryo UI" panose="020B0604030504040204" pitchFamily="50" charset="-128"/>
              </a:rPr>
              <a:t>．実証の必要性及び意義</a:t>
            </a:r>
          </a:p>
        </p:txBody>
      </p:sp>
      <p:sp>
        <p:nvSpPr>
          <p:cNvPr id="58" name="Rectangle 7"/>
          <p:cNvSpPr>
            <a:spLocks noChangeArrowheads="1"/>
          </p:cNvSpPr>
          <p:nvPr/>
        </p:nvSpPr>
        <p:spPr bwMode="auto">
          <a:xfrm>
            <a:off x="50454" y="74788"/>
            <a:ext cx="3695378"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7</a:t>
            </a:r>
            <a:r>
              <a:rPr lang="ja-JP" altLang="en-US" sz="1400" dirty="0">
                <a:solidFill>
                  <a:srgbClr val="000000"/>
                </a:solidFill>
                <a:latin typeface="Meiryo UI" panose="020B0604030504040204" pitchFamily="50" charset="-128"/>
                <a:ea typeface="Meiryo UI" panose="020B0604030504040204" pitchFamily="50" charset="-128"/>
              </a:rPr>
              <a:t>．想定される市場規模、成果（具体的目標）</a:t>
            </a:r>
          </a:p>
        </p:txBody>
      </p:sp>
      <p:graphicFrame>
        <p:nvGraphicFramePr>
          <p:cNvPr id="57" name="表 56">
            <a:extLst>
              <a:ext uri="{FF2B5EF4-FFF2-40B4-BE49-F238E27FC236}">
                <a16:creationId xmlns:a16="http://schemas.microsoft.com/office/drawing/2014/main" id="{8EFA4375-01F8-4C15-B62A-DCFD0752D93D}"/>
              </a:ext>
            </a:extLst>
          </p:cNvPr>
          <p:cNvGraphicFramePr>
            <a:graphicFrameLocks noGrp="1"/>
          </p:cNvGraphicFramePr>
          <p:nvPr/>
        </p:nvGraphicFramePr>
        <p:xfrm>
          <a:off x="390180" y="715351"/>
          <a:ext cx="3965181" cy="1145416"/>
        </p:xfrm>
        <a:graphic>
          <a:graphicData uri="http://schemas.openxmlformats.org/drawingml/2006/table">
            <a:tbl>
              <a:tblPr firstRow="1" bandRow="1">
                <a:tableStyleId>{BC89EF96-8CEA-46FF-86C4-4CE0E7609802}</a:tableStyleId>
              </a:tblPr>
              <a:tblGrid>
                <a:gridCol w="905742">
                  <a:extLst>
                    <a:ext uri="{9D8B030D-6E8A-4147-A177-3AD203B41FA5}">
                      <a16:colId xmlns:a16="http://schemas.microsoft.com/office/drawing/2014/main" val="20000"/>
                    </a:ext>
                  </a:extLst>
                </a:gridCol>
                <a:gridCol w="1423390">
                  <a:extLst>
                    <a:ext uri="{9D8B030D-6E8A-4147-A177-3AD203B41FA5}">
                      <a16:colId xmlns:a16="http://schemas.microsoft.com/office/drawing/2014/main" val="20001"/>
                    </a:ext>
                  </a:extLst>
                </a:gridCol>
                <a:gridCol w="860829">
                  <a:extLst>
                    <a:ext uri="{9D8B030D-6E8A-4147-A177-3AD203B41FA5}">
                      <a16:colId xmlns:a16="http://schemas.microsoft.com/office/drawing/2014/main" val="20002"/>
                    </a:ext>
                  </a:extLst>
                </a:gridCol>
                <a:gridCol w="775220">
                  <a:extLst>
                    <a:ext uri="{9D8B030D-6E8A-4147-A177-3AD203B41FA5}">
                      <a16:colId xmlns:a16="http://schemas.microsoft.com/office/drawing/2014/main" val="20003"/>
                    </a:ext>
                  </a:extLst>
                </a:gridCol>
              </a:tblGrid>
              <a:tr h="123374">
                <a:tc>
                  <a:txBody>
                    <a:bodyPr/>
                    <a:lstStyle/>
                    <a:p>
                      <a:pPr algn="ctr"/>
                      <a:endParaRPr kumimoji="1" lang="ja-JP" altLang="en-US" sz="800" b="0" dirty="0"/>
                    </a:p>
                  </a:txBody>
                  <a:tcPr marL="36000" marR="36000" marT="0" marB="0" anchor="ctr"/>
                </a:tc>
                <a:tc>
                  <a:txBody>
                    <a:bodyPr/>
                    <a:lstStyle/>
                    <a:p>
                      <a:pPr algn="ctr"/>
                      <a:endParaRPr kumimoji="1" lang="ja-JP" altLang="en-US" sz="800" b="0" dirty="0"/>
                    </a:p>
                  </a:txBody>
                  <a:tcPr marL="36000" marR="36000" marT="0" marB="0" anchor="ctr"/>
                </a:tc>
                <a:tc>
                  <a:txBody>
                    <a:bodyPr/>
                    <a:lstStyle/>
                    <a:p>
                      <a:pPr algn="ctr"/>
                      <a:r>
                        <a:rPr kumimoji="1" lang="en-US" altLang="ja-JP" sz="800" b="0" dirty="0"/>
                        <a:t>2030</a:t>
                      </a:r>
                      <a:r>
                        <a:rPr kumimoji="1" lang="ja-JP" altLang="en-US" sz="800" b="0" dirty="0"/>
                        <a:t>年</a:t>
                      </a:r>
                    </a:p>
                  </a:txBody>
                  <a:tcPr marL="36000" marR="36000" marT="0" marB="0" anchor="ctr"/>
                </a:tc>
                <a:tc>
                  <a:txBody>
                    <a:bodyPr/>
                    <a:lstStyle/>
                    <a:p>
                      <a:pPr algn="ctr"/>
                      <a:r>
                        <a:rPr kumimoji="1" lang="en-US" altLang="ja-JP" sz="800" b="0" dirty="0"/>
                        <a:t>2040</a:t>
                      </a:r>
                      <a:r>
                        <a:rPr kumimoji="1" lang="ja-JP" altLang="en-US" sz="800" b="0" dirty="0"/>
                        <a:t>年</a:t>
                      </a:r>
                    </a:p>
                  </a:txBody>
                  <a:tcPr marL="36000" marR="36000" marT="0" marB="0" anchor="ctr"/>
                </a:tc>
                <a:extLst>
                  <a:ext uri="{0D108BD9-81ED-4DB2-BD59-A6C34878D82A}">
                    <a16:rowId xmlns:a16="http://schemas.microsoft.com/office/drawing/2014/main" val="10000"/>
                  </a:ext>
                </a:extLst>
              </a:tr>
              <a:tr h="111037">
                <a:tc rowSpan="4">
                  <a:txBody>
                    <a:bodyPr/>
                    <a:lstStyle/>
                    <a:p>
                      <a:pPr algn="ctr"/>
                      <a:r>
                        <a:rPr kumimoji="1" lang="ja-JP" altLang="en-US" sz="800" b="0" dirty="0"/>
                        <a:t>○○</a:t>
                      </a:r>
                      <a:endParaRPr kumimoji="1" lang="en-US" altLang="ja-JP" sz="800" b="0" dirty="0"/>
                    </a:p>
                    <a:p>
                      <a:pPr algn="ctr"/>
                      <a:r>
                        <a:rPr kumimoji="1" lang="ja-JP" altLang="en-US" sz="800" b="0" dirty="0"/>
                        <a:t>システム</a:t>
                      </a:r>
                    </a:p>
                  </a:txBody>
                  <a:tcPr marL="36000" marR="36000" marT="0" marB="0" anchor="ctr"/>
                </a:tc>
                <a:tc>
                  <a:txBody>
                    <a:bodyPr/>
                    <a:lstStyle/>
                    <a:p>
                      <a:pPr algn="ctr"/>
                      <a:r>
                        <a:rPr kumimoji="1" lang="ja-JP" altLang="en-US" sz="800" b="0" dirty="0"/>
                        <a:t>市場規模</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a:t>
                      </a:r>
                      <a:endParaRPr kumimoji="1" lang="ja-JP" altLang="en-US" sz="800" b="0" dirty="0"/>
                    </a:p>
                  </a:txBody>
                  <a:tcPr marL="36000" marR="36000" marT="0" marB="0" anchor="ctr"/>
                </a:tc>
                <a:tc>
                  <a:txBody>
                    <a:bodyPr/>
                    <a:lstStyle/>
                    <a:p>
                      <a:pPr algn="ctr"/>
                      <a:r>
                        <a:rPr kumimoji="1" lang="en-US" altLang="ja-JP" sz="800" b="0" dirty="0"/>
                        <a:t>Y,YYY</a:t>
                      </a:r>
                      <a:endParaRPr kumimoji="1" lang="ja-JP" altLang="en-US" sz="800" b="0" dirty="0"/>
                    </a:p>
                  </a:txBody>
                  <a:tcPr marL="36000" marR="36000" marT="0" marB="0" anchor="ctr"/>
                </a:tc>
                <a:extLst>
                  <a:ext uri="{0D108BD9-81ED-4DB2-BD59-A6C34878D82A}">
                    <a16:rowId xmlns:a16="http://schemas.microsoft.com/office/drawing/2014/main" val="10001"/>
                  </a:ext>
                </a:extLst>
              </a:tr>
              <a:tr h="111037">
                <a:tc vMerge="1">
                  <a:txBody>
                    <a:bodyPr/>
                    <a:lstStyle/>
                    <a:p>
                      <a:pPr algn="ctr"/>
                      <a:endParaRPr kumimoji="1" lang="ja-JP" altLang="en-US" sz="900" b="0" dirty="0"/>
                    </a:p>
                  </a:txBody>
                  <a:tcPr marL="72000" marR="72000" marT="36000" marB="36000"/>
                </a:tc>
                <a:tc>
                  <a:txBody>
                    <a:bodyPr/>
                    <a:lstStyle/>
                    <a:p>
                      <a:pPr algn="ctr"/>
                      <a:r>
                        <a:rPr kumimoji="1" lang="ja-JP" altLang="en-US" sz="800" b="0" dirty="0"/>
                        <a:t>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a:t>
                      </a:r>
                      <a:endParaRPr kumimoji="1" lang="ja-JP" altLang="en-US" sz="800" b="0" dirty="0"/>
                    </a:p>
                  </a:txBody>
                  <a:tcPr marL="36000" marR="36000" marT="0" marB="0" anchor="ctr"/>
                </a:tc>
                <a:tc>
                  <a:txBody>
                    <a:bodyPr/>
                    <a:lstStyle/>
                    <a:p>
                      <a:pPr algn="ctr"/>
                      <a:r>
                        <a:rPr kumimoji="1" lang="en-US" altLang="ja-JP" sz="800" b="0" dirty="0"/>
                        <a:t>YYY</a:t>
                      </a:r>
                      <a:endParaRPr kumimoji="1" lang="ja-JP" altLang="en-US" sz="800" b="0" dirty="0"/>
                    </a:p>
                  </a:txBody>
                  <a:tcPr marL="36000" marR="36000" marT="0" marB="0" anchor="ctr"/>
                </a:tc>
                <a:extLst>
                  <a:ext uri="{0D108BD9-81ED-4DB2-BD59-A6C34878D82A}">
                    <a16:rowId xmlns:a16="http://schemas.microsoft.com/office/drawing/2014/main" val="10002"/>
                  </a:ext>
                </a:extLst>
              </a:tr>
              <a:tr h="111037">
                <a:tc vMerge="1">
                  <a:txBody>
                    <a:bodyPr/>
                    <a:lstStyle/>
                    <a:p>
                      <a:endParaRPr kumimoji="1" lang="ja-JP" altLang="en-US"/>
                    </a:p>
                  </a:txBody>
                  <a:tcPr/>
                </a:tc>
                <a:tc>
                  <a:txBody>
                    <a:bodyPr/>
                    <a:lstStyle/>
                    <a:p>
                      <a:pPr algn="ctr"/>
                      <a:r>
                        <a:rPr kumimoji="1" lang="ja-JP" altLang="en-US" sz="800" b="0" dirty="0"/>
                        <a:t>累積売上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a:t>
                      </a:r>
                      <a:endParaRPr kumimoji="1" lang="ja-JP" altLang="en-US" sz="800" b="0" dirty="0"/>
                    </a:p>
                  </a:txBody>
                  <a:tcPr marL="36000" marR="36000" marT="0" marB="0" anchor="ctr"/>
                </a:tc>
                <a:tc>
                  <a:txBody>
                    <a:bodyPr/>
                    <a:lstStyle/>
                    <a:p>
                      <a:pPr algn="ctr"/>
                      <a:r>
                        <a:rPr kumimoji="1" lang="en-US" altLang="ja-JP" sz="800" b="0" dirty="0"/>
                        <a:t>Y,YYY</a:t>
                      </a:r>
                      <a:endParaRPr kumimoji="1" lang="ja-JP" altLang="en-US" sz="800" b="0" dirty="0"/>
                    </a:p>
                  </a:txBody>
                  <a:tcPr marL="36000" marR="36000" marT="0" marB="0" anchor="ctr"/>
                </a:tc>
                <a:extLst>
                  <a:ext uri="{0D108BD9-81ED-4DB2-BD59-A6C34878D82A}">
                    <a16:rowId xmlns:a16="http://schemas.microsoft.com/office/drawing/2014/main" val="10003"/>
                  </a:ext>
                </a:extLst>
              </a:tr>
              <a:tr h="111037">
                <a:tc vMerge="1">
                  <a:txBody>
                    <a:bodyPr/>
                    <a:lstStyle/>
                    <a:p>
                      <a:pPr algn="ctr"/>
                      <a:endParaRPr kumimoji="1" lang="ja-JP" altLang="en-US" sz="800" b="0" dirty="0"/>
                    </a:p>
                  </a:txBody>
                  <a:tcPr marL="36000" marR="36000" marT="0" marB="0" anchor="ctr"/>
                </a:tc>
                <a:tc>
                  <a:txBody>
                    <a:bodyPr/>
                    <a:lstStyle/>
                    <a:p>
                      <a:pPr algn="ctr"/>
                      <a:r>
                        <a:rPr kumimoji="1" lang="ja-JP" altLang="en-US" sz="800" b="0" dirty="0"/>
                        <a:t>累積売上</a:t>
                      </a:r>
                      <a:r>
                        <a:rPr kumimoji="1" lang="en-US" altLang="ja-JP" sz="800" b="0" dirty="0"/>
                        <a:t>(</a:t>
                      </a:r>
                      <a:r>
                        <a:rPr kumimoji="1" lang="ja-JP" altLang="en-US" sz="800" b="0" dirty="0"/>
                        <a:t>ｼｽﾃﾑ</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XX,XXX</a:t>
                      </a:r>
                      <a:endParaRPr kumimoji="1" lang="ja-JP" altLang="en-US" sz="800" b="0" dirty="0"/>
                    </a:p>
                  </a:txBody>
                  <a:tcPr marL="36000" marR="36000" marT="0" marB="0" anchor="ctr"/>
                </a:tc>
                <a:tc>
                  <a:txBody>
                    <a:bodyPr/>
                    <a:lstStyle/>
                    <a:p>
                      <a:pPr algn="ctr"/>
                      <a:r>
                        <a:rPr kumimoji="1" lang="en-US" altLang="ja-JP" sz="800" b="0" dirty="0"/>
                        <a:t>YYY,YYY</a:t>
                      </a:r>
                      <a:endParaRPr kumimoji="1" lang="ja-JP" altLang="en-US" sz="800" b="0" dirty="0"/>
                    </a:p>
                  </a:txBody>
                  <a:tcPr marL="36000" marR="36000" marT="0" marB="0" anchor="ctr"/>
                </a:tc>
                <a:extLst>
                  <a:ext uri="{0D108BD9-81ED-4DB2-BD59-A6C34878D82A}">
                    <a16:rowId xmlns:a16="http://schemas.microsoft.com/office/drawing/2014/main" val="10004"/>
                  </a:ext>
                </a:extLst>
              </a:tr>
              <a:tr h="123588">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dirty="0"/>
                        <a:t>○○機器</a:t>
                      </a:r>
                    </a:p>
                  </a:txBody>
                  <a:tcPr marL="36000" marR="36000" marT="0" marB="0" anchor="ctr">
                    <a:noFill/>
                  </a:tcPr>
                </a:tc>
                <a:tc>
                  <a:txBody>
                    <a:bodyPr/>
                    <a:lstStyle/>
                    <a:p>
                      <a:pPr algn="ctr"/>
                      <a:r>
                        <a:rPr kumimoji="1" lang="ja-JP" altLang="en-US" sz="800" b="0" dirty="0"/>
                        <a:t>市場規模</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XXX,XXX</a:t>
                      </a:r>
                      <a:endParaRPr kumimoji="1" lang="ja-JP" altLang="en-US" sz="800" b="0" dirty="0"/>
                    </a:p>
                  </a:txBody>
                  <a:tcPr marL="36000" marR="36000" marT="0" marB="0" anchor="ctr"/>
                </a:tc>
                <a:tc>
                  <a:txBody>
                    <a:bodyPr/>
                    <a:lstStyle/>
                    <a:p>
                      <a:pPr algn="ctr"/>
                      <a:r>
                        <a:rPr kumimoji="1" lang="en-US" altLang="ja-JP" sz="800" b="0" dirty="0"/>
                        <a:t>YYY,YYY</a:t>
                      </a:r>
                      <a:endParaRPr kumimoji="1" lang="ja-JP" altLang="en-US" sz="800" b="0" dirty="0"/>
                    </a:p>
                  </a:txBody>
                  <a:tcPr marL="36000" marR="36000" marT="0" marB="0" anchor="ctr"/>
                </a:tc>
                <a:extLst>
                  <a:ext uri="{0D108BD9-81ED-4DB2-BD59-A6C34878D82A}">
                    <a16:rowId xmlns:a16="http://schemas.microsoft.com/office/drawing/2014/main" val="10005"/>
                  </a:ext>
                </a:extLst>
              </a:tr>
              <a:tr h="114577">
                <a:tc vMerge="1">
                  <a:txBody>
                    <a:bodyPr/>
                    <a:lstStyle/>
                    <a:p>
                      <a:pPr algn="ctr"/>
                      <a:endParaRPr kumimoji="1" lang="ja-JP" altLang="en-US" sz="900" b="0" dirty="0"/>
                    </a:p>
                  </a:txBody>
                  <a:tcPr marL="36000" marR="36000" marT="36000" marB="36000"/>
                </a:tc>
                <a:tc>
                  <a:txBody>
                    <a:bodyPr/>
                    <a:lstStyle/>
                    <a:p>
                      <a:pPr algn="ctr"/>
                      <a:r>
                        <a:rPr kumimoji="1" lang="ja-JP" altLang="en-US" sz="800" b="0" dirty="0"/>
                        <a:t>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a:t>
                      </a:r>
                      <a:endParaRPr kumimoji="1" lang="ja-JP" altLang="en-US" sz="800" b="0" dirty="0"/>
                    </a:p>
                  </a:txBody>
                  <a:tcPr marL="36000" marR="36000" marT="0" marB="0" anchor="ctr"/>
                </a:tc>
                <a:tc>
                  <a:txBody>
                    <a:bodyPr/>
                    <a:lstStyle/>
                    <a:p>
                      <a:pPr algn="ctr"/>
                      <a:r>
                        <a:rPr kumimoji="1" lang="en-US" altLang="ja-JP" sz="800" b="0" dirty="0"/>
                        <a:t>YY</a:t>
                      </a:r>
                      <a:endParaRPr kumimoji="1" lang="ja-JP" altLang="en-US" sz="800" b="0" dirty="0"/>
                    </a:p>
                  </a:txBody>
                  <a:tcPr marL="36000" marR="36000" marT="0" marB="0" anchor="ctr"/>
                </a:tc>
                <a:extLst>
                  <a:ext uri="{0D108BD9-81ED-4DB2-BD59-A6C34878D82A}">
                    <a16:rowId xmlns:a16="http://schemas.microsoft.com/office/drawing/2014/main" val="10006"/>
                  </a:ext>
                </a:extLst>
              </a:tr>
              <a:tr h="111037">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dirty="0"/>
                    </a:p>
                  </a:txBody>
                  <a:tcPr marL="36000" marR="36000" marT="0" marB="0" anchor="ctr">
                    <a:noFill/>
                  </a:tcPr>
                </a:tc>
                <a:tc>
                  <a:txBody>
                    <a:bodyPr/>
                    <a:lstStyle/>
                    <a:p>
                      <a:pPr algn="ctr"/>
                      <a:r>
                        <a:rPr kumimoji="1" lang="ja-JP" altLang="en-US" sz="800" b="0" dirty="0"/>
                        <a:t>累計売上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a:t>
                      </a:r>
                      <a:endParaRPr kumimoji="1" lang="ja-JP" altLang="en-US" sz="800" b="0" dirty="0"/>
                    </a:p>
                  </a:txBody>
                  <a:tcPr marL="36000" marR="36000" marT="0" marB="0" anchor="ctr"/>
                </a:tc>
                <a:tc>
                  <a:txBody>
                    <a:bodyPr/>
                    <a:lstStyle/>
                    <a:p>
                      <a:pPr algn="ctr"/>
                      <a:r>
                        <a:rPr kumimoji="1" lang="en-US" altLang="ja-JP" sz="800" b="0" dirty="0"/>
                        <a:t>Y,YYY</a:t>
                      </a:r>
                      <a:endParaRPr kumimoji="1" lang="ja-JP" altLang="en-US" sz="800" b="0" dirty="0"/>
                    </a:p>
                  </a:txBody>
                  <a:tcPr marL="36000" marR="36000" marT="0" marB="0" anchor="ctr"/>
                </a:tc>
                <a:extLst>
                  <a:ext uri="{0D108BD9-81ED-4DB2-BD59-A6C34878D82A}">
                    <a16:rowId xmlns:a16="http://schemas.microsoft.com/office/drawing/2014/main" val="10007"/>
                  </a:ext>
                </a:extLst>
              </a:tr>
              <a:tr h="166934">
                <a:tc>
                  <a:txBody>
                    <a:bodyPr/>
                    <a:lstStyle/>
                    <a:p>
                      <a:pPr algn="ctr"/>
                      <a:r>
                        <a:rPr kumimoji="1" lang="ja-JP" altLang="en-US" sz="800" b="0" dirty="0"/>
                        <a:t>原油削減効果</a:t>
                      </a:r>
                    </a:p>
                  </a:txBody>
                  <a:tcPr marL="36000" marR="3600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dirty="0"/>
                        <a:t>(</a:t>
                      </a:r>
                      <a:r>
                        <a:rPr kumimoji="1" lang="ja-JP" altLang="en-US" sz="800" b="0" dirty="0"/>
                        <a:t>万</a:t>
                      </a:r>
                      <a:r>
                        <a:rPr kumimoji="1" lang="en-US" altLang="ja-JP" sz="800" b="0" dirty="0" err="1"/>
                        <a:t>kL</a:t>
                      </a:r>
                      <a:r>
                        <a:rPr kumimoji="1" lang="en-US" altLang="ja-JP" sz="800" b="0" dirty="0"/>
                        <a:t>/</a:t>
                      </a:r>
                      <a:r>
                        <a:rPr kumimoji="1" lang="en-US" altLang="ja-JP" sz="800" b="0" dirty="0" err="1"/>
                        <a:t>yr</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a:t>
                      </a:r>
                      <a:endParaRPr kumimoji="1" lang="ja-JP" altLang="en-US" sz="800" b="0" dirty="0"/>
                    </a:p>
                  </a:txBody>
                  <a:tcPr marL="36000" marR="36000" marT="0" marB="0" anchor="ctr"/>
                </a:tc>
                <a:tc>
                  <a:txBody>
                    <a:bodyPr/>
                    <a:lstStyle/>
                    <a:p>
                      <a:pPr algn="ctr"/>
                      <a:r>
                        <a:rPr kumimoji="1" lang="en-US" altLang="ja-JP" sz="800" b="0" dirty="0"/>
                        <a:t>YY.Y</a:t>
                      </a:r>
                      <a:endParaRPr kumimoji="1" lang="ja-JP" altLang="en-US" sz="800" b="0" dirty="0"/>
                    </a:p>
                  </a:txBody>
                  <a:tcPr marL="36000" marR="36000" marT="0" marB="0" anchor="ctr"/>
                </a:tc>
                <a:extLst>
                  <a:ext uri="{0D108BD9-81ED-4DB2-BD59-A6C34878D82A}">
                    <a16:rowId xmlns:a16="http://schemas.microsoft.com/office/drawing/2014/main" val="10008"/>
                  </a:ext>
                </a:extLst>
              </a:tr>
            </a:tbl>
          </a:graphicData>
        </a:graphic>
      </p:graphicFrame>
      <p:sp>
        <p:nvSpPr>
          <p:cNvPr id="73" name="テキスト ボックス 72">
            <a:extLst>
              <a:ext uri="{FF2B5EF4-FFF2-40B4-BE49-F238E27FC236}">
                <a16:creationId xmlns:a16="http://schemas.microsoft.com/office/drawing/2014/main" id="{17412FBE-F9A8-403D-BA50-AB447F0278E2}"/>
              </a:ext>
            </a:extLst>
          </p:cNvPr>
          <p:cNvSpPr txBox="1"/>
          <p:nvPr/>
        </p:nvSpPr>
        <p:spPr>
          <a:xfrm>
            <a:off x="1312848" y="521288"/>
            <a:ext cx="2119846" cy="230832"/>
          </a:xfrm>
          <a:prstGeom prst="rect">
            <a:avLst/>
          </a:prstGeom>
          <a:noFill/>
        </p:spPr>
        <p:txBody>
          <a:bodyPr wrap="square" rtlCol="0">
            <a:spAutoFit/>
          </a:bodyPr>
          <a:lstStyle/>
          <a:p>
            <a:r>
              <a:rPr lang="ja-JP" altLang="en-US" sz="900" dirty="0"/>
              <a:t>想定市場規模と累積売上（表例）</a:t>
            </a:r>
            <a:endParaRPr kumimoji="1" lang="ja-JP" altLang="en-US" sz="900" dirty="0"/>
          </a:p>
        </p:txBody>
      </p:sp>
      <p:pic>
        <p:nvPicPr>
          <p:cNvPr id="74" name="図 73">
            <a:extLst>
              <a:ext uri="{FF2B5EF4-FFF2-40B4-BE49-F238E27FC236}">
                <a16:creationId xmlns:a16="http://schemas.microsoft.com/office/drawing/2014/main" id="{C2BD860E-ABF8-4C1B-B75E-82287962BF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378" y="2044191"/>
            <a:ext cx="3503191" cy="1632391"/>
          </a:xfrm>
          <a:prstGeom prst="rect">
            <a:avLst/>
          </a:prstGeom>
        </p:spPr>
      </p:pic>
      <p:sp>
        <p:nvSpPr>
          <p:cNvPr id="75" name="テキスト ボックス 74">
            <a:extLst>
              <a:ext uri="{FF2B5EF4-FFF2-40B4-BE49-F238E27FC236}">
                <a16:creationId xmlns:a16="http://schemas.microsoft.com/office/drawing/2014/main" id="{8CBF6B9E-029D-4B5C-93FB-1CC19704B6B0}"/>
              </a:ext>
            </a:extLst>
          </p:cNvPr>
          <p:cNvSpPr txBox="1"/>
          <p:nvPr/>
        </p:nvSpPr>
        <p:spPr>
          <a:xfrm>
            <a:off x="1643805" y="1847512"/>
            <a:ext cx="1383975" cy="230832"/>
          </a:xfrm>
          <a:prstGeom prst="rect">
            <a:avLst/>
          </a:prstGeom>
          <a:noFill/>
        </p:spPr>
        <p:txBody>
          <a:bodyPr wrap="square" rtlCol="0">
            <a:spAutoFit/>
          </a:bodyPr>
          <a:lstStyle/>
          <a:p>
            <a:r>
              <a:rPr kumimoji="1" lang="ja-JP" altLang="en-US" sz="900" dirty="0"/>
              <a:t>売上見通し（図例）　</a:t>
            </a:r>
          </a:p>
        </p:txBody>
      </p:sp>
      <p:sp>
        <p:nvSpPr>
          <p:cNvPr id="76" name="正方形/長方形 75">
            <a:extLst>
              <a:ext uri="{FF2B5EF4-FFF2-40B4-BE49-F238E27FC236}">
                <a16:creationId xmlns:a16="http://schemas.microsoft.com/office/drawing/2014/main" id="{D9EA0765-6F11-4DD7-91EB-97F25853E740}"/>
              </a:ext>
            </a:extLst>
          </p:cNvPr>
          <p:cNvSpPr/>
          <p:nvPr/>
        </p:nvSpPr>
        <p:spPr>
          <a:xfrm>
            <a:off x="519601" y="5035387"/>
            <a:ext cx="3706338" cy="914978"/>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実証の必要性及び意義について、「国の関与の必要性」や「相手国における制度構築への貢献」等を踏まえて記載。</a:t>
            </a:r>
          </a:p>
        </p:txBody>
      </p:sp>
      <p:sp>
        <p:nvSpPr>
          <p:cNvPr id="77" name="Text Box 6">
            <a:extLst>
              <a:ext uri="{FF2B5EF4-FFF2-40B4-BE49-F238E27FC236}">
                <a16:creationId xmlns:a16="http://schemas.microsoft.com/office/drawing/2014/main" id="{8951378C-775F-47AF-8A3D-DA81F7214C80}"/>
              </a:ext>
            </a:extLst>
          </p:cNvPr>
          <p:cNvSpPr txBox="1">
            <a:spLocks noChangeArrowheads="1"/>
          </p:cNvSpPr>
          <p:nvPr/>
        </p:nvSpPr>
        <p:spPr bwMode="auto">
          <a:xfrm>
            <a:off x="4938006" y="295159"/>
            <a:ext cx="4809698" cy="2852731"/>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graphicFrame>
        <p:nvGraphicFramePr>
          <p:cNvPr id="78" name="表 77">
            <a:extLst>
              <a:ext uri="{FF2B5EF4-FFF2-40B4-BE49-F238E27FC236}">
                <a16:creationId xmlns:a16="http://schemas.microsoft.com/office/drawing/2014/main" id="{EDB1A0A3-6A43-41AE-9005-90A6C9F8A9FB}"/>
              </a:ext>
            </a:extLst>
          </p:cNvPr>
          <p:cNvGraphicFramePr>
            <a:graphicFrameLocks noGrp="1"/>
          </p:cNvGraphicFramePr>
          <p:nvPr>
            <p:extLst>
              <p:ext uri="{D42A27DB-BD31-4B8C-83A1-F6EECF244321}">
                <p14:modId xmlns:p14="http://schemas.microsoft.com/office/powerpoint/2010/main" val="2841035307"/>
              </p:ext>
            </p:extLst>
          </p:nvPr>
        </p:nvGraphicFramePr>
        <p:xfrm>
          <a:off x="5043394" y="524342"/>
          <a:ext cx="4598922" cy="1889760"/>
        </p:xfrm>
        <a:graphic>
          <a:graphicData uri="http://schemas.openxmlformats.org/drawingml/2006/table">
            <a:tbl>
              <a:tblPr firstRow="1" bandRow="1">
                <a:tableStyleId>{BC89EF96-8CEA-46FF-86C4-4CE0E7609802}</a:tableStyleId>
              </a:tblPr>
              <a:tblGrid>
                <a:gridCol w="793488">
                  <a:extLst>
                    <a:ext uri="{9D8B030D-6E8A-4147-A177-3AD203B41FA5}">
                      <a16:colId xmlns:a16="http://schemas.microsoft.com/office/drawing/2014/main" val="20000"/>
                    </a:ext>
                  </a:extLst>
                </a:gridCol>
                <a:gridCol w="3805434">
                  <a:extLst>
                    <a:ext uri="{9D8B030D-6E8A-4147-A177-3AD203B41FA5}">
                      <a16:colId xmlns:a16="http://schemas.microsoft.com/office/drawing/2014/main" val="20001"/>
                    </a:ext>
                  </a:extLst>
                </a:gridCol>
              </a:tblGrid>
              <a:tr h="469031">
                <a:tc>
                  <a:txBody>
                    <a:bodyPr/>
                    <a:lstStyle/>
                    <a:p>
                      <a:pPr algn="ctr"/>
                      <a:r>
                        <a:rPr kumimoji="1" lang="ja-JP" altLang="en-US" sz="1000" b="0" dirty="0">
                          <a:solidFill>
                            <a:schemeClr val="tx1"/>
                          </a:solidFill>
                        </a:rPr>
                        <a:t>市場分析</a:t>
                      </a:r>
                    </a:p>
                  </a:txBody>
                  <a:tcPr anchor="ctr">
                    <a:lnB w="12700" cap="flat" cmpd="sng" algn="ctr">
                      <a:solidFill>
                        <a:schemeClr val="tx2">
                          <a:lumMod val="60000"/>
                          <a:lumOff val="40000"/>
                        </a:schemeClr>
                      </a:solidFill>
                      <a:prstDash val="solid"/>
                      <a:round/>
                      <a:headEnd type="none" w="med" len="med"/>
                      <a:tailEnd type="none" w="med" len="med"/>
                    </a:lnB>
                  </a:tcPr>
                </a:tc>
                <a:tc>
                  <a:txBody>
                    <a:bodyPr/>
                    <a:lstStyle/>
                    <a:p>
                      <a:pPr marL="176213" indent="-176213" fontAlgn="auto">
                        <a:spcBef>
                          <a:spcPts val="0"/>
                        </a:spcBef>
                        <a:spcAft>
                          <a:spcPts val="0"/>
                        </a:spcAft>
                        <a:buFont typeface="Wingdings" pitchFamily="2" charset="2"/>
                        <a:buChar char="ü"/>
                        <a:defRPr/>
                      </a:pPr>
                      <a:r>
                        <a:rPr lang="ja-JP" altLang="en-US" sz="1000" b="0" dirty="0">
                          <a:solidFill>
                            <a:schemeClr val="tx1"/>
                          </a:solidFill>
                        </a:rPr>
                        <a:t>目指す将来性ある市場の定義</a:t>
                      </a:r>
                      <a:endParaRPr lang="en-US" altLang="ja-JP" sz="1000" b="0" dirty="0">
                        <a:solidFill>
                          <a:schemeClr val="tx1"/>
                        </a:solidFill>
                      </a:endParaRPr>
                    </a:p>
                    <a:p>
                      <a:pPr marL="176213" indent="-176213" fontAlgn="auto">
                        <a:spcBef>
                          <a:spcPts val="0"/>
                        </a:spcBef>
                        <a:spcAft>
                          <a:spcPts val="0"/>
                        </a:spcAft>
                        <a:buFont typeface="Wingdings" pitchFamily="2" charset="2"/>
                        <a:buChar char="ü"/>
                        <a:defRPr/>
                      </a:pPr>
                      <a:r>
                        <a:rPr lang="ja-JP" altLang="en-US" sz="1000" b="0" dirty="0">
                          <a:solidFill>
                            <a:schemeClr val="tx1"/>
                          </a:solidFill>
                        </a:rPr>
                        <a:t>市場での自社の立ち位置の特定</a:t>
                      </a:r>
                      <a:endParaRPr lang="en-US" altLang="ja-JP" sz="1000" b="0" dirty="0">
                        <a:solidFill>
                          <a:schemeClr val="tx1"/>
                        </a:solidFill>
                      </a:endParaRPr>
                    </a:p>
                    <a:p>
                      <a:pPr marL="176213" indent="-176213" fontAlgn="auto">
                        <a:spcBef>
                          <a:spcPts val="0"/>
                        </a:spcBef>
                        <a:spcAft>
                          <a:spcPts val="0"/>
                        </a:spcAft>
                        <a:buFont typeface="Wingdings" pitchFamily="2" charset="2"/>
                        <a:buChar char="ü"/>
                        <a:defRPr/>
                      </a:pPr>
                      <a:r>
                        <a:rPr lang="ja-JP" altLang="en-US" sz="1000" b="0" dirty="0">
                          <a:solidFill>
                            <a:schemeClr val="tx1"/>
                          </a:solidFill>
                        </a:rPr>
                        <a:t>公共性が特に強い場合</a:t>
                      </a:r>
                      <a:endParaRPr lang="en-US" altLang="ja-JP" sz="1000" b="0" dirty="0">
                        <a:solidFill>
                          <a:schemeClr val="tx1"/>
                        </a:solidFill>
                      </a:endParaRPr>
                    </a:p>
                    <a:p>
                      <a:pPr marL="0" indent="0" fontAlgn="auto">
                        <a:spcBef>
                          <a:spcPts val="0"/>
                        </a:spcBef>
                        <a:spcAft>
                          <a:spcPts val="0"/>
                        </a:spcAft>
                        <a:buFont typeface="Wingdings" pitchFamily="2" charset="2"/>
                        <a:buNone/>
                        <a:defRPr/>
                      </a:pPr>
                      <a:r>
                        <a:rPr lang="ja-JP" altLang="en-US" sz="1000" b="0" dirty="0">
                          <a:solidFill>
                            <a:schemeClr val="tx1"/>
                          </a:solidFill>
                        </a:rPr>
                        <a:t>　　などは、個別事情記述</a:t>
                      </a:r>
                      <a:endParaRPr lang="en-US" altLang="ja-JP" sz="1000" b="0" dirty="0">
                        <a:solidFill>
                          <a:schemeClr val="tx1"/>
                        </a:solidFill>
                      </a:endParaRPr>
                    </a:p>
                  </a:txBody>
                  <a:tcPr>
                    <a:lnB w="1270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0000"/>
                  </a:ext>
                </a:extLst>
              </a:tr>
              <a:tr h="265104">
                <a:tc>
                  <a:txBody>
                    <a:bodyPr/>
                    <a:lstStyle/>
                    <a:p>
                      <a:pPr algn="ctr"/>
                      <a:r>
                        <a:rPr kumimoji="1" lang="ja-JP" altLang="en-US" sz="1000" dirty="0">
                          <a:solidFill>
                            <a:schemeClr val="tx1"/>
                          </a:solidFill>
                        </a:rPr>
                        <a:t>競合分析</a:t>
                      </a:r>
                    </a:p>
                  </a:txBody>
                  <a:tcPr anchor="ctr">
                    <a:lnT w="12700" cap="flat" cmpd="sng" algn="ctr">
                      <a:solidFill>
                        <a:schemeClr val="tx2">
                          <a:lumMod val="60000"/>
                          <a:lumOff val="40000"/>
                        </a:schemeClr>
                      </a:solidFill>
                      <a:prstDash val="solid"/>
                      <a:round/>
                      <a:headEnd type="none" w="med" len="med"/>
                      <a:tailEnd type="none" w="med" len="med"/>
                    </a:lnT>
                    <a:noFill/>
                  </a:tcPr>
                </a:tc>
                <a:tc>
                  <a:txBody>
                    <a:bodyPr/>
                    <a:lstStyle/>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競合企業・技術の分析に基づく自社の持つ強みの明確化</a:t>
                      </a:r>
                      <a:endParaRPr kumimoji="1" lang="en-US" altLang="ja-JP" sz="1000" b="0" i="0" u="none" strike="noStrike" kern="1200" cap="none" spc="0" normalizeH="0" baseline="0" noProof="0" dirty="0">
                        <a:ln>
                          <a:noFill/>
                        </a:ln>
                        <a:solidFill>
                          <a:schemeClr val="tx1"/>
                        </a:solidFill>
                        <a:effectLst/>
                        <a:uLnTx/>
                        <a:uFillTx/>
                        <a:latin typeface="+mn-lt"/>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競合技術に対する対応策</a:t>
                      </a:r>
                    </a:p>
                  </a:txBody>
                  <a:tcP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1"/>
                  </a:ext>
                </a:extLst>
              </a:tr>
              <a:tr h="284589">
                <a:tc>
                  <a:txBody>
                    <a:bodyPr/>
                    <a:lstStyle/>
                    <a:p>
                      <a:pPr algn="ctr"/>
                      <a:r>
                        <a:rPr kumimoji="1" lang="ja-JP" altLang="en-US" sz="1000" dirty="0">
                          <a:solidFill>
                            <a:schemeClr val="tx1"/>
                          </a:solidFill>
                        </a:rPr>
                        <a:t>リスク管理</a:t>
                      </a:r>
                    </a:p>
                  </a:txBody>
                  <a:tcPr anchor="ctr"/>
                </a:tc>
                <a:tc>
                  <a:txBody>
                    <a:bodyPr/>
                    <a:lstStyle/>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事業の収益・採算に影響を及ぼす主要リスクの抽出</a:t>
                      </a:r>
                      <a:endParaRPr kumimoji="1" lang="en-US" altLang="ja-JP" sz="1000" b="0" i="0" u="none" strike="noStrike" kern="1200" cap="none" spc="0" normalizeH="0" baseline="0" noProof="0" dirty="0">
                        <a:ln>
                          <a:noFill/>
                        </a:ln>
                        <a:solidFill>
                          <a:schemeClr val="tx1"/>
                        </a:solidFill>
                        <a:effectLst/>
                        <a:uLnTx/>
                        <a:uFillTx/>
                        <a:latin typeface="+mn-lt"/>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主要リスクに対する具体的な対策</a:t>
                      </a:r>
                    </a:p>
                  </a:txBody>
                  <a:tcPr>
                    <a:lnT w="12700" cap="flat" cmpd="sng" algn="ctr">
                      <a:solidFill>
                        <a:schemeClr val="tx2">
                          <a:lumMod val="60000"/>
                          <a:lumOff val="40000"/>
                        </a:schemeClr>
                      </a:solidFill>
                      <a:prstDash val="solid"/>
                      <a:round/>
                      <a:headEnd type="none" w="med" len="med"/>
                      <a:tailEnd type="none" w="med" len="med"/>
                    </a:lnT>
                  </a:tcPr>
                </a:tc>
                <a:extLst>
                  <a:ext uri="{0D108BD9-81ED-4DB2-BD59-A6C34878D82A}">
                    <a16:rowId xmlns:a16="http://schemas.microsoft.com/office/drawing/2014/main" val="10002"/>
                  </a:ext>
                </a:extLst>
              </a:tr>
              <a:tr h="265104">
                <a:tc>
                  <a:txBody>
                    <a:bodyPr/>
                    <a:lstStyle/>
                    <a:p>
                      <a:pPr algn="ctr"/>
                      <a:r>
                        <a:rPr kumimoji="1" lang="ja-JP" altLang="en-US" sz="1000" dirty="0">
                          <a:solidFill>
                            <a:schemeClr val="tx1"/>
                          </a:solidFill>
                        </a:rPr>
                        <a:t>実行計画</a:t>
                      </a:r>
                    </a:p>
                  </a:txBody>
                  <a:tcPr anchor="ctr">
                    <a:noFill/>
                  </a:tcPr>
                </a:tc>
                <a:tc>
                  <a:txBody>
                    <a:bodyPr/>
                    <a:lstStyle/>
                    <a:p>
                      <a:pPr marL="176213" indent="-176213" fontAlgn="auto">
                        <a:spcBef>
                          <a:spcPts val="0"/>
                        </a:spcBef>
                        <a:spcAft>
                          <a:spcPts val="0"/>
                        </a:spcAft>
                        <a:buFont typeface="Wingdings" pitchFamily="2" charset="2"/>
                        <a:buChar char="ü"/>
                        <a:defRPr/>
                      </a:pPr>
                      <a:r>
                        <a:rPr lang="ja-JP" altLang="en-US" sz="1000" dirty="0">
                          <a:solidFill>
                            <a:schemeClr val="tx1"/>
                          </a:solidFill>
                        </a:rPr>
                        <a:t>関係機関（国・州政府等）・協業先などとの調整、合意</a:t>
                      </a:r>
                      <a:endParaRPr lang="en-US" altLang="ja-JP" sz="1000" dirty="0">
                        <a:solidFill>
                          <a:schemeClr val="tx1"/>
                        </a:solidFill>
                      </a:endParaRPr>
                    </a:p>
                    <a:p>
                      <a:pPr marL="176213" indent="-176213" fontAlgn="auto">
                        <a:spcBef>
                          <a:spcPts val="0"/>
                        </a:spcBef>
                        <a:spcAft>
                          <a:spcPts val="0"/>
                        </a:spcAft>
                        <a:buFont typeface="Wingdings" pitchFamily="2" charset="2"/>
                        <a:buChar char="ü"/>
                        <a:defRPr/>
                      </a:pPr>
                      <a:r>
                        <a:rPr lang="ja-JP" altLang="en-US" sz="1000" dirty="0">
                          <a:solidFill>
                            <a:schemeClr val="tx1"/>
                          </a:solidFill>
                        </a:rPr>
                        <a:t>現地体制（人・組織）の構築を含む新製品導入計画</a:t>
                      </a:r>
                    </a:p>
                  </a:txBody>
                  <a:tcPr>
                    <a:noFill/>
                  </a:tcPr>
                </a:tc>
                <a:extLst>
                  <a:ext uri="{0D108BD9-81ED-4DB2-BD59-A6C34878D82A}">
                    <a16:rowId xmlns:a16="http://schemas.microsoft.com/office/drawing/2014/main" val="10003"/>
                  </a:ext>
                </a:extLst>
              </a:tr>
            </a:tbl>
          </a:graphicData>
        </a:graphic>
      </p:graphicFrame>
      <p:sp>
        <p:nvSpPr>
          <p:cNvPr id="79" name="四角形吹き出し 70">
            <a:extLst>
              <a:ext uri="{FF2B5EF4-FFF2-40B4-BE49-F238E27FC236}">
                <a16:creationId xmlns:a16="http://schemas.microsoft.com/office/drawing/2014/main" id="{E0A7126D-0B57-42EF-A821-82266D0F02E3}"/>
              </a:ext>
            </a:extLst>
          </p:cNvPr>
          <p:cNvSpPr/>
          <p:nvPr/>
        </p:nvSpPr>
        <p:spPr>
          <a:xfrm>
            <a:off x="-2054157" y="262228"/>
            <a:ext cx="2072080" cy="3728450"/>
          </a:xfrm>
          <a:prstGeom prst="wedgeRectCallout">
            <a:avLst>
              <a:gd name="adj1" fmla="val 66517"/>
              <a:gd name="adj2" fmla="val -21892"/>
            </a:avLst>
          </a:prstGeom>
          <a:no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実証から実証後の普及段階にかけての想定市場規模、売上見通し及び原油削減効果を記載。</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上表は必須記載の</a:t>
            </a:r>
            <a:r>
              <a:rPr lang="en-US" altLang="ja-JP" sz="1000" dirty="0">
                <a:solidFill>
                  <a:srgbClr val="0000FF"/>
                </a:solidFill>
                <a:latin typeface="Meiryo UI" panose="020B0604030504040204" pitchFamily="50" charset="-128"/>
                <a:ea typeface="Meiryo UI" panose="020B0604030504040204" pitchFamily="50" charset="-128"/>
              </a:rPr>
              <a:t>2030</a:t>
            </a:r>
            <a:r>
              <a:rPr lang="ja-JP" altLang="en-US" sz="1000" dirty="0">
                <a:solidFill>
                  <a:srgbClr val="0000FF"/>
                </a:solidFill>
                <a:latin typeface="Meiryo UI" panose="020B0604030504040204" pitchFamily="50" charset="-128"/>
                <a:ea typeface="Meiryo UI" panose="020B0604030504040204" pitchFamily="50" charset="-128"/>
              </a:rPr>
              <a:t>年と</a:t>
            </a:r>
            <a:r>
              <a:rPr lang="en-US" altLang="ja-JP" sz="1000" dirty="0">
                <a:solidFill>
                  <a:srgbClr val="0000FF"/>
                </a:solidFill>
                <a:latin typeface="Meiryo UI" panose="020B0604030504040204" pitchFamily="50" charset="-128"/>
                <a:ea typeface="Meiryo UI" panose="020B0604030504040204" pitchFamily="50" charset="-128"/>
              </a:rPr>
              <a:t>2040</a:t>
            </a:r>
            <a:r>
              <a:rPr lang="ja-JP" altLang="en-US" sz="1000" dirty="0">
                <a:solidFill>
                  <a:srgbClr val="0000FF"/>
                </a:solidFill>
                <a:latin typeface="Meiryo UI" panose="020B0604030504040204" pitchFamily="50" charset="-128"/>
                <a:ea typeface="Meiryo UI" panose="020B0604030504040204" pitchFamily="50" charset="-128"/>
              </a:rPr>
              <a:t>年の単年数字を記載。また、可能であればグラフで実証後のビジネス計画期間内における売上見通しを記載。グラフは、初年度及び期間については事業別に異なることは可。</a:t>
            </a:r>
            <a:r>
              <a:rPr lang="en-US" altLang="ja-JP" sz="1000" dirty="0">
                <a:solidFill>
                  <a:srgbClr val="0000FF"/>
                </a:solidFill>
                <a:latin typeface="Meiryo UI" panose="020B0604030504040204" pitchFamily="50" charset="-128"/>
                <a:ea typeface="Meiryo UI" panose="020B0604030504040204" pitchFamily="50" charset="-128"/>
              </a:rPr>
              <a:t>2030</a:t>
            </a:r>
            <a:r>
              <a:rPr lang="ja-JP" altLang="en-US" sz="1000" dirty="0">
                <a:solidFill>
                  <a:srgbClr val="0000FF"/>
                </a:solidFill>
                <a:latin typeface="Meiryo UI" panose="020B0604030504040204" pitchFamily="50" charset="-128"/>
                <a:ea typeface="Meiryo UI" panose="020B0604030504040204" pitchFamily="50" charset="-128"/>
              </a:rPr>
              <a:t>年時点で普及開始していない場合は、販売ゼロとして記載。</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数字単位については基本金額とするも、事業内容に応じて代替指標でも可。</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原油削減効果は当該実証機器・システム自体に由来する原油削減効果を記載。</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複数の事業が組み合わさる場合、個別事業毎に数字を記載。</a:t>
            </a:r>
          </a:p>
        </p:txBody>
      </p:sp>
      <p:sp>
        <p:nvSpPr>
          <p:cNvPr id="81" name="四角形吹き出し 67">
            <a:extLst>
              <a:ext uri="{FF2B5EF4-FFF2-40B4-BE49-F238E27FC236}">
                <a16:creationId xmlns:a16="http://schemas.microsoft.com/office/drawing/2014/main" id="{4C46C654-1DFE-48C3-94E1-3616202D70A8}"/>
              </a:ext>
            </a:extLst>
          </p:cNvPr>
          <p:cNvSpPr/>
          <p:nvPr/>
        </p:nvSpPr>
        <p:spPr>
          <a:xfrm>
            <a:off x="5469725" y="2576270"/>
            <a:ext cx="3851256" cy="524727"/>
          </a:xfrm>
          <a:prstGeom prst="wedgeRectCallout">
            <a:avLst>
              <a:gd name="adj1" fmla="val -19149"/>
              <a:gd name="adj2" fmla="val -81308"/>
            </a:avLst>
          </a:prstGeom>
          <a:no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「市場分析」、「競合分析」、「リスク管理」、「実行計画」の</a:t>
            </a:r>
            <a:r>
              <a:rPr lang="en-US" altLang="ja-JP" sz="1000" dirty="0">
                <a:solidFill>
                  <a:srgbClr val="0000FF"/>
                </a:solidFill>
                <a:latin typeface="Meiryo UI" panose="020B0604030504040204" pitchFamily="50" charset="-128"/>
                <a:ea typeface="Meiryo UI" panose="020B0604030504040204" pitchFamily="50" charset="-128"/>
              </a:rPr>
              <a:t>4</a:t>
            </a:r>
            <a:r>
              <a:rPr lang="ja-JP" altLang="en-US" sz="1000" dirty="0">
                <a:solidFill>
                  <a:srgbClr val="0000FF"/>
                </a:solidFill>
                <a:latin typeface="Meiryo UI" panose="020B0604030504040204" pitchFamily="50" charset="-128"/>
                <a:ea typeface="Meiryo UI" panose="020B0604030504040204" pitchFamily="50" charset="-128"/>
              </a:rPr>
              <a:t>項目が基本。これらを総括する記載を冒頭に追記することも可。</a:t>
            </a:r>
          </a:p>
        </p:txBody>
      </p:sp>
      <p:grpSp>
        <p:nvGrpSpPr>
          <p:cNvPr id="82" name="グループ化 81">
            <a:extLst>
              <a:ext uri="{FF2B5EF4-FFF2-40B4-BE49-F238E27FC236}">
                <a16:creationId xmlns:a16="http://schemas.microsoft.com/office/drawing/2014/main" id="{5963FC7B-E52D-4BEE-9F7C-55283F81B7D4}"/>
              </a:ext>
            </a:extLst>
          </p:cNvPr>
          <p:cNvGrpSpPr/>
          <p:nvPr/>
        </p:nvGrpSpPr>
        <p:grpSpPr>
          <a:xfrm>
            <a:off x="7891804" y="539225"/>
            <a:ext cx="1610439" cy="637950"/>
            <a:chOff x="6725930" y="4426363"/>
            <a:chExt cx="1656032" cy="656001"/>
          </a:xfrm>
        </p:grpSpPr>
        <p:grpSp>
          <p:nvGrpSpPr>
            <p:cNvPr id="83" name="グループ化 82">
              <a:extLst>
                <a:ext uri="{FF2B5EF4-FFF2-40B4-BE49-F238E27FC236}">
                  <a16:creationId xmlns:a16="http://schemas.microsoft.com/office/drawing/2014/main" id="{E4367502-1E8C-428E-9338-C0D8C83CEDEF}"/>
                </a:ext>
              </a:extLst>
            </p:cNvPr>
            <p:cNvGrpSpPr/>
            <p:nvPr/>
          </p:nvGrpSpPr>
          <p:grpSpPr>
            <a:xfrm>
              <a:off x="6801450" y="4667693"/>
              <a:ext cx="410569" cy="412897"/>
              <a:chOff x="6998152" y="3290777"/>
              <a:chExt cx="410569" cy="412897"/>
            </a:xfrm>
          </p:grpSpPr>
          <p:cxnSp>
            <p:nvCxnSpPr>
              <p:cNvPr id="93" name="直線矢印コネクタ 92">
                <a:extLst>
                  <a:ext uri="{FF2B5EF4-FFF2-40B4-BE49-F238E27FC236}">
                    <a16:creationId xmlns:a16="http://schemas.microsoft.com/office/drawing/2014/main" id="{F5D50D55-3EB8-4EFA-B3A6-4528D0C38E53}"/>
                  </a:ext>
                </a:extLst>
              </p:cNvPr>
              <p:cNvCxnSpPr/>
              <p:nvPr/>
            </p:nvCxnSpPr>
            <p:spPr>
              <a:xfrm>
                <a:off x="6998152" y="3492795"/>
                <a:ext cx="410569" cy="0"/>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4" name="直線矢印コネクタ 93">
                <a:extLst>
                  <a:ext uri="{FF2B5EF4-FFF2-40B4-BE49-F238E27FC236}">
                    <a16:creationId xmlns:a16="http://schemas.microsoft.com/office/drawing/2014/main" id="{32F5D20F-A65C-4BA1-B84C-25E09601F025}"/>
                  </a:ext>
                </a:extLst>
              </p:cNvPr>
              <p:cNvCxnSpPr/>
              <p:nvPr/>
            </p:nvCxnSpPr>
            <p:spPr>
              <a:xfrm flipH="1">
                <a:off x="7205836" y="3290777"/>
                <a:ext cx="1772" cy="412897"/>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84" name="テキスト ボックス 83">
              <a:extLst>
                <a:ext uri="{FF2B5EF4-FFF2-40B4-BE49-F238E27FC236}">
                  <a16:creationId xmlns:a16="http://schemas.microsoft.com/office/drawing/2014/main" id="{EFD12E38-EE4D-423A-B98E-9AA82B0C03E3}"/>
                </a:ext>
              </a:extLst>
            </p:cNvPr>
            <p:cNvSpPr txBox="1"/>
            <p:nvPr/>
          </p:nvSpPr>
          <p:spPr>
            <a:xfrm>
              <a:off x="6725930" y="4426363"/>
              <a:ext cx="524517" cy="284837"/>
            </a:xfrm>
            <a:prstGeom prst="rect">
              <a:avLst/>
            </a:prstGeom>
            <a:noFill/>
          </p:spPr>
          <p:txBody>
            <a:bodyPr wrap="none" rtlCol="0">
              <a:spAutoFit/>
            </a:bodyPr>
            <a:lstStyle/>
            <a:p>
              <a:r>
                <a:rPr kumimoji="1" lang="ja-JP" altLang="en-US" sz="600" dirty="0"/>
                <a:t>セグメン</a:t>
              </a:r>
              <a:endParaRPr kumimoji="1" lang="en-US" altLang="ja-JP" sz="600" dirty="0"/>
            </a:p>
            <a:p>
              <a:r>
                <a:rPr kumimoji="1" lang="ja-JP" altLang="en-US" sz="600" dirty="0"/>
                <a:t>テーション</a:t>
              </a:r>
            </a:p>
          </p:txBody>
        </p:sp>
        <p:grpSp>
          <p:nvGrpSpPr>
            <p:cNvPr id="85" name="グループ化 84">
              <a:extLst>
                <a:ext uri="{FF2B5EF4-FFF2-40B4-BE49-F238E27FC236}">
                  <a16:creationId xmlns:a16="http://schemas.microsoft.com/office/drawing/2014/main" id="{C7308959-9F1A-4C2F-92C1-6C94D1F15DA1}"/>
                </a:ext>
              </a:extLst>
            </p:cNvPr>
            <p:cNvGrpSpPr/>
            <p:nvPr/>
          </p:nvGrpSpPr>
          <p:grpSpPr>
            <a:xfrm>
              <a:off x="7293058" y="4665921"/>
              <a:ext cx="399473" cy="412897"/>
              <a:chOff x="6853582" y="3290777"/>
              <a:chExt cx="399473" cy="412897"/>
            </a:xfrm>
          </p:grpSpPr>
          <p:cxnSp>
            <p:nvCxnSpPr>
              <p:cNvPr id="91" name="直線矢印コネクタ 90">
                <a:extLst>
                  <a:ext uri="{FF2B5EF4-FFF2-40B4-BE49-F238E27FC236}">
                    <a16:creationId xmlns:a16="http://schemas.microsoft.com/office/drawing/2014/main" id="{AF29F0B5-AD9F-4B5B-91FB-F904CB68AFA7}"/>
                  </a:ext>
                </a:extLst>
              </p:cNvPr>
              <p:cNvCxnSpPr/>
              <p:nvPr/>
            </p:nvCxnSpPr>
            <p:spPr>
              <a:xfrm>
                <a:off x="6853582" y="3492795"/>
                <a:ext cx="399473" cy="0"/>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2" name="直線矢印コネクタ 91">
                <a:extLst>
                  <a:ext uri="{FF2B5EF4-FFF2-40B4-BE49-F238E27FC236}">
                    <a16:creationId xmlns:a16="http://schemas.microsoft.com/office/drawing/2014/main" id="{85DC2C6A-7966-4B3E-B696-40F6CEA8EED9}"/>
                  </a:ext>
                </a:extLst>
              </p:cNvPr>
              <p:cNvCxnSpPr/>
              <p:nvPr/>
            </p:nvCxnSpPr>
            <p:spPr>
              <a:xfrm flipH="1">
                <a:off x="7058247" y="3290777"/>
                <a:ext cx="1772" cy="412897"/>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86" name="テキスト ボックス 85">
              <a:extLst>
                <a:ext uri="{FF2B5EF4-FFF2-40B4-BE49-F238E27FC236}">
                  <a16:creationId xmlns:a16="http://schemas.microsoft.com/office/drawing/2014/main" id="{6498E21F-7E69-4332-BEB5-079652E40859}"/>
                </a:ext>
              </a:extLst>
            </p:cNvPr>
            <p:cNvSpPr txBox="1"/>
            <p:nvPr/>
          </p:nvSpPr>
          <p:spPr>
            <a:xfrm>
              <a:off x="7212412" y="4490031"/>
              <a:ext cx="647934" cy="184666"/>
            </a:xfrm>
            <a:prstGeom prst="rect">
              <a:avLst/>
            </a:prstGeom>
            <a:noFill/>
          </p:spPr>
          <p:txBody>
            <a:bodyPr wrap="none" rtlCol="0">
              <a:spAutoFit/>
            </a:bodyPr>
            <a:lstStyle/>
            <a:p>
              <a:r>
                <a:rPr lang="ja-JP" altLang="en-US" sz="600" dirty="0"/>
                <a:t>ターゲティング</a:t>
              </a:r>
              <a:endParaRPr kumimoji="1" lang="ja-JP" altLang="en-US" sz="600" dirty="0"/>
            </a:p>
          </p:txBody>
        </p:sp>
        <p:grpSp>
          <p:nvGrpSpPr>
            <p:cNvPr id="87" name="グループ化 86">
              <a:extLst>
                <a:ext uri="{FF2B5EF4-FFF2-40B4-BE49-F238E27FC236}">
                  <a16:creationId xmlns:a16="http://schemas.microsoft.com/office/drawing/2014/main" id="{9529573A-B874-4FBD-BF2A-306472AB13A4}"/>
                </a:ext>
              </a:extLst>
            </p:cNvPr>
            <p:cNvGrpSpPr/>
            <p:nvPr/>
          </p:nvGrpSpPr>
          <p:grpSpPr>
            <a:xfrm>
              <a:off x="7785480" y="4669467"/>
              <a:ext cx="410088" cy="412897"/>
              <a:chOff x="6741729" y="3290777"/>
              <a:chExt cx="410088" cy="412897"/>
            </a:xfrm>
          </p:grpSpPr>
          <p:cxnSp>
            <p:nvCxnSpPr>
              <p:cNvPr id="89" name="直線矢印コネクタ 88">
                <a:extLst>
                  <a:ext uri="{FF2B5EF4-FFF2-40B4-BE49-F238E27FC236}">
                    <a16:creationId xmlns:a16="http://schemas.microsoft.com/office/drawing/2014/main" id="{E9A97BA6-FD5E-427D-B22C-C4C87B6B75C9}"/>
                  </a:ext>
                </a:extLst>
              </p:cNvPr>
              <p:cNvCxnSpPr/>
              <p:nvPr/>
            </p:nvCxnSpPr>
            <p:spPr>
              <a:xfrm>
                <a:off x="6741729" y="3492795"/>
                <a:ext cx="410088" cy="0"/>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0" name="直線矢印コネクタ 89">
                <a:extLst>
                  <a:ext uri="{FF2B5EF4-FFF2-40B4-BE49-F238E27FC236}">
                    <a16:creationId xmlns:a16="http://schemas.microsoft.com/office/drawing/2014/main" id="{823D9BDC-9EED-44ED-946D-15278A490AA9}"/>
                  </a:ext>
                </a:extLst>
              </p:cNvPr>
              <p:cNvCxnSpPr/>
              <p:nvPr/>
            </p:nvCxnSpPr>
            <p:spPr>
              <a:xfrm flipH="1">
                <a:off x="6943440" y="3290777"/>
                <a:ext cx="1772" cy="412897"/>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88" name="テキスト ボックス 87">
              <a:extLst>
                <a:ext uri="{FF2B5EF4-FFF2-40B4-BE49-F238E27FC236}">
                  <a16:creationId xmlns:a16="http://schemas.microsoft.com/office/drawing/2014/main" id="{BFF11EBE-27EA-488A-81E2-78632215A8A1}"/>
                </a:ext>
              </a:extLst>
            </p:cNvPr>
            <p:cNvSpPr txBox="1"/>
            <p:nvPr/>
          </p:nvSpPr>
          <p:spPr>
            <a:xfrm>
              <a:off x="7729219" y="4488109"/>
              <a:ext cx="652743" cy="184666"/>
            </a:xfrm>
            <a:prstGeom prst="rect">
              <a:avLst/>
            </a:prstGeom>
            <a:noFill/>
          </p:spPr>
          <p:txBody>
            <a:bodyPr wrap="none" rtlCol="0">
              <a:spAutoFit/>
            </a:bodyPr>
            <a:lstStyle/>
            <a:p>
              <a:r>
                <a:rPr lang="ja-JP" altLang="en-US" sz="600" dirty="0"/>
                <a:t>ポジショニング</a:t>
              </a:r>
              <a:endParaRPr kumimoji="1" lang="ja-JP" altLang="en-US" sz="600" dirty="0"/>
            </a:p>
          </p:txBody>
        </p:sp>
      </p:grpSp>
      <p:sp>
        <p:nvSpPr>
          <p:cNvPr id="96" name="Text Box 6">
            <a:extLst>
              <a:ext uri="{FF2B5EF4-FFF2-40B4-BE49-F238E27FC236}">
                <a16:creationId xmlns:a16="http://schemas.microsoft.com/office/drawing/2014/main" id="{6CC31796-7C2E-455B-8250-1E44A491EA99}"/>
              </a:ext>
            </a:extLst>
          </p:cNvPr>
          <p:cNvSpPr txBox="1">
            <a:spLocks noChangeArrowheads="1"/>
          </p:cNvSpPr>
          <p:nvPr/>
        </p:nvSpPr>
        <p:spPr bwMode="auto">
          <a:xfrm>
            <a:off x="4938006" y="3555078"/>
            <a:ext cx="4809698" cy="31505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95" name="Rectangle 9">
            <a:extLst>
              <a:ext uri="{FF2B5EF4-FFF2-40B4-BE49-F238E27FC236}">
                <a16:creationId xmlns:a16="http://schemas.microsoft.com/office/drawing/2014/main" id="{C204E92F-D0C9-4481-9655-93D62B60D992}"/>
              </a:ext>
            </a:extLst>
          </p:cNvPr>
          <p:cNvSpPr>
            <a:spLocks noChangeArrowheads="1"/>
          </p:cNvSpPr>
          <p:nvPr/>
        </p:nvSpPr>
        <p:spPr bwMode="auto">
          <a:xfrm>
            <a:off x="4918963" y="3311037"/>
            <a:ext cx="279729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sz="1400" dirty="0">
                <a:solidFill>
                  <a:srgbClr val="000000"/>
                </a:solidFill>
                <a:latin typeface="Meiryo UI" panose="020B0604030504040204" pitchFamily="50" charset="-128"/>
                <a:ea typeface="Meiryo UI" panose="020B0604030504040204" pitchFamily="50" charset="-128"/>
              </a:rPr>
              <a:t>10</a:t>
            </a:r>
            <a:r>
              <a:rPr lang="ja-JP" altLang="en-US" sz="1400" dirty="0">
                <a:solidFill>
                  <a:srgbClr val="000000"/>
                </a:solidFill>
                <a:latin typeface="Meiryo UI" panose="020B0604030504040204" pitchFamily="50" charset="-128"/>
                <a:ea typeface="Meiryo UI" panose="020B0604030504040204" pitchFamily="50" charset="-128"/>
              </a:rPr>
              <a:t>．実証後の具体的なビジネス体制</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99" name="正方形/長方形 98">
            <a:extLst>
              <a:ext uri="{FF2B5EF4-FFF2-40B4-BE49-F238E27FC236}">
                <a16:creationId xmlns:a16="http://schemas.microsoft.com/office/drawing/2014/main" id="{992DC249-3F66-4C85-AF37-9235E11D533F}"/>
              </a:ext>
            </a:extLst>
          </p:cNvPr>
          <p:cNvSpPr/>
          <p:nvPr/>
        </p:nvSpPr>
        <p:spPr>
          <a:xfrm>
            <a:off x="5005694" y="3633521"/>
            <a:ext cx="4674322" cy="856780"/>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普及段階における事業体制図を記載。</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複数の事業が組み合わさる場合、コア事業とコア以外の事業コンポーネントを特定し、ステークホルダー毎（運営会社、</a:t>
            </a:r>
            <a:r>
              <a:rPr lang="en-US" altLang="ja-JP" sz="1000" dirty="0">
                <a:solidFill>
                  <a:srgbClr val="0000FF"/>
                </a:solidFill>
                <a:latin typeface="Meiryo UI" panose="020B0604030504040204" pitchFamily="50" charset="-128"/>
                <a:ea typeface="Meiryo UI" panose="020B0604030504040204" pitchFamily="50" charset="-128"/>
              </a:rPr>
              <a:t>EPC</a:t>
            </a:r>
            <a:r>
              <a:rPr lang="ja-JP" altLang="en-US" sz="1000" dirty="0">
                <a:solidFill>
                  <a:srgbClr val="0000FF"/>
                </a:solidFill>
                <a:latin typeface="Meiryo UI" panose="020B0604030504040204" pitchFamily="50" charset="-128"/>
                <a:ea typeface="Meiryo UI" panose="020B0604030504040204" pitchFamily="50" charset="-128"/>
              </a:rPr>
              <a:t>コントラクター、メーカー、</a:t>
            </a:r>
            <a:r>
              <a:rPr lang="en-US" altLang="ja-JP" sz="1000" dirty="0">
                <a:solidFill>
                  <a:srgbClr val="0000FF"/>
                </a:solidFill>
                <a:latin typeface="Meiryo UI" panose="020B0604030504040204" pitchFamily="50" charset="-128"/>
                <a:ea typeface="Meiryo UI" panose="020B0604030504040204" pitchFamily="50" charset="-128"/>
              </a:rPr>
              <a:t>O&amp;M</a:t>
            </a:r>
            <a:r>
              <a:rPr lang="ja-JP" altLang="en-US" sz="1000" dirty="0">
                <a:solidFill>
                  <a:srgbClr val="0000FF"/>
                </a:solidFill>
                <a:latin typeface="Meiryo UI" panose="020B0604030504040204" pitchFamily="50" charset="-128"/>
                <a:ea typeface="Meiryo UI" panose="020B0604030504040204" pitchFamily="50" charset="-128"/>
              </a:rPr>
              <a:t>会社等）の役割分担を明確に記載。</a:t>
            </a:r>
          </a:p>
        </p:txBody>
      </p:sp>
      <p:pic>
        <p:nvPicPr>
          <p:cNvPr id="47" name="図 46">
            <a:extLst>
              <a:ext uri="{FF2B5EF4-FFF2-40B4-BE49-F238E27FC236}">
                <a16:creationId xmlns:a16="http://schemas.microsoft.com/office/drawing/2014/main" id="{39D5FF1D-1F14-8AC1-B23F-10E67BF236D9}"/>
              </a:ext>
            </a:extLst>
          </p:cNvPr>
          <p:cNvPicPr>
            <a:picLocks noChangeAspect="1"/>
          </p:cNvPicPr>
          <p:nvPr/>
        </p:nvPicPr>
        <p:blipFill>
          <a:blip r:embed="rId4"/>
          <a:stretch>
            <a:fillRect/>
          </a:stretch>
        </p:blipFill>
        <p:spPr>
          <a:xfrm>
            <a:off x="5859947" y="4689769"/>
            <a:ext cx="3853829" cy="1942232"/>
          </a:xfrm>
          <a:prstGeom prst="rect">
            <a:avLst/>
          </a:prstGeom>
        </p:spPr>
      </p:pic>
      <p:sp>
        <p:nvSpPr>
          <p:cNvPr id="54" name="Rectangle 3">
            <a:extLst>
              <a:ext uri="{FF2B5EF4-FFF2-40B4-BE49-F238E27FC236}">
                <a16:creationId xmlns:a16="http://schemas.microsoft.com/office/drawing/2014/main" id="{11B1CD85-1D0E-612B-FFBA-779C090251D9}"/>
              </a:ext>
            </a:extLst>
          </p:cNvPr>
          <p:cNvSpPr>
            <a:spLocks noChangeArrowheads="1"/>
          </p:cNvSpPr>
          <p:nvPr/>
        </p:nvSpPr>
        <p:spPr bwMode="auto">
          <a:xfrm>
            <a:off x="4955468" y="4690367"/>
            <a:ext cx="1872000" cy="461665"/>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800" b="0" i="0" u="none" strike="noStrike" cap="none" normalizeH="0" baseline="0" dirty="0">
                <a:ln>
                  <a:noFill/>
                </a:ln>
                <a:solidFill>
                  <a:srgbClr val="000000"/>
                </a:solidFill>
                <a:effectLst/>
                <a:latin typeface="+mn-ea"/>
                <a:ea typeface="+mn-ea"/>
                <a:cs typeface="Times New Roman" panose="02020603050405020304" pitchFamily="18" charset="0"/>
              </a:rPr>
              <a:t>《</a:t>
            </a:r>
            <a:r>
              <a:rPr kumimoji="0" lang="ja-JP" altLang="en-US" sz="800" b="0" i="0" u="none" strike="noStrike" cap="none" normalizeH="0" baseline="0" dirty="0">
                <a:ln>
                  <a:noFill/>
                </a:ln>
                <a:solidFill>
                  <a:srgbClr val="000000"/>
                </a:solidFill>
                <a:effectLst/>
                <a:latin typeface="+mn-ea"/>
                <a:ea typeface="+mn-ea"/>
                <a:cs typeface="Times New Roman" panose="02020603050405020304" pitchFamily="18" charset="0"/>
              </a:rPr>
              <a:t>体制図</a:t>
            </a:r>
            <a:r>
              <a:rPr kumimoji="0" lang="en-US" altLang="ja-JP" sz="800" b="0" i="0" u="none" strike="noStrike" cap="none" normalizeH="0" baseline="0" dirty="0">
                <a:ln>
                  <a:noFill/>
                </a:ln>
                <a:solidFill>
                  <a:srgbClr val="000000"/>
                </a:solidFill>
                <a:effectLst/>
                <a:latin typeface="+mn-ea"/>
                <a:ea typeface="+mn-ea"/>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rgbClr val="000000"/>
                </a:solidFill>
                <a:effectLst/>
                <a:latin typeface="+mn-ea"/>
                <a:ea typeface="+mn-ea"/>
                <a:cs typeface="Times New Roman" panose="02020603050405020304" pitchFamily="18" charset="0"/>
              </a:rPr>
              <a:t>コア事業コンポーネント：</a:t>
            </a:r>
            <a:r>
              <a:rPr kumimoji="0" lang="en-US" altLang="ja-JP" sz="800" b="0" i="0" u="none" strike="noStrike" cap="none" normalizeH="0" baseline="0" dirty="0">
                <a:ln>
                  <a:noFill/>
                </a:ln>
                <a:solidFill>
                  <a:srgbClr val="000000"/>
                </a:solidFill>
                <a:effectLst/>
                <a:latin typeface="+mn-ea"/>
                <a:ea typeface="+mn-ea"/>
                <a:cs typeface="Times New Roman" panose="02020603050405020304" pitchFamily="18" charset="0"/>
              </a:rPr>
              <a:t>HEMS</a:t>
            </a:r>
            <a:r>
              <a:rPr kumimoji="0" lang="ja-JP" altLang="en-US" sz="800" b="0" i="0" u="none" strike="noStrike" cap="none" normalizeH="0" baseline="0" dirty="0">
                <a:ln>
                  <a:noFill/>
                </a:ln>
                <a:solidFill>
                  <a:srgbClr val="000000"/>
                </a:solidFill>
                <a:effectLst/>
                <a:latin typeface="+mn-ea"/>
                <a:ea typeface="+mn-ea"/>
                <a:cs typeface="Times New Roman" panose="02020603050405020304" pitchFamily="18" charset="0"/>
              </a:rPr>
              <a:t>事業</a:t>
            </a:r>
            <a:endParaRPr kumimoji="0" lang="ja-JP" altLang="en-US" sz="800" b="0" i="0" u="none" strike="noStrike" cap="none" normalizeH="0" baseline="0" dirty="0">
              <a:ln>
                <a:noFill/>
              </a:ln>
              <a:solidFill>
                <a:schemeClr val="tx1"/>
              </a:solidFill>
              <a:effectLst/>
              <a:latin typeface="+mn-ea"/>
              <a:ea typeface="+mn-ea"/>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800" dirty="0">
                <a:solidFill>
                  <a:srgbClr val="000000"/>
                </a:solidFill>
                <a:latin typeface="+mn-ea"/>
                <a:ea typeface="+mn-ea"/>
                <a:cs typeface="Times New Roman" panose="02020603050405020304" pitchFamily="18" charset="0"/>
              </a:rPr>
              <a:t>副</a:t>
            </a:r>
            <a:r>
              <a:rPr kumimoji="0" lang="ja-JP" altLang="en-US" sz="800" b="0" i="0" u="none" strike="noStrike" cap="none" normalizeH="0" baseline="0" dirty="0">
                <a:ln>
                  <a:noFill/>
                </a:ln>
                <a:solidFill>
                  <a:srgbClr val="000000"/>
                </a:solidFill>
                <a:effectLst/>
                <a:latin typeface="+mn-ea"/>
                <a:ea typeface="+mn-ea"/>
                <a:cs typeface="Times New Roman" panose="02020603050405020304" pitchFamily="18" charset="0"/>
              </a:rPr>
              <a:t>事業コンポーネント：太陽光発電事業</a:t>
            </a:r>
            <a:endParaRPr kumimoji="0" lang="ja-JP" altLang="en-US" sz="800" b="0" i="0" u="none" strike="noStrike" cap="none" normalizeH="0" baseline="0" dirty="0">
              <a:ln>
                <a:noFill/>
              </a:ln>
              <a:solidFill>
                <a:schemeClr val="tx1"/>
              </a:solidFill>
              <a:effectLst/>
              <a:latin typeface="+mn-ea"/>
              <a:ea typeface="+mn-ea"/>
            </a:endParaRPr>
          </a:p>
        </p:txBody>
      </p:sp>
      <p:sp>
        <p:nvSpPr>
          <p:cNvPr id="4133" name="Rectangle 9"/>
          <p:cNvSpPr>
            <a:spLocks noChangeArrowheads="1"/>
          </p:cNvSpPr>
          <p:nvPr/>
        </p:nvSpPr>
        <p:spPr bwMode="auto">
          <a:xfrm>
            <a:off x="4916487" y="74788"/>
            <a:ext cx="2245572"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sz="1400" dirty="0">
                <a:solidFill>
                  <a:srgbClr val="000000"/>
                </a:solidFill>
                <a:latin typeface="Meiryo UI" panose="020B0604030504040204" pitchFamily="50" charset="-128"/>
                <a:ea typeface="Meiryo UI" panose="020B0604030504040204" pitchFamily="50" charset="-128"/>
              </a:rPr>
              <a:t>9</a:t>
            </a:r>
            <a:r>
              <a:rPr lang="ja-JP" altLang="en-US" sz="1400" dirty="0">
                <a:solidFill>
                  <a:srgbClr val="000000"/>
                </a:solidFill>
                <a:latin typeface="Meiryo UI" panose="020B0604030504040204" pitchFamily="50" charset="-128"/>
                <a:ea typeface="Meiryo UI" panose="020B0604030504040204" pitchFamily="50" charset="-128"/>
              </a:rPr>
              <a:t>．実証後のビジネス戦略</a:t>
            </a:r>
          </a:p>
        </p:txBody>
      </p:sp>
    </p:spTree>
    <p:extLst>
      <p:ext uri="{BB962C8B-B14F-4D97-AF65-F5344CB8AC3E}">
        <p14:creationId xmlns:p14="http://schemas.microsoft.com/office/powerpoint/2010/main" val="4093854702"/>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1074</Words>
  <PresentationFormat>A4 210 x 297 mm</PresentationFormat>
  <Paragraphs>150</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vt:i4>
      </vt:variant>
    </vt:vector>
  </HeadingPairs>
  <TitlesOfParts>
    <vt:vector size="9" baseType="lpstr">
      <vt:lpstr>HGPｺﾞｼｯｸE</vt:lpstr>
      <vt:lpstr>Meiryo UI</vt:lpstr>
      <vt:lpstr>Arial</vt:lpstr>
      <vt:lpstr>Calibri</vt:lpstr>
      <vt:lpstr>Wingdings</vt:lpstr>
      <vt:lpstr>2_Office テーマ</vt:lpstr>
      <vt:lpstr>2_Presentation_Maerial(4：3）　HCJ</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