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3"/>
  </p:notesMasterIdLst>
  <p:handoutMasterIdLst>
    <p:handoutMasterId r:id="rId24"/>
  </p:handoutMasterIdLst>
  <p:sldIdLst>
    <p:sldId id="258" r:id="rId2"/>
    <p:sldId id="260" r:id="rId3"/>
    <p:sldId id="261" r:id="rId4"/>
    <p:sldId id="282" r:id="rId5"/>
    <p:sldId id="280" r:id="rId6"/>
    <p:sldId id="266" r:id="rId7"/>
    <p:sldId id="274" r:id="rId8"/>
    <p:sldId id="275" r:id="rId9"/>
    <p:sldId id="276" r:id="rId10"/>
    <p:sldId id="277" r:id="rId11"/>
    <p:sldId id="278" r:id="rId12"/>
    <p:sldId id="269" r:id="rId13"/>
    <p:sldId id="264" r:id="rId14"/>
    <p:sldId id="265" r:id="rId15"/>
    <p:sldId id="279" r:id="rId16"/>
    <p:sldId id="267" r:id="rId17"/>
    <p:sldId id="281" r:id="rId18"/>
    <p:sldId id="268" r:id="rId19"/>
    <p:sldId id="272" r:id="rId20"/>
    <p:sldId id="270" r:id="rId21"/>
    <p:sldId id="271" r:id="rId22"/>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6" d="100"/>
          <a:sy n="76" d="100"/>
        </p:scale>
        <p:origin x="1277" y="53"/>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notesMasters/notesMaster1.xml" Type="http://schemas.openxmlformats.org/officeDocument/2006/relationships/notesMaster"/><Relationship Id="rId24" Target="handoutMasters/handoutMaster1.xml" Type="http://schemas.openxmlformats.org/officeDocument/2006/relationships/handoutMaster"/><Relationship Id="rId25" Target="presProps.xml" Type="http://schemas.openxmlformats.org/officeDocument/2006/relationships/presProps"/><Relationship Id="rId26" Target="viewProps.xml" Type="http://schemas.openxmlformats.org/officeDocument/2006/relationships/viewProps"/><Relationship Id="rId27" Target="theme/theme1.xml" Type="http://schemas.openxmlformats.org/officeDocument/2006/relationships/theme"/><Relationship Id="rId28"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2025/3/25</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2025/3/25</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大学発スタートアップにおける経営人材確保支援（</a:t>
            </a:r>
            <a:r>
              <a:rPr kumimoji="1" lang="en-US" altLang="ja-JP" dirty="0"/>
              <a:t>MPM</a:t>
            </a:r>
            <a:r>
              <a:rPr kumimoji="1" lang="ja-JP" altLang="en-US" dirty="0"/>
              <a:t>）</a:t>
            </a:r>
            <a:br>
              <a:rPr kumimoji="1" lang="en-US" altLang="ja-JP" dirty="0"/>
            </a:br>
            <a:r>
              <a:rPr kumimoji="1" lang="ja-JP" altLang="en-US" dirty="0"/>
              <a:t>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sp>
        <p:nvSpPr>
          <p:cNvPr id="12" name="テキスト ボックス 11">
            <a:extLst>
              <a:ext uri="{FF2B5EF4-FFF2-40B4-BE49-F238E27FC236}">
                <a16:creationId xmlns:a16="http://schemas.microsoft.com/office/drawing/2014/main" id="{8D2377C2-5A32-B849-4738-E14C18BA261E}"/>
              </a:ext>
            </a:extLst>
          </p:cNvPr>
          <p:cNvSpPr txBox="1"/>
          <p:nvPr/>
        </p:nvSpPr>
        <p:spPr>
          <a:xfrm>
            <a:off x="9196472" y="0"/>
            <a:ext cx="709528" cy="276999"/>
          </a:xfrm>
          <a:prstGeom prst="rect">
            <a:avLst/>
          </a:prstGeom>
          <a:solidFill>
            <a:schemeClr val="tx1"/>
          </a:solidFill>
          <a:ln>
            <a:noFill/>
          </a:ln>
        </p:spPr>
        <p:txBody>
          <a:bodyPr wrap="square" rtlCol="0">
            <a:sp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様式１</a:t>
            </a:r>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1682693616"/>
              </p:ext>
            </p:extLst>
          </p:nvPr>
        </p:nvGraphicFramePr>
        <p:xfrm>
          <a:off x="586014" y="1037191"/>
          <a:ext cx="8733972" cy="4850208"/>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522514">
                  <a:extLst>
                    <a:ext uri="{9D8B030D-6E8A-4147-A177-3AD203B41FA5}">
                      <a16:colId xmlns:a16="http://schemas.microsoft.com/office/drawing/2014/main" val="974727151"/>
                    </a:ext>
                  </a:extLst>
                </a:gridCol>
                <a:gridCol w="6912688">
                  <a:extLst>
                    <a:ext uri="{9D8B030D-6E8A-4147-A177-3AD203B41FA5}">
                      <a16:colId xmlns:a16="http://schemas.microsoft.com/office/drawing/2014/main" val="315554523"/>
                    </a:ext>
                  </a:extLst>
                </a:gridCol>
              </a:tblGrid>
              <a:tr h="303138">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275457472"/>
                  </a:ext>
                </a:extLst>
              </a:tr>
              <a:tr h="303138">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747056257"/>
                  </a:ext>
                </a:extLst>
              </a:tr>
              <a:tr h="303138">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900367772"/>
                  </a:ext>
                </a:extLst>
              </a:tr>
              <a:tr h="303138">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932812960"/>
                  </a:ext>
                </a:extLst>
              </a:tr>
              <a:tr h="303138">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915376096"/>
                  </a:ext>
                </a:extLst>
              </a:tr>
              <a:tr h="303138">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029991621"/>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52341283"/>
                  </a:ext>
                </a:extLst>
              </a:tr>
              <a:tr h="303138">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245086542"/>
                  </a:ext>
                </a:extLst>
              </a:tr>
              <a:tr h="303138">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469144953"/>
                  </a:ext>
                </a:extLst>
              </a:tr>
              <a:tr h="303138">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594370116"/>
                  </a:ext>
                </a:extLst>
              </a:tr>
              <a:tr h="303138">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407516520"/>
                  </a:ext>
                </a:extLst>
              </a:tr>
              <a:tr h="303138">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4168714577"/>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974757424"/>
                  </a:ext>
                </a:extLst>
              </a:tr>
              <a:tr h="303138">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768862081"/>
                  </a:ext>
                </a:extLst>
              </a:tr>
              <a:tr h="303138">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4252649085"/>
                  </a:ext>
                </a:extLst>
              </a:tr>
              <a:tr h="303138">
                <a:tc>
                  <a:txBody>
                    <a:bodyPr/>
                    <a:lstStyle/>
                    <a:p>
                      <a:r>
                        <a:rPr kumimoji="1" lang="ja-JP" altLang="en-US" sz="1100" b="0" dirty="0">
                          <a:solidFill>
                            <a:schemeClr val="bg1"/>
                          </a:solidFill>
                        </a:rPr>
                        <a:t>応募枠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ja-JP" altLang="en-US" sz="1100" b="0" dirty="0">
                          <a:solidFill>
                            <a:schemeClr val="bg1"/>
                          </a:solidFill>
                        </a:rPr>
                        <a:t>加速枠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995080635"/>
                  </a:ext>
                </a:extLst>
              </a:tr>
            </a:tbl>
          </a:graphicData>
        </a:graphic>
      </p:graphicFrame>
      <p:sp>
        <p:nvSpPr>
          <p:cNvPr id="2" name="テキスト ボックス 1">
            <a:extLst>
              <a:ext uri="{FF2B5EF4-FFF2-40B4-BE49-F238E27FC236}">
                <a16:creationId xmlns:a16="http://schemas.microsoft.com/office/drawing/2014/main" id="{D75B036E-1680-8A4C-13FF-5FD4C79AC7CA}"/>
              </a:ext>
            </a:extLst>
          </p:cNvPr>
          <p:cNvSpPr txBox="1"/>
          <p:nvPr/>
        </p:nvSpPr>
        <p:spPr>
          <a:xfrm>
            <a:off x="2884313" y="5919281"/>
            <a:ext cx="6312159" cy="600164"/>
          </a:xfrm>
          <a:prstGeom prst="rect">
            <a:avLst/>
          </a:prstGeom>
          <a:noFill/>
        </p:spPr>
        <p:txBody>
          <a:bodyPr wrap="square">
            <a:spAutoFit/>
          </a:bodyPr>
          <a:lstStyle/>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kumimoji="1" lang="ja-JP" altLang="en-US" sz="1100" dirty="0">
                <a:solidFill>
                  <a:schemeClr val="accent1"/>
                </a:solidFill>
              </a:rPr>
              <a:t>応募枠は、加速枠の場合のみ「○」を入れてください。</a:t>
            </a:r>
          </a:p>
        </p:txBody>
      </p:sp>
      <p:sp>
        <p:nvSpPr>
          <p:cNvPr id="5" name="テキスト ボックス 4">
            <a:extLst>
              <a:ext uri="{FF2B5EF4-FFF2-40B4-BE49-F238E27FC236}">
                <a16:creationId xmlns:a16="http://schemas.microsoft.com/office/drawing/2014/main" id="{387DD6C5-38DA-5C18-D424-A459BA89545D}"/>
              </a:ext>
            </a:extLst>
          </p:cNvPr>
          <p:cNvSpPr txBox="1"/>
          <p:nvPr/>
        </p:nvSpPr>
        <p:spPr>
          <a:xfrm>
            <a:off x="113495" y="667859"/>
            <a:ext cx="7733550" cy="369332"/>
          </a:xfrm>
          <a:prstGeom prst="rect">
            <a:avLst/>
          </a:prstGeom>
          <a:noFill/>
        </p:spPr>
        <p:txBody>
          <a:bodyPr wrap="square">
            <a:spAutoFit/>
          </a:bodyPr>
          <a:lstStyle/>
          <a:p>
            <a:r>
              <a:rPr lang="en-US" altLang="ja-JP" sz="1800" dirty="0">
                <a:solidFill>
                  <a:schemeClr val="accent1"/>
                </a:solidFill>
              </a:rPr>
              <a:t>※</a:t>
            </a:r>
            <a:r>
              <a:rPr lang="ja-JP" altLang="en-US" sz="1800" dirty="0">
                <a:solidFill>
                  <a:schemeClr val="accent1"/>
                </a:solidFill>
              </a:rPr>
              <a:t>全スライドについて、青字は削除し、「黒字」で記入してください。</a:t>
            </a:r>
            <a:endParaRPr lang="en-US" altLang="ja-JP" sz="1800" dirty="0">
              <a:solidFill>
                <a:schemeClr val="accent1"/>
              </a:solidFill>
            </a:endParaRPr>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．提案する内容（実施項目④）</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10</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FD3CFAF-E5EA-DA48-C7E5-A673864F2258}"/>
              </a:ext>
            </a:extLst>
          </p:cNvPr>
          <p:cNvSpPr txBox="1"/>
          <p:nvPr/>
        </p:nvSpPr>
        <p:spPr>
          <a:xfrm>
            <a:off x="363823" y="1140483"/>
            <a:ext cx="8056983" cy="1785104"/>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報告書等を作成するにあたって、その形式、取りまとめ手法等を踏まえた成果物のイメージを説明してください。</a:t>
            </a:r>
          </a:p>
          <a:p>
            <a:r>
              <a:rPr lang="ja-JP" altLang="en-US" sz="1100" dirty="0">
                <a:solidFill>
                  <a:schemeClr val="accent1"/>
                </a:solidFill>
              </a:rPr>
              <a:t>また、報告会等に対する考え方も説明してください。</a:t>
            </a: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2655197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7" name="テキスト ボックス 6">
            <a:extLst>
              <a:ext uri="{FF2B5EF4-FFF2-40B4-BE49-F238E27FC236}">
                <a16:creationId xmlns:a16="http://schemas.microsoft.com/office/drawing/2014/main" id="{3E03A146-D51E-0478-DD09-D8E542AF8C98}"/>
              </a:ext>
            </a:extLst>
          </p:cNvPr>
          <p:cNvSpPr txBox="1"/>
          <p:nvPr/>
        </p:nvSpPr>
        <p:spPr>
          <a:xfrm>
            <a:off x="811692" y="1352167"/>
            <a:ext cx="7735148" cy="2292935"/>
          </a:xfrm>
          <a:prstGeom prst="rect">
            <a:avLst/>
          </a:prstGeom>
          <a:noFill/>
        </p:spPr>
        <p:txBody>
          <a:bodyPr wrap="square">
            <a:spAutoFit/>
          </a:bodyPr>
          <a:lstStyle/>
          <a:p>
            <a:r>
              <a:rPr lang="ja-JP" altLang="en-US" sz="1100" dirty="0">
                <a:solidFill>
                  <a:schemeClr val="accent1"/>
                </a:solidFill>
              </a:rPr>
              <a:t>調査の経済性が優れていることを審査します。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提案者が本業務を実施する際に計上したい経営人材の労務費の計上する場合、もしくは、経営人材に対して、専門家もしくは有識者として委員謝金として当該行為に対する経費を計上する場合は、その経費計上の考え方を記載してください。</a:t>
            </a:r>
            <a:endParaRPr lang="en-US" altLang="ja-JP" sz="1100" dirty="0">
              <a:solidFill>
                <a:schemeClr val="accent1"/>
              </a:solidFill>
            </a:endParaRPr>
          </a:p>
          <a:p>
            <a:r>
              <a:rPr lang="ja-JP" altLang="en-US" sz="1100" dirty="0">
                <a:solidFill>
                  <a:schemeClr val="accent1"/>
                </a:solidFill>
              </a:rPr>
              <a:t>なお、その雇用規定、契約条件等については、実施内容③に説明してください。</a:t>
            </a:r>
            <a:endParaRPr lang="en-US" altLang="ja-JP" sz="1100" dirty="0">
              <a:solidFill>
                <a:schemeClr val="accent1"/>
              </a:solidFill>
            </a:endParaRPr>
          </a:p>
          <a:p>
            <a:r>
              <a:rPr lang="ja-JP" altLang="en-US" sz="1100" dirty="0">
                <a:solidFill>
                  <a:schemeClr val="accent1"/>
                </a:solidFill>
              </a:rPr>
              <a:t>また、本業務で経営人材をマッチングするスタートアップに対して、株式取得等の行為を行っていなるかいないか、チェックしてください。</a:t>
            </a:r>
            <a:endParaRPr lang="en-US" altLang="ja-JP" sz="1100" dirty="0">
              <a:solidFill>
                <a:schemeClr val="accent1"/>
              </a:solidFill>
            </a:endParaRPr>
          </a:p>
          <a:p>
            <a:r>
              <a:rPr lang="ja-JP" altLang="en-US" sz="1100" dirty="0">
                <a:solidFill>
                  <a:schemeClr val="accent1"/>
                </a:solidFill>
              </a:rPr>
              <a:t>経営人材と提案者の利害関係を調整・整理している点も、チェックしてください。</a:t>
            </a:r>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また、加速枠として別枠にて当該提案をする場合は、これまでの成果を基に、加速的かつ更なる挑戦的な実証となる提案であることが経費上でも、明瞭に確認できるように記載してください。</a:t>
            </a:r>
            <a:endParaRPr lang="en-US" altLang="ja-JP" sz="1100" dirty="0">
              <a:solidFill>
                <a:schemeClr val="accent1"/>
              </a:solidFill>
            </a:endParaRPr>
          </a:p>
        </p:txBody>
      </p:sp>
      <p:sp>
        <p:nvSpPr>
          <p:cNvPr id="6" name="テキスト ボックス 5">
            <a:extLst>
              <a:ext uri="{FF2B5EF4-FFF2-40B4-BE49-F238E27FC236}">
                <a16:creationId xmlns:a16="http://schemas.microsoft.com/office/drawing/2014/main" id="{12236BF3-2847-A556-59EC-A34057FF13B2}"/>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8D385162-1A1E-EC6C-99C3-716665E16FA6}"/>
              </a:ext>
            </a:extLst>
          </p:cNvPr>
          <p:cNvGraphicFramePr>
            <a:graphicFrameLocks noGrp="1"/>
          </p:cNvGraphicFramePr>
          <p:nvPr>
            <p:extLst>
              <p:ext uri="{D42A27DB-BD31-4B8C-83A1-F6EECF244321}">
                <p14:modId xmlns:p14="http://schemas.microsoft.com/office/powerpoint/2010/main" val="1766335342"/>
              </p:ext>
            </p:extLst>
          </p:nvPr>
        </p:nvGraphicFramePr>
        <p:xfrm>
          <a:off x="241615" y="5612398"/>
          <a:ext cx="9422769" cy="777240"/>
        </p:xfrm>
        <a:graphic>
          <a:graphicData uri="http://schemas.openxmlformats.org/drawingml/2006/table">
            <a:tbl>
              <a:tblPr firstRow="1" bandRow="1">
                <a:tableStyleId>{5C22544A-7EE6-4342-B048-85BDC9FD1C3A}</a:tableStyleId>
              </a:tblPr>
              <a:tblGrid>
                <a:gridCol w="5496712">
                  <a:extLst>
                    <a:ext uri="{9D8B030D-6E8A-4147-A177-3AD203B41FA5}">
                      <a16:colId xmlns:a16="http://schemas.microsoft.com/office/drawing/2014/main" val="2914699276"/>
                    </a:ext>
                  </a:extLst>
                </a:gridCol>
                <a:gridCol w="3926057">
                  <a:extLst>
                    <a:ext uri="{9D8B030D-6E8A-4147-A177-3AD203B41FA5}">
                      <a16:colId xmlns:a16="http://schemas.microsoft.com/office/drawing/2014/main" val="288065185"/>
                    </a:ext>
                  </a:extLst>
                </a:gridCol>
              </a:tblGrid>
              <a:tr h="20665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206650">
                <a:tc>
                  <a:txBody>
                    <a:bodyPr/>
                    <a:lstStyle/>
                    <a:p>
                      <a:r>
                        <a:rPr kumimoji="1" lang="ja-JP" altLang="en-US" sz="1100" b="0" dirty="0">
                          <a:solidFill>
                            <a:schemeClr val="tx1"/>
                          </a:solidFill>
                        </a:rPr>
                        <a:t>経営人材に対する労務費等の経費を計上しますか？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）計上します　（　）計上しません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06650">
                <a:tc>
                  <a:txBody>
                    <a:bodyPr/>
                    <a:lstStyle/>
                    <a:p>
                      <a:r>
                        <a:rPr kumimoji="1" lang="ja-JP" altLang="en-US" sz="1100" b="0" dirty="0">
                          <a:solidFill>
                            <a:schemeClr val="tx1"/>
                          </a:solidFill>
                        </a:rPr>
                        <a:t>経営人材と提案者及び大学発スタートアップの利害関係を調整・整理していますか？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）調整・整理している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bl>
          </a:graphicData>
        </a:graphic>
      </p:graphicFrame>
      <p:sp>
        <p:nvSpPr>
          <p:cNvPr id="8" name="テキスト ボックス 7">
            <a:extLst>
              <a:ext uri="{FF2B5EF4-FFF2-40B4-BE49-F238E27FC236}">
                <a16:creationId xmlns:a16="http://schemas.microsoft.com/office/drawing/2014/main" id="{5B9541B8-AA86-CBD2-7D71-2F83182BA0C3}"/>
              </a:ext>
            </a:extLst>
          </p:cNvPr>
          <p:cNvSpPr txBox="1"/>
          <p:nvPr/>
        </p:nvSpPr>
        <p:spPr>
          <a:xfrm>
            <a:off x="206804" y="6436682"/>
            <a:ext cx="9457579" cy="338554"/>
          </a:xfrm>
          <a:prstGeom prst="rect">
            <a:avLst/>
          </a:prstGeom>
          <a:noFill/>
        </p:spPr>
        <p:txBody>
          <a:bodyPr wrap="square">
            <a:spAutoFit/>
          </a:bodyPr>
          <a:lstStyle/>
          <a:p>
            <a:r>
              <a:rPr lang="en-US" altLang="ja-JP" sz="800" dirty="0"/>
              <a:t>※</a:t>
            </a:r>
            <a:r>
              <a:rPr lang="ja-JP" altLang="en-US" sz="800" dirty="0"/>
              <a:t>経営人材として経営に参画することが決まった時点までに、本業務で経営人材をマッチングする大学発スタートアップに対して、提案者及び経営人材が株式取得等の行為を行っている場合は、当該労務費等は対象外とします。</a:t>
            </a:r>
          </a:p>
        </p:txBody>
      </p:sp>
    </p:spTree>
    <p:extLst>
      <p:ext uri="{BB962C8B-B14F-4D97-AF65-F5344CB8AC3E}">
        <p14:creationId xmlns:p14="http://schemas.microsoft.com/office/powerpoint/2010/main" val="3394859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6" name="テキスト ボックス 5">
            <a:extLst>
              <a:ext uri="{FF2B5EF4-FFF2-40B4-BE49-F238E27FC236}">
                <a16:creationId xmlns:a16="http://schemas.microsoft.com/office/drawing/2014/main" id="{ED410782-4E71-CE44-D0AC-53D9FACD3044}"/>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3463499164"/>
              </p:ext>
            </p:extLst>
          </p:nvPr>
        </p:nvGraphicFramePr>
        <p:xfrm>
          <a:off x="206805" y="1101013"/>
          <a:ext cx="9338412" cy="4555908"/>
        </p:xfrm>
        <a:graphic>
          <a:graphicData uri="http://schemas.openxmlformats.org/drawingml/2006/table">
            <a:tbl>
              <a:tblPr firstRow="1" bandRow="1">
                <a:tableStyleId>{5C22544A-7EE6-4342-B048-85BDC9FD1C3A}</a:tableStyleId>
              </a:tblPr>
              <a:tblGrid>
                <a:gridCol w="2023211">
                  <a:extLst>
                    <a:ext uri="{9D8B030D-6E8A-4147-A177-3AD203B41FA5}">
                      <a16:colId xmlns:a16="http://schemas.microsoft.com/office/drawing/2014/main" val="2914699276"/>
                    </a:ext>
                  </a:extLst>
                </a:gridCol>
                <a:gridCol w="2379306">
                  <a:extLst>
                    <a:ext uri="{9D8B030D-6E8A-4147-A177-3AD203B41FA5}">
                      <a16:colId xmlns:a16="http://schemas.microsoft.com/office/drawing/2014/main" val="3254119355"/>
                    </a:ext>
                  </a:extLst>
                </a:gridCol>
                <a:gridCol w="2528596">
                  <a:extLst>
                    <a:ext uri="{9D8B030D-6E8A-4147-A177-3AD203B41FA5}">
                      <a16:colId xmlns:a16="http://schemas.microsoft.com/office/drawing/2014/main" val="974727151"/>
                    </a:ext>
                  </a:extLst>
                </a:gridCol>
                <a:gridCol w="2407299">
                  <a:extLst>
                    <a:ext uri="{9D8B030D-6E8A-4147-A177-3AD203B41FA5}">
                      <a16:colId xmlns:a16="http://schemas.microsoft.com/office/drawing/2014/main" val="1506180924"/>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事業期間全体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2025</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2026</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8816874" y="769915"/>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6334780"/>
            <a:ext cx="6499173" cy="461665"/>
          </a:xfrm>
          <a:prstGeom prst="rect">
            <a:avLst/>
          </a:prstGeom>
          <a:noFill/>
        </p:spPr>
        <p:txBody>
          <a:bodyPr wrap="square">
            <a:spAutoFit/>
          </a:bodyPr>
          <a:lstStyle/>
          <a:p>
            <a:r>
              <a:rPr lang="ja-JP" altLang="en-US" sz="600" dirty="0"/>
              <a:t>注１）間接経費は中小企業等は２０％、その他は１０％、とし、</a:t>
            </a:r>
            <a:r>
              <a:rPr lang="en-US" altLang="ja-JP" sz="600" dirty="0"/>
              <a:t>Ⅰ</a:t>
            </a:r>
            <a:r>
              <a:rPr lang="ja-JP" altLang="en-US" sz="600" dirty="0"/>
              <a:t>～</a:t>
            </a:r>
            <a:r>
              <a:rPr lang="en-US" altLang="ja-JP" sz="600" dirty="0"/>
              <a:t>Ⅱ</a:t>
            </a:r>
            <a:r>
              <a:rPr lang="ja-JP" altLang="en-US" sz="600" dirty="0"/>
              <a:t>の経費総額に対して算定してください。</a:t>
            </a:r>
          </a:p>
          <a:p>
            <a:r>
              <a:rPr lang="ja-JP" altLang="en-US" sz="600" dirty="0"/>
              <a:t>注２）合計は、</a:t>
            </a:r>
            <a:r>
              <a:rPr lang="en-US" altLang="ja-JP" sz="600" dirty="0"/>
              <a:t>Ⅰ</a:t>
            </a:r>
            <a:r>
              <a:rPr lang="ja-JP" altLang="en-US" sz="600" dirty="0"/>
              <a:t>～</a:t>
            </a:r>
            <a:r>
              <a:rPr lang="en-US" altLang="ja-JP" sz="600" dirty="0"/>
              <a:t>Ⅲ</a:t>
            </a:r>
            <a:r>
              <a:rPr lang="ja-JP" altLang="en-US" sz="600" dirty="0"/>
              <a:t>の各項目の消費税を除いた額で算定し、その総額を記載してください。</a:t>
            </a:r>
          </a:p>
          <a:p>
            <a:r>
              <a:rPr lang="ja-JP" altLang="en-US" sz="600" dirty="0"/>
              <a:t>注３）提案者が免税業者</a:t>
            </a:r>
            <a:r>
              <a:rPr lang="en-US" altLang="ja-JP" sz="600" dirty="0"/>
              <a:t>※</a:t>
            </a:r>
            <a:r>
              <a:rPr lang="ja-JP" altLang="en-US" sz="600" dirty="0"/>
              <a:t>の場合は、積算内訳欄に単価</a:t>
            </a:r>
            <a:r>
              <a:rPr lang="en-US" altLang="ja-JP" sz="600" dirty="0"/>
              <a:t>×</a:t>
            </a:r>
            <a:r>
              <a:rPr lang="ja-JP" altLang="en-US" sz="600" dirty="0"/>
              <a:t>数量</a:t>
            </a:r>
            <a:r>
              <a:rPr lang="en-US" altLang="ja-JP" sz="600" dirty="0"/>
              <a:t>×</a:t>
            </a:r>
            <a:r>
              <a:rPr lang="ja-JP" altLang="en-US" sz="600" dirty="0"/>
              <a:t>１．１で記載し、消費税及び地方消費税Ｃ欄には記載しないでください。</a:t>
            </a:r>
          </a:p>
          <a:p>
            <a:r>
              <a:rPr lang="en-US" altLang="ja-JP" sz="600" dirty="0"/>
              <a:t>※</a:t>
            </a:r>
            <a:r>
              <a:rPr lang="ja-JP" altLang="en-US" sz="6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13180" y="2256177"/>
            <a:ext cx="6340152" cy="2292935"/>
          </a:xfrm>
          <a:prstGeom prst="rect">
            <a:avLst/>
          </a:prstGeom>
          <a:no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上記の業務に必要な経費の概算額を調査委託費積算基準（</a:t>
            </a:r>
            <a:r>
              <a:rPr lang="en-US" altLang="ja-JP" sz="1100" dirty="0">
                <a:solidFill>
                  <a:schemeClr val="accent1"/>
                </a:solidFill>
              </a:rPr>
              <a:t>https://www.nedo.go.jp/itaku-gyomu/yakkan.html</a:t>
            </a:r>
            <a:r>
              <a:rPr lang="ja-JP" altLang="en-US" sz="1100" dirty="0">
                <a:solidFill>
                  <a:schemeClr val="accent1"/>
                </a:solidFill>
              </a:rPr>
              <a:t>）に定める経費項目に従って、記載してください。</a:t>
            </a:r>
            <a:endParaRPr lang="en-US" altLang="ja-JP" sz="1100" dirty="0">
              <a:solidFill>
                <a:schemeClr val="accent1"/>
              </a:solidFill>
            </a:endParaRPr>
          </a:p>
          <a:p>
            <a:r>
              <a:rPr lang="ja-JP" altLang="en-US" sz="1100" dirty="0">
                <a:solidFill>
                  <a:schemeClr val="accent1"/>
                </a:solidFill>
              </a:rPr>
              <a:t>その他、詳細はマニュアルを参照してください。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再委託がある場合は、「</a:t>
            </a:r>
            <a:r>
              <a:rPr lang="en-US" altLang="ja-JP" sz="1100" dirty="0">
                <a:solidFill>
                  <a:schemeClr val="accent1"/>
                </a:solidFill>
              </a:rPr>
              <a:t>Ⅳ</a:t>
            </a:r>
            <a:r>
              <a:rPr lang="ja-JP" altLang="en-US" sz="1100" dirty="0">
                <a:solidFill>
                  <a:schemeClr val="accent1"/>
                </a:solidFill>
              </a:rPr>
              <a:t>。再委託費」を追加してください。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lang="en-US" altLang="ja-JP" sz="1100" dirty="0">
              <a:solidFill>
                <a:schemeClr val="accent1"/>
              </a:solidFill>
            </a:endParaRPr>
          </a:p>
          <a:p>
            <a:r>
              <a:rPr lang="en-US" altLang="ja-JP" sz="1100" dirty="0">
                <a:solidFill>
                  <a:schemeClr val="accent1"/>
                </a:solidFill>
              </a:rPr>
              <a:t>※</a:t>
            </a:r>
            <a:r>
              <a:rPr lang="ja-JP" altLang="en-US" sz="1100" dirty="0">
                <a:solidFill>
                  <a:schemeClr val="accent1"/>
                </a:solidFill>
              </a:rPr>
              <a:t>加速枠の場合は、</a:t>
            </a:r>
            <a:r>
              <a:rPr lang="en-US" altLang="ja-JP" sz="1100" dirty="0">
                <a:solidFill>
                  <a:schemeClr val="accent1"/>
                </a:solidFill>
              </a:rPr>
              <a:t>2025</a:t>
            </a:r>
            <a:r>
              <a:rPr lang="ja-JP" altLang="en-US" sz="1100" dirty="0">
                <a:solidFill>
                  <a:schemeClr val="accent1"/>
                </a:solidFill>
              </a:rPr>
              <a:t>年度の</a:t>
            </a:r>
            <a:r>
              <a:rPr lang="en-US" altLang="ja-JP" sz="1100" dirty="0">
                <a:solidFill>
                  <a:schemeClr val="accent1"/>
                </a:solidFill>
              </a:rPr>
              <a:t>NEDO</a:t>
            </a:r>
            <a:r>
              <a:rPr lang="ja-JP" altLang="en-US" sz="1100" dirty="0">
                <a:solidFill>
                  <a:schemeClr val="accent1"/>
                </a:solidFill>
              </a:rPr>
              <a:t>に計上する経費のみを記載してください（不要な列は削除してください）。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４．</a:t>
            </a:r>
            <a:r>
              <a:rPr kumimoji="1" lang="zh-TW" altLang="en-US" dirty="0"/>
              <a:t>関連業務実績</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sp>
        <p:nvSpPr>
          <p:cNvPr id="6" name="テキスト ボックス 5">
            <a:extLst>
              <a:ext uri="{FF2B5EF4-FFF2-40B4-BE49-F238E27FC236}">
                <a16:creationId xmlns:a16="http://schemas.microsoft.com/office/drawing/2014/main" id="{1A9C2A21-EB4A-5281-5110-B6AD90ADAC88}"/>
              </a:ext>
            </a:extLst>
          </p:cNvPr>
          <p:cNvSpPr txBox="1"/>
          <p:nvPr/>
        </p:nvSpPr>
        <p:spPr>
          <a:xfrm>
            <a:off x="769775" y="1208229"/>
            <a:ext cx="6536094" cy="1785104"/>
          </a:xfrm>
          <a:prstGeom prst="rect">
            <a:avLst/>
          </a:prstGeom>
          <a:noFill/>
        </p:spPr>
        <p:txBody>
          <a:bodyPr wrap="square">
            <a:spAutoFit/>
          </a:bodyPr>
          <a:lstStyle/>
          <a:p>
            <a:r>
              <a:rPr lang="ja-JP" altLang="en-US" sz="1100" dirty="0">
                <a:solidFill>
                  <a:schemeClr val="accent1"/>
                </a:solidFill>
              </a:rPr>
              <a:t>提案者が関連分野の調査等に関する実績を有することを審査します。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過去に、当該課題を解決する技術について体系的に取りまとめた実績・ノウハウを有するか等を記載してください。</a:t>
            </a:r>
            <a:endParaRPr lang="en-US" altLang="ja-JP" sz="1100" dirty="0">
              <a:solidFill>
                <a:schemeClr val="accent1"/>
              </a:solidFill>
            </a:endParaRPr>
          </a:p>
          <a:p>
            <a:r>
              <a:rPr lang="ja-JP" altLang="en-US" sz="1100" dirty="0">
                <a:solidFill>
                  <a:schemeClr val="accent1"/>
                </a:solidFill>
              </a:rPr>
              <a:t>日本全国に所在する大学等もしくは特定の大学等技術シーズ等、大学発スタートアップの経営や技術的な事業化ニーズ等の情報に精通しており、大学等の産学連携部門や研究推進部門、及び企業の産学連携部門等と連携でき、それらの実績を有していること等も踏まえて記載してください。</a:t>
            </a: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スライド以内としてください。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sp>
        <p:nvSpPr>
          <p:cNvPr id="7" name="テキスト ボックス 6">
            <a:extLst>
              <a:ext uri="{FF2B5EF4-FFF2-40B4-BE49-F238E27FC236}">
                <a16:creationId xmlns:a16="http://schemas.microsoft.com/office/drawing/2014/main" id="{5E13FB70-B659-87F1-B9B2-2E92C8E0DC51}"/>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4</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5684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５．事業実施体制図</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3308598"/>
          </a:xfrm>
          <a:prstGeom prst="rect">
            <a:avLst/>
          </a:prstGeom>
          <a:noFill/>
        </p:spPr>
        <p:txBody>
          <a:bodyPr wrap="square">
            <a:spAutoFit/>
          </a:bodyPr>
          <a:lstStyle/>
          <a:p>
            <a:r>
              <a:rPr lang="ja-JP" altLang="en-US" sz="1100" dirty="0">
                <a:solidFill>
                  <a:schemeClr val="accent1"/>
                </a:solidFill>
              </a:rPr>
              <a:t>当該調査を行う体制が整っていることを審査します。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外注もしくは再委託で想定する業務内容については、別紙（添付資料３）でも説明してください。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r>
              <a:rPr lang="ja-JP" altLang="en-US" sz="1100" dirty="0">
                <a:solidFill>
                  <a:schemeClr val="accent1"/>
                </a:solidFill>
              </a:rPr>
              <a:t>また、適切かつ迅速に遂行できる体制（職業紹介事業に相当する場合に必要な許可申請等の国の許認可を得ていることを含む）を有していることを確認してください。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なお、本委託業務を実施するための業務管理体制（事務機能）は、「８．</a:t>
            </a:r>
            <a:r>
              <a:rPr lang="zh-TW" altLang="en-US" sz="1100" dirty="0">
                <a:solidFill>
                  <a:schemeClr val="accent1"/>
                </a:solidFill>
              </a:rPr>
              <a:t>委託業務管理体制</a:t>
            </a:r>
            <a:r>
              <a:rPr lang="ja-JP" altLang="en-US" sz="1100" dirty="0">
                <a:solidFill>
                  <a:schemeClr val="accent1"/>
                </a:solidFill>
              </a:rPr>
              <a:t>」に整理していください。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5-1</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2</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６．経営基盤</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906601" y="1443081"/>
            <a:ext cx="4954554" cy="1107996"/>
          </a:xfrm>
          <a:prstGeom prst="rect">
            <a:avLst/>
          </a:prstGeom>
          <a:noFill/>
        </p:spPr>
        <p:txBody>
          <a:bodyPr wrap="square">
            <a:spAutoFit/>
          </a:bodyPr>
          <a:lstStyle/>
          <a:p>
            <a:r>
              <a:rPr lang="en-US" altLang="ja-JP" sz="1100" dirty="0">
                <a:solidFill>
                  <a:schemeClr val="accent1"/>
                </a:solidFill>
              </a:rPr>
              <a:t>NEDO</a:t>
            </a:r>
            <a:r>
              <a:rPr lang="ja-JP" altLang="en-US" sz="1100" dirty="0">
                <a:solidFill>
                  <a:schemeClr val="accent1"/>
                </a:solidFill>
              </a:rPr>
              <a:t>事業を実施するにあたって、経営基盤が確立していることを審査します。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a:t>
            </a:r>
            <a:r>
              <a:rPr lang="en-US" altLang="ja-JP" sz="1100" dirty="0">
                <a:solidFill>
                  <a:schemeClr val="accent1"/>
                </a:solidFill>
              </a:rPr>
              <a:t>3</a:t>
            </a:r>
            <a:r>
              <a:rPr lang="ja-JP" altLang="en-US" sz="1100" dirty="0">
                <a:solidFill>
                  <a:schemeClr val="accent1"/>
                </a:solidFill>
              </a:rPr>
              <a:t>年間の経営状態が確認できる資料として、事業報告書及び直近３年分の財務諸表を添付資料としてください。</a:t>
            </a:r>
            <a:endParaRPr lang="en-US" altLang="ja-JP" sz="1100" dirty="0">
              <a:solidFill>
                <a:schemeClr val="accent1"/>
              </a:solidFill>
            </a:endParaRPr>
          </a:p>
          <a:p>
            <a:r>
              <a:rPr lang="ja-JP" altLang="en-US" sz="1100" dirty="0">
                <a:solidFill>
                  <a:schemeClr val="accent1"/>
                </a:solidFill>
              </a:rPr>
              <a:t>（本スライドは、特記事項がなければ、特に白紙のままで構いません）</a:t>
            </a: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6</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8215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当該調査等に必要な研究員等を有していることを審査します。</a:t>
            </a:r>
            <a:endParaRPr lang="en-US" altLang="ja-JP" sz="1100" dirty="0">
              <a:solidFill>
                <a:schemeClr val="accent1"/>
              </a:solidFill>
            </a:endParaRPr>
          </a:p>
          <a:p>
            <a:r>
              <a:rPr lang="ja-JP" altLang="en-US" sz="1100" dirty="0">
                <a:solidFill>
                  <a:schemeClr val="accent1"/>
                </a:solidFill>
              </a:rPr>
              <a:t>該当研究員等の関連業務実績についても、補足してください。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874370492"/>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10" name="表 13">
            <a:extLst>
              <a:ext uri="{FF2B5EF4-FFF2-40B4-BE49-F238E27FC236}">
                <a16:creationId xmlns:a16="http://schemas.microsoft.com/office/drawing/2014/main" id="{68E6D26D-25C2-2674-327B-9724BB979DC8}"/>
              </a:ext>
            </a:extLst>
          </p:cNvPr>
          <p:cNvGraphicFramePr>
            <a:graphicFrameLocks noGrp="1"/>
          </p:cNvGraphicFramePr>
          <p:nvPr>
            <p:extLst>
              <p:ext uri="{D42A27DB-BD31-4B8C-83A1-F6EECF244321}">
                <p14:modId xmlns:p14="http://schemas.microsoft.com/office/powerpoint/2010/main" val="704491385"/>
              </p:ext>
            </p:extLst>
          </p:nvPr>
        </p:nvGraphicFramePr>
        <p:xfrm>
          <a:off x="241615" y="1159440"/>
          <a:ext cx="9422770" cy="1295400"/>
        </p:xfrm>
        <a:graphic>
          <a:graphicData uri="http://schemas.openxmlformats.org/drawingml/2006/table">
            <a:tbl>
              <a:tblPr firstRow="1" bandRow="1">
                <a:tableStyleId>{5C22544A-7EE6-4342-B048-85BDC9FD1C3A}</a:tableStyleId>
              </a:tblPr>
              <a:tblGrid>
                <a:gridCol w="567636">
                  <a:extLst>
                    <a:ext uri="{9D8B030D-6E8A-4147-A177-3AD203B41FA5}">
                      <a16:colId xmlns:a16="http://schemas.microsoft.com/office/drawing/2014/main" val="2215293445"/>
                    </a:ext>
                  </a:extLst>
                </a:gridCol>
                <a:gridCol w="1838130">
                  <a:extLst>
                    <a:ext uri="{9D8B030D-6E8A-4147-A177-3AD203B41FA5}">
                      <a16:colId xmlns:a16="http://schemas.microsoft.com/office/drawing/2014/main" val="2914699276"/>
                    </a:ext>
                  </a:extLst>
                </a:gridCol>
                <a:gridCol w="7017004">
                  <a:extLst>
                    <a:ext uri="{9D8B030D-6E8A-4147-A177-3AD203B41FA5}">
                      <a16:colId xmlns:a16="http://schemas.microsoft.com/office/drawing/2014/main" val="288065185"/>
                    </a:ext>
                  </a:extLst>
                </a:gridCol>
              </a:tblGrid>
              <a:tr h="0">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経営人材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r>
                        <a:rPr kumimoji="1" lang="en-US" altLang="ja-JP" sz="1100" b="0" dirty="0">
                          <a:solidFill>
                            <a:schemeClr val="tx1"/>
                          </a:solidFill>
                        </a:rPr>
                        <a:t>2</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20</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graphicFrame>
        <p:nvGraphicFramePr>
          <p:cNvPr id="12" name="表 13">
            <a:extLst>
              <a:ext uri="{FF2B5EF4-FFF2-40B4-BE49-F238E27FC236}">
                <a16:creationId xmlns:a16="http://schemas.microsoft.com/office/drawing/2014/main" id="{00C9004A-C4E9-187B-972E-83EA152AA027}"/>
              </a:ext>
            </a:extLst>
          </p:cNvPr>
          <p:cNvGraphicFramePr>
            <a:graphicFrameLocks noGrp="1"/>
          </p:cNvGraphicFramePr>
          <p:nvPr/>
        </p:nvGraphicFramePr>
        <p:xfrm>
          <a:off x="206805" y="5989637"/>
          <a:ext cx="9422769" cy="685800"/>
        </p:xfrm>
        <a:graphic>
          <a:graphicData uri="http://schemas.openxmlformats.org/drawingml/2006/table">
            <a:tbl>
              <a:tblPr firstRow="1" bandRow="1">
                <a:tableStyleId>{5C22544A-7EE6-4342-B048-85BDC9FD1C3A}</a:tableStyleId>
              </a:tblPr>
              <a:tblGrid>
                <a:gridCol w="8414681">
                  <a:extLst>
                    <a:ext uri="{9D8B030D-6E8A-4147-A177-3AD203B41FA5}">
                      <a16:colId xmlns:a16="http://schemas.microsoft.com/office/drawing/2014/main" val="2914699276"/>
                    </a:ext>
                  </a:extLst>
                </a:gridCol>
                <a:gridCol w="1008088">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「大学等やスタートアップ等の情報漏洩、機微情報の取扱、外為法含む各種法令等に対して責任を持ってフォローアップできる」経営人材を人選していますか？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）はい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bl>
          </a:graphicData>
        </a:graphic>
      </p:graphicFrame>
      <p:sp>
        <p:nvSpPr>
          <p:cNvPr id="5" name="テキスト ボックス 4">
            <a:extLst>
              <a:ext uri="{FF2B5EF4-FFF2-40B4-BE49-F238E27FC236}">
                <a16:creationId xmlns:a16="http://schemas.microsoft.com/office/drawing/2014/main" id="{B0D7C86E-2EE6-463E-F228-2451790F4263}"/>
              </a:ext>
            </a:extLst>
          </p:cNvPr>
          <p:cNvSpPr txBox="1"/>
          <p:nvPr/>
        </p:nvSpPr>
        <p:spPr>
          <a:xfrm>
            <a:off x="760444" y="3007893"/>
            <a:ext cx="7375849" cy="1615827"/>
          </a:xfrm>
          <a:prstGeom prst="rect">
            <a:avLst/>
          </a:prstGeom>
          <a:noFill/>
        </p:spPr>
        <p:txBody>
          <a:bodyPr wrap="square">
            <a:spAutoFit/>
          </a:bodyPr>
          <a:lstStyle/>
          <a:p>
            <a:r>
              <a:rPr lang="ja-JP" altLang="en-US" sz="1100" dirty="0">
                <a:solidFill>
                  <a:schemeClr val="accent1"/>
                </a:solidFill>
              </a:rPr>
              <a:t>経営人材について、実施項目①に記載の通り、既にリストがある場合は、本スライドに記載してください。</a:t>
            </a:r>
            <a:endParaRPr lang="en-US" altLang="ja-JP" sz="1100" dirty="0">
              <a:solidFill>
                <a:schemeClr val="accent1"/>
              </a:solidFill>
            </a:endParaRPr>
          </a:p>
          <a:p>
            <a:r>
              <a:rPr lang="ja-JP" altLang="en-US" sz="1100" dirty="0">
                <a:solidFill>
                  <a:schemeClr val="accent1"/>
                </a:solidFill>
              </a:rPr>
              <a:t>本業務の中で経営人材を募集する場合は、人数、人材像等を記載してください。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経営人材の人選において、「大学等やスタートアップ等の情報漏洩、機微情報の取扱、外為法含む各種法令等に対して責任を持ってフォローアップできる」点について、確認した旨をチェック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ja-JP" altLang="en-US" sz="1100" dirty="0"/>
          </a:p>
        </p:txBody>
      </p:sp>
    </p:spTree>
    <p:extLst>
      <p:ext uri="{BB962C8B-B14F-4D97-AF65-F5344CB8AC3E}">
        <p14:creationId xmlns:p14="http://schemas.microsoft.com/office/powerpoint/2010/main" val="3848437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８．委託業務管理体制</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pic>
        <p:nvPicPr>
          <p:cNvPr id="17" name="図 16">
            <a:extLst>
              <a:ext uri="{FF2B5EF4-FFF2-40B4-BE49-F238E27FC236}">
                <a16:creationId xmlns:a16="http://schemas.microsoft.com/office/drawing/2014/main" id="{82DEE7C1-5D2E-CD36-54DF-24863C28BA22}"/>
              </a:ext>
            </a:extLst>
          </p:cNvPr>
          <p:cNvPicPr>
            <a:picLocks noChangeAspect="1"/>
          </p:cNvPicPr>
          <p:nvPr/>
        </p:nvPicPr>
        <p:blipFill>
          <a:blip r:embed="rId2"/>
          <a:stretch>
            <a:fillRect/>
          </a:stretch>
        </p:blipFill>
        <p:spPr>
          <a:xfrm>
            <a:off x="9699195" y="612224"/>
            <a:ext cx="4242712" cy="5880651"/>
          </a:xfrm>
          <a:prstGeom prst="rect">
            <a:avLst/>
          </a:prstGeom>
        </p:spPr>
      </p:pic>
      <p:sp>
        <p:nvSpPr>
          <p:cNvPr id="19" name="テキスト ボックス 18">
            <a:extLst>
              <a:ext uri="{FF2B5EF4-FFF2-40B4-BE49-F238E27FC236}">
                <a16:creationId xmlns:a16="http://schemas.microsoft.com/office/drawing/2014/main" id="{40710E91-E90A-3369-71D5-3074F3B82094}"/>
              </a:ext>
            </a:extLst>
          </p:cNvPr>
          <p:cNvSpPr txBox="1"/>
          <p:nvPr/>
        </p:nvSpPr>
        <p:spPr>
          <a:xfrm>
            <a:off x="206805" y="1255484"/>
            <a:ext cx="6968436" cy="600164"/>
          </a:xfrm>
          <a:prstGeom prst="rect">
            <a:avLst/>
          </a:prstGeom>
          <a:noFill/>
        </p:spPr>
        <p:txBody>
          <a:bodyPr wrap="square">
            <a:spAutoFit/>
          </a:bodyPr>
          <a:lstStyle/>
          <a:p>
            <a:r>
              <a:rPr lang="ja-JP" altLang="en-US" sz="1100" b="0" i="0" u="none" strike="noStrike" dirty="0">
                <a:solidFill>
                  <a:schemeClr val="accent1"/>
                </a:solidFill>
                <a:effectLst/>
                <a:latin typeface="+mn-ea"/>
              </a:rPr>
              <a:t>委託業務管理上</a:t>
            </a:r>
            <a:r>
              <a:rPr lang="en-US" altLang="ja-JP" sz="1100" b="0" i="0" u="none" strike="noStrike" dirty="0">
                <a:solidFill>
                  <a:schemeClr val="accent1"/>
                </a:solidFill>
                <a:effectLst/>
                <a:latin typeface="+mn-ea"/>
              </a:rPr>
              <a:t>NEDO</a:t>
            </a:r>
            <a:r>
              <a:rPr lang="ja-JP" altLang="en-US" sz="1100" b="0" i="0" u="none" strike="noStrike" dirty="0">
                <a:solidFill>
                  <a:schemeClr val="accent1"/>
                </a:solidFill>
                <a:effectLst/>
                <a:latin typeface="+mn-ea"/>
              </a:rPr>
              <a:t>の必要とする措置を適切に遂行できる体制を有していることを審査します。</a:t>
            </a:r>
            <a:endParaRPr lang="en-US" altLang="ja-JP" sz="1100" b="0" i="0" u="none" strike="noStrike" dirty="0">
              <a:solidFill>
                <a:schemeClr val="accent1"/>
              </a:solidFill>
              <a:effectLst/>
              <a:latin typeface="+mn-ea"/>
            </a:endParaRPr>
          </a:p>
          <a:p>
            <a:r>
              <a:rPr lang="ja-JP" altLang="en-US" sz="1100" b="0" i="0" u="none" strike="noStrike" dirty="0">
                <a:solidFill>
                  <a:schemeClr val="accent1"/>
                </a:solidFill>
                <a:effectLst/>
                <a:latin typeface="+mn-ea"/>
              </a:rPr>
              <a:t>経理、進捗管理、対外折衝・調整等を適切に遂行できる体制を図等を用いて説明してください。</a:t>
            </a:r>
            <a:endParaRPr lang="en-US" altLang="ja-JP" sz="1100" b="0" i="0" u="none" strike="noStrike" dirty="0">
              <a:solidFill>
                <a:schemeClr val="accent1"/>
              </a:solidFill>
              <a:effectLst/>
              <a:latin typeface="+mn-ea"/>
            </a:endParaRPr>
          </a:p>
          <a:p>
            <a:r>
              <a:rPr lang="ja-JP" altLang="en-US" sz="1100" dirty="0">
                <a:solidFill>
                  <a:schemeClr val="accent1"/>
                </a:solidFill>
                <a:latin typeface="+mn-ea"/>
              </a:rPr>
              <a:t>「</a:t>
            </a:r>
            <a:r>
              <a:rPr lang="zh-TW" altLang="en-US" sz="1100" dirty="0">
                <a:solidFill>
                  <a:schemeClr val="accent1"/>
                </a:solidFill>
                <a:latin typeface="+mn-ea"/>
              </a:rPr>
              <a:t>５．事業実施体制図</a:t>
            </a:r>
            <a:r>
              <a:rPr lang="ja-JP" altLang="en-US" sz="1100" dirty="0">
                <a:solidFill>
                  <a:schemeClr val="accent1"/>
                </a:solidFill>
                <a:latin typeface="+mn-ea"/>
              </a:rPr>
              <a:t>」のフローチャート図等の形式にしていただいていも構いません。</a:t>
            </a:r>
          </a:p>
        </p:txBody>
      </p:sp>
      <p:sp>
        <p:nvSpPr>
          <p:cNvPr id="2" name="テキスト ボックス 1">
            <a:extLst>
              <a:ext uri="{FF2B5EF4-FFF2-40B4-BE49-F238E27FC236}">
                <a16:creationId xmlns:a16="http://schemas.microsoft.com/office/drawing/2014/main" id="{1FB0EBBE-D750-B45F-A03D-C5611CF6C5DC}"/>
              </a:ext>
            </a:extLst>
          </p:cNvPr>
          <p:cNvSpPr txBox="1"/>
          <p:nvPr/>
        </p:nvSpPr>
        <p:spPr>
          <a:xfrm>
            <a:off x="206805" y="4432965"/>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以下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してください。</a:t>
            </a:r>
          </a:p>
        </p:txBody>
      </p:sp>
      <p:graphicFrame>
        <p:nvGraphicFramePr>
          <p:cNvPr id="5" name="表 13">
            <a:extLst>
              <a:ext uri="{FF2B5EF4-FFF2-40B4-BE49-F238E27FC236}">
                <a16:creationId xmlns:a16="http://schemas.microsoft.com/office/drawing/2014/main" id="{0BF76085-3E82-4C09-BF9B-21A6E9B6661C}"/>
              </a:ext>
            </a:extLst>
          </p:cNvPr>
          <p:cNvGraphicFramePr>
            <a:graphicFrameLocks noGrp="1"/>
          </p:cNvGraphicFramePr>
          <p:nvPr>
            <p:extLst>
              <p:ext uri="{D42A27DB-BD31-4B8C-83A1-F6EECF244321}">
                <p14:modId xmlns:p14="http://schemas.microsoft.com/office/powerpoint/2010/main" val="4153379598"/>
              </p:ext>
            </p:extLst>
          </p:nvPr>
        </p:nvGraphicFramePr>
        <p:xfrm>
          <a:off x="276425" y="5222681"/>
          <a:ext cx="9455530" cy="1463040"/>
        </p:xfrm>
        <a:graphic>
          <a:graphicData uri="http://schemas.openxmlformats.org/drawingml/2006/table">
            <a:tbl>
              <a:tblPr firstRow="1" bandRow="1">
                <a:tableStyleId>{5C22544A-7EE6-4342-B048-85BDC9FD1C3A}</a:tableStyleId>
              </a:tblPr>
              <a:tblGrid>
                <a:gridCol w="999925">
                  <a:extLst>
                    <a:ext uri="{9D8B030D-6E8A-4147-A177-3AD203B41FA5}">
                      <a16:colId xmlns:a16="http://schemas.microsoft.com/office/drawing/2014/main" val="2215293445"/>
                    </a:ext>
                  </a:extLst>
                </a:gridCol>
                <a:gridCol w="962025">
                  <a:extLst>
                    <a:ext uri="{9D8B030D-6E8A-4147-A177-3AD203B41FA5}">
                      <a16:colId xmlns:a16="http://schemas.microsoft.com/office/drawing/2014/main" val="2914699276"/>
                    </a:ext>
                  </a:extLst>
                </a:gridCol>
                <a:gridCol w="1685925">
                  <a:extLst>
                    <a:ext uri="{9D8B030D-6E8A-4147-A177-3AD203B41FA5}">
                      <a16:colId xmlns:a16="http://schemas.microsoft.com/office/drawing/2014/main" val="672700608"/>
                    </a:ext>
                  </a:extLst>
                </a:gridCol>
                <a:gridCol w="2419350">
                  <a:extLst>
                    <a:ext uri="{9D8B030D-6E8A-4147-A177-3AD203B41FA5}">
                      <a16:colId xmlns:a16="http://schemas.microsoft.com/office/drawing/2014/main" val="2088455737"/>
                    </a:ext>
                  </a:extLst>
                </a:gridCol>
                <a:gridCol w="1524000">
                  <a:extLst>
                    <a:ext uri="{9D8B030D-6E8A-4147-A177-3AD203B41FA5}">
                      <a16:colId xmlns:a16="http://schemas.microsoft.com/office/drawing/2014/main" val="3389823120"/>
                    </a:ext>
                  </a:extLst>
                </a:gridCol>
                <a:gridCol w="1864305">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endParaRPr kumimoji="1" lang="en-US" altLang="ja-JP"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億円以下</a:t>
                      </a:r>
                      <a:r>
                        <a:rPr kumimoji="1" lang="en-US" altLang="ja-JP" sz="1100" b="0" dirty="0">
                          <a:solidFill>
                            <a:schemeClr val="tx1"/>
                          </a:solidFill>
                        </a:rPr>
                        <a:t>※</a:t>
                      </a:r>
                      <a:r>
                        <a:rPr kumimoji="1" lang="ja-JP" altLang="en-US" sz="11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大・中堅・中小・ベンチャー企業の種別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7" name="テキスト ボックス 6">
            <a:extLst>
              <a:ext uri="{FF2B5EF4-FFF2-40B4-BE49-F238E27FC236}">
                <a16:creationId xmlns:a16="http://schemas.microsoft.com/office/drawing/2014/main" id="{A1DF0531-F704-D0F9-85D2-3EBC1FC21050}"/>
              </a:ext>
            </a:extLst>
          </p:cNvPr>
          <p:cNvSpPr txBox="1"/>
          <p:nvPr/>
        </p:nvSpPr>
        <p:spPr>
          <a:xfrm>
            <a:off x="949183" y="6695678"/>
            <a:ext cx="7639050" cy="200055"/>
          </a:xfrm>
          <a:prstGeom prst="rect">
            <a:avLst/>
          </a:prstGeom>
          <a:noFill/>
        </p:spPr>
        <p:txBody>
          <a:bodyPr wrap="square">
            <a:spAutoFit/>
          </a:bodyPr>
          <a:lstStyle/>
          <a:p>
            <a:r>
              <a:rPr lang="en-US" altLang="ja-JP" sz="700" dirty="0">
                <a:solidFill>
                  <a:schemeClr val="accent1"/>
                </a:solidFill>
              </a:rPr>
              <a:t>※</a:t>
            </a:r>
            <a:r>
              <a:rPr lang="ja-JP" altLang="en-US" sz="700" dirty="0">
                <a:solidFill>
                  <a:schemeClr val="accent1"/>
                </a:solidFill>
              </a:rPr>
              <a:t>１ 直近過去</a:t>
            </a:r>
            <a:r>
              <a:rPr lang="en-US" altLang="ja-JP" sz="700" dirty="0">
                <a:solidFill>
                  <a:schemeClr val="accent1"/>
                </a:solidFill>
              </a:rPr>
              <a:t>3</a:t>
            </a:r>
            <a:r>
              <a:rPr lang="ja-JP" altLang="en-US" sz="700" dirty="0">
                <a:solidFill>
                  <a:schemeClr val="accent1"/>
                </a:solidFill>
              </a:rPr>
              <a:t>年分の各年又は各事業年度の課税所得の年平均額。該当する場合「○」を記載</a:t>
            </a:r>
          </a:p>
        </p:txBody>
      </p:sp>
      <p:sp>
        <p:nvSpPr>
          <p:cNvPr id="8" name="テキスト ボックス 7">
            <a:extLst>
              <a:ext uri="{FF2B5EF4-FFF2-40B4-BE49-F238E27FC236}">
                <a16:creationId xmlns:a16="http://schemas.microsoft.com/office/drawing/2014/main" id="{AD3BF109-0DBC-38E5-E89C-806E5430C98F}"/>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8</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37786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９</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extLst>
              <p:ext uri="{D42A27DB-BD31-4B8C-83A1-F6EECF244321}">
                <p14:modId xmlns:p14="http://schemas.microsoft.com/office/powerpoint/2010/main" val="4130425646"/>
              </p:ext>
            </p:extLst>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a:effectLst/>
                          <a:latin typeface="+mn-ea"/>
                          <a:ea typeface="+mn-ea"/>
                        </a:rPr>
                        <a:t>女性活躍推進法に基づく認定</a:t>
                      </a:r>
                      <a:br>
                        <a:rPr lang="ja-JP" altLang="en-US" sz="1100" u="none" strike="noStrike">
                          <a:effectLst/>
                          <a:latin typeface="+mn-ea"/>
                          <a:ea typeface="+mn-ea"/>
                        </a:rPr>
                      </a:br>
                      <a:r>
                        <a:rPr lang="ja-JP" altLang="en-US" sz="1100" u="none" strike="noStrike">
                          <a:effectLst/>
                          <a:latin typeface="+mn-ea"/>
                          <a:ea typeface="+mn-ea"/>
                        </a:rPr>
                        <a:t>（えるぼし認定企業・プラチナえるぼし認定企業）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472664" y="1401734"/>
            <a:ext cx="6337058" cy="430887"/>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p>
        </p:txBody>
      </p:sp>
      <p:sp>
        <p:nvSpPr>
          <p:cNvPr id="2" name="テキスト ボックス 1">
            <a:extLst>
              <a:ext uri="{FF2B5EF4-FFF2-40B4-BE49-F238E27FC236}">
                <a16:creationId xmlns:a16="http://schemas.microsoft.com/office/drawing/2014/main" id="{18115FDD-7573-FEAA-0FD5-229DE146255E}"/>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9</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69856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提案書概要</a:t>
            </a:r>
            <a:br>
              <a:rPr kumimoji="1" lang="en-US" altLang="ja-JP" dirty="0"/>
            </a:br>
            <a:r>
              <a:rPr kumimoji="1" lang="ja-JP" altLang="en-US" dirty="0"/>
              <a:t>○○○○○株式会社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1107996"/>
          </a:xfrm>
          <a:prstGeom prst="rect">
            <a:avLst/>
          </a:prstGeom>
          <a:noFill/>
        </p:spPr>
        <p:txBody>
          <a:bodyPr wrap="square" rtlCol="0">
            <a:spAutoFit/>
          </a:bodyPr>
          <a:lstStyle/>
          <a:p>
            <a:r>
              <a:rPr kumimoji="1" lang="ja-JP" altLang="en-US" sz="1100" dirty="0">
                <a:solidFill>
                  <a:schemeClr val="accent1"/>
                </a:solidFill>
              </a:rPr>
              <a:t>提案する目標、実施内容（全体像）について、ポンチ絵等を用いて、スライド</a:t>
            </a:r>
            <a:r>
              <a:rPr kumimoji="1" lang="en-US" altLang="ja-JP" sz="1100" dirty="0">
                <a:solidFill>
                  <a:schemeClr val="accent1"/>
                </a:solidFill>
              </a:rPr>
              <a:t>1</a:t>
            </a:r>
            <a:r>
              <a:rPr kumimoji="1" lang="ja-JP" altLang="en-US" sz="1100" dirty="0">
                <a:solidFill>
                  <a:schemeClr val="accent1"/>
                </a:solidFill>
              </a:rPr>
              <a:t>枚でわかりやすく整理してください。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★提案書の提出</a:t>
            </a:r>
            <a:r>
              <a:rPr lang="en-US" altLang="ja-JP" sz="1100" dirty="0">
                <a:solidFill>
                  <a:schemeClr val="accent1"/>
                </a:solidFill>
              </a:rPr>
              <a:t>Web </a:t>
            </a:r>
            <a:r>
              <a:rPr lang="ja-JP" altLang="en-US" sz="1100" dirty="0">
                <a:solidFill>
                  <a:schemeClr val="accent1"/>
                </a:solidFill>
              </a:rPr>
              <a:t>入力フォームにおいて、</a:t>
            </a:r>
            <a:r>
              <a:rPr lang="en-US" altLang="ja-JP" sz="1100" dirty="0">
                <a:solidFill>
                  <a:schemeClr val="accent1"/>
                </a:solidFill>
              </a:rPr>
              <a:t>400</a:t>
            </a:r>
            <a:r>
              <a:rPr lang="ja-JP" altLang="en-US" sz="1100" dirty="0">
                <a:solidFill>
                  <a:schemeClr val="accent1"/>
                </a:solidFill>
              </a:rPr>
              <a:t>字の概要を記載する欄がありますのでご準備ください。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１０</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105679" y="4441001"/>
            <a:ext cx="4954554"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kumimoji="1" lang="ja-JP" altLang="en-US" sz="1100" dirty="0">
                <a:solidFill>
                  <a:schemeClr val="accent1"/>
                </a:solidFill>
              </a:rPr>
              <a:t>本スライドは、それ以外の文章等は、不要です。</a:t>
            </a: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１１</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21</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1446550"/>
          </a:xfrm>
          <a:prstGeom prst="rect">
            <a:avLst/>
          </a:prstGeom>
          <a:noFill/>
        </p:spPr>
        <p:txBody>
          <a:bodyPr wrap="square">
            <a:spAutoFit/>
          </a:bodyPr>
          <a:lstStyle/>
          <a:p>
            <a:r>
              <a:rPr lang="ja-JP" altLang="en-US" sz="1100" dirty="0">
                <a:solidFill>
                  <a:schemeClr val="accent1"/>
                </a:solidFill>
              </a:rPr>
              <a:t>記載されている目的がＮＥＤＯの意図と合致しているかを審査します。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経営人材を発掘し、大学等の技術シーズ・大学発スタートアップとのマッチング等を実施していただくことで、大学発スタートアップの経営人材獲得ルートの多様化を目指す本事業の目的に対して、その考え方を説明してください。</a:t>
            </a:r>
          </a:p>
          <a:p>
            <a:r>
              <a:rPr lang="ja-JP" altLang="en-US" sz="1100" dirty="0">
                <a:solidFill>
                  <a:schemeClr val="accent1"/>
                </a:solidFill>
              </a:rPr>
              <a:t>また、経営人材獲得ルートの在り方についても、説明してください。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なお、加速枠として別枠にて当該提案をする場合は、これまでの成果を基に、加速的かつ更なる挑戦的な実証となる提案であることが明瞭に確認できるように提案書に記載してください。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70511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B2109-07BB-91EE-E1F0-0FFC5D01374D}"/>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3CB5BA2F-B129-5121-90D9-3DBFFA6968B0}"/>
              </a:ext>
            </a:extLst>
          </p:cNvPr>
          <p:cNvSpPr>
            <a:spLocks noGrp="1"/>
          </p:cNvSpPr>
          <p:nvPr>
            <p:ph type="title"/>
          </p:nvPr>
        </p:nvSpPr>
        <p:spPr/>
        <p:txBody>
          <a:bodyPr>
            <a:normAutofit/>
          </a:bodyPr>
          <a:lstStyle/>
          <a:p>
            <a:r>
              <a:rPr kumimoji="1" lang="ja-JP" altLang="en-US" dirty="0"/>
              <a:t>１．目的（グローバルな取組）</a:t>
            </a:r>
          </a:p>
        </p:txBody>
      </p:sp>
      <p:sp>
        <p:nvSpPr>
          <p:cNvPr id="4" name="スライド番号プレースホルダー 3">
            <a:extLst>
              <a:ext uri="{FF2B5EF4-FFF2-40B4-BE49-F238E27FC236}">
                <a16:creationId xmlns:a16="http://schemas.microsoft.com/office/drawing/2014/main" id="{2E12687B-30AD-E0CF-8EFE-5310BC483E60}"/>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4</a:t>
            </a:fld>
            <a:endParaRPr lang="ja-JP" altLang="en-US" dirty="0"/>
          </a:p>
        </p:txBody>
      </p:sp>
      <p:sp>
        <p:nvSpPr>
          <p:cNvPr id="6" name="テキスト ボックス 5">
            <a:extLst>
              <a:ext uri="{FF2B5EF4-FFF2-40B4-BE49-F238E27FC236}">
                <a16:creationId xmlns:a16="http://schemas.microsoft.com/office/drawing/2014/main" id="{56750368-BAAC-8967-2B4D-1C07AEED1F58}"/>
              </a:ext>
            </a:extLst>
          </p:cNvPr>
          <p:cNvSpPr txBox="1"/>
          <p:nvPr/>
        </p:nvSpPr>
        <p:spPr>
          <a:xfrm>
            <a:off x="583163" y="1233789"/>
            <a:ext cx="8056983" cy="769441"/>
          </a:xfrm>
          <a:prstGeom prst="rect">
            <a:avLst/>
          </a:prstGeom>
          <a:noFill/>
        </p:spPr>
        <p:txBody>
          <a:bodyPr wrap="square">
            <a:spAutoFit/>
          </a:bodyPr>
          <a:lstStyle/>
          <a:p>
            <a:r>
              <a:rPr lang="ja-JP" altLang="en-US" sz="1100" dirty="0">
                <a:solidFill>
                  <a:schemeClr val="accent1"/>
                </a:solidFill>
              </a:rPr>
              <a:t>今年度は、海外展開に関する知見や経験に長けた経営人材候補（未経験人材の育成含む）の確保・マッチング等を通して、大学発スタートアップのグローバルな活躍や成長に資する取り組みを支援することとします。</a:t>
            </a:r>
            <a:endParaRPr lang="en-US" altLang="ja-JP" sz="1100" dirty="0">
              <a:solidFill>
                <a:schemeClr val="accent1"/>
              </a:solidFill>
            </a:endParaRPr>
          </a:p>
          <a:p>
            <a:r>
              <a:rPr lang="ja-JP" altLang="en-US" sz="1100" dirty="0">
                <a:solidFill>
                  <a:schemeClr val="accent1"/>
                </a:solidFill>
              </a:rPr>
              <a:t>本提案における、グローバルな取組をわかりやすく整理して、各実施項目（小項目含む）を示した上で、記載してください。</a:t>
            </a:r>
            <a:endParaRPr lang="en-US" altLang="ja-JP" sz="1100" dirty="0">
              <a:solidFill>
                <a:schemeClr val="accent1"/>
              </a:solidFill>
            </a:endParaRPr>
          </a:p>
          <a:p>
            <a:r>
              <a:rPr lang="ja-JP" altLang="en-US" sz="1100" dirty="0">
                <a:solidFill>
                  <a:schemeClr val="accent1"/>
                </a:solidFill>
              </a:rPr>
              <a:t>スライドが不足する場合は、最大</a:t>
            </a:r>
            <a:r>
              <a:rPr lang="en-US" altLang="ja-JP" sz="1100" dirty="0">
                <a:solidFill>
                  <a:schemeClr val="accent1"/>
                </a:solidFill>
              </a:rPr>
              <a:t>2</a:t>
            </a:r>
            <a:r>
              <a:rPr lang="ja-JP" altLang="en-US" sz="1100" dirty="0">
                <a:solidFill>
                  <a:schemeClr val="accent1"/>
                </a:solidFill>
              </a:rPr>
              <a:t>スライド以内に収めてください。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E8A41A6A-CACB-F1AA-3BAE-68565CD83B88}"/>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10470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5</a:t>
            </a:fld>
            <a:endParaRPr lang="ja-JP" altLang="en-US" dirty="0"/>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graphicFrame>
        <p:nvGraphicFramePr>
          <p:cNvPr id="12" name="表 13">
            <a:extLst>
              <a:ext uri="{FF2B5EF4-FFF2-40B4-BE49-F238E27FC236}">
                <a16:creationId xmlns:a16="http://schemas.microsoft.com/office/drawing/2014/main" id="{EDC1DFC6-9062-EECF-19C4-749583A9688E}"/>
              </a:ext>
            </a:extLst>
          </p:cNvPr>
          <p:cNvGraphicFramePr>
            <a:graphicFrameLocks noGrp="1"/>
          </p:cNvGraphicFramePr>
          <p:nvPr>
            <p:extLst>
              <p:ext uri="{D42A27DB-BD31-4B8C-83A1-F6EECF244321}">
                <p14:modId xmlns:p14="http://schemas.microsoft.com/office/powerpoint/2010/main" val="1463754145"/>
              </p:ext>
            </p:extLst>
          </p:nvPr>
        </p:nvGraphicFramePr>
        <p:xfrm>
          <a:off x="417725" y="1279818"/>
          <a:ext cx="9070550" cy="3872248"/>
        </p:xfrm>
        <a:graphic>
          <a:graphicData uri="http://schemas.openxmlformats.org/drawingml/2006/table">
            <a:tbl>
              <a:tblPr firstRow="1" bandRow="1">
                <a:tableStyleId>{5C22544A-7EE6-4342-B048-85BDC9FD1C3A}</a:tableStyleId>
              </a:tblPr>
              <a:tblGrid>
                <a:gridCol w="3039866">
                  <a:extLst>
                    <a:ext uri="{9D8B030D-6E8A-4147-A177-3AD203B41FA5}">
                      <a16:colId xmlns:a16="http://schemas.microsoft.com/office/drawing/2014/main" val="2914699276"/>
                    </a:ext>
                  </a:extLst>
                </a:gridCol>
                <a:gridCol w="899805">
                  <a:extLst>
                    <a:ext uri="{9D8B030D-6E8A-4147-A177-3AD203B41FA5}">
                      <a16:colId xmlns:a16="http://schemas.microsoft.com/office/drawing/2014/main" val="974727151"/>
                    </a:ext>
                  </a:extLst>
                </a:gridCol>
                <a:gridCol w="5130879">
                  <a:extLst>
                    <a:ext uri="{9D8B030D-6E8A-4147-A177-3AD203B41FA5}">
                      <a16:colId xmlns:a16="http://schemas.microsoft.com/office/drawing/2014/main" val="288065185"/>
                    </a:ext>
                  </a:extLst>
                </a:gridCol>
              </a:tblGrid>
              <a:tr h="527476">
                <a:tc>
                  <a:txBody>
                    <a:bodyPr/>
                    <a:lstStyle/>
                    <a:p>
                      <a:pPr algn="ctr"/>
                      <a:r>
                        <a:rPr kumimoji="1" lang="en-US" altLang="ja-JP" sz="1100" b="0" dirty="0">
                          <a:solidFill>
                            <a:schemeClr val="tx1"/>
                          </a:solidFill>
                        </a:rPr>
                        <a:t>KPI</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目標値</a:t>
                      </a:r>
                      <a:endParaRPr kumimoji="1" lang="en-US" altLang="ja-JP" sz="1100" b="0" dirty="0">
                        <a:solidFill>
                          <a:schemeClr val="tx1"/>
                        </a:solidFill>
                      </a:endParaRPr>
                    </a:p>
                    <a:p>
                      <a:pPr algn="ctr"/>
                      <a:r>
                        <a:rPr kumimoji="1" lang="ja-JP" altLang="en-US" sz="1100" b="0" dirty="0">
                          <a:solidFill>
                            <a:schemeClr val="tx1"/>
                          </a:solidFill>
                        </a:rPr>
                        <a:t>（件数）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設定に対する考え方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320254">
                <a:tc>
                  <a:txBody>
                    <a:bodyPr/>
                    <a:lstStyle/>
                    <a:p>
                      <a:r>
                        <a:rPr kumimoji="1" lang="ja-JP" altLang="en-US" sz="1100" b="0" dirty="0">
                          <a:solidFill>
                            <a:schemeClr val="tx1"/>
                          </a:solidFill>
                        </a:rPr>
                        <a:t>マッチング創出数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8529789"/>
                  </a:ext>
                </a:extLst>
              </a:tr>
              <a:tr h="527476">
                <a:tc>
                  <a:txBody>
                    <a:bodyPr/>
                    <a:lstStyle/>
                    <a:p>
                      <a:r>
                        <a:rPr kumimoji="1" lang="ja-JP" altLang="en-US" sz="1100" b="0" dirty="0">
                          <a:solidFill>
                            <a:schemeClr val="tx1"/>
                          </a:solidFill>
                        </a:rPr>
                        <a:t>　イベントや個別紹介等の「出会い」に</a:t>
                      </a:r>
                      <a:endParaRPr kumimoji="1" lang="en-US" altLang="ja-JP" sz="1100" b="0" dirty="0">
                        <a:solidFill>
                          <a:schemeClr val="tx1"/>
                        </a:solidFill>
                      </a:endParaRPr>
                    </a:p>
                    <a:p>
                      <a:r>
                        <a:rPr kumimoji="1" lang="ja-JP" altLang="en-US" sz="1100" b="0" dirty="0">
                          <a:solidFill>
                            <a:schemeClr val="tx1"/>
                          </a:solidFill>
                        </a:rPr>
                        <a:t>　参加した経営人材の数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527476">
                <a:tc>
                  <a:txBody>
                    <a:bodyPr/>
                    <a:lstStyle/>
                    <a:p>
                      <a:r>
                        <a:rPr kumimoji="1" lang="ja-JP" altLang="en-US" sz="1100" b="0" dirty="0">
                          <a:solidFill>
                            <a:schemeClr val="tx1"/>
                          </a:solidFill>
                        </a:rPr>
                        <a:t>　「出会い」を経て、具体的な伴走支援等の</a:t>
                      </a:r>
                      <a:endParaRPr kumimoji="1" lang="en-US" altLang="ja-JP" sz="1100" b="0" dirty="0">
                        <a:solidFill>
                          <a:schemeClr val="tx1"/>
                        </a:solidFill>
                      </a:endParaRPr>
                    </a:p>
                    <a:p>
                      <a:r>
                        <a:rPr kumimoji="1" lang="ja-JP" altLang="en-US" sz="1100" b="0" dirty="0">
                          <a:solidFill>
                            <a:schemeClr val="tx1"/>
                          </a:solidFill>
                        </a:rPr>
                        <a:t>　「関係構築」に進んだ経営人材の数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527476">
                <a:tc>
                  <a:txBody>
                    <a:bodyPr/>
                    <a:lstStyle/>
                    <a:p>
                      <a:r>
                        <a:rPr kumimoji="1" lang="ja-JP" altLang="en-US" sz="1100" b="0" dirty="0">
                          <a:solidFill>
                            <a:schemeClr val="tx1"/>
                          </a:solidFill>
                        </a:rPr>
                        <a:t>　「関係構築」を経て、スタートアップの</a:t>
                      </a:r>
                      <a:endParaRPr kumimoji="1" lang="en-US" altLang="ja-JP" sz="1100" b="0" dirty="0">
                        <a:solidFill>
                          <a:schemeClr val="tx1"/>
                        </a:solidFill>
                      </a:endParaRPr>
                    </a:p>
                    <a:p>
                      <a:r>
                        <a:rPr kumimoji="1" lang="ja-JP" altLang="en-US" sz="1100" b="0" dirty="0">
                          <a:solidFill>
                            <a:schemeClr val="tx1"/>
                          </a:solidFill>
                        </a:rPr>
                        <a:t>　設立もしくは経営への参画等の</a:t>
                      </a:r>
                      <a:endParaRPr kumimoji="1" lang="en-US" altLang="ja-JP" sz="1100" b="0" dirty="0">
                        <a:solidFill>
                          <a:schemeClr val="tx1"/>
                        </a:solidFill>
                      </a:endParaRPr>
                    </a:p>
                    <a:p>
                      <a:r>
                        <a:rPr kumimoji="1" lang="ja-JP" altLang="en-US" sz="1100" b="0" dirty="0">
                          <a:solidFill>
                            <a:schemeClr val="tx1"/>
                          </a:solidFill>
                        </a:rPr>
                        <a:t>　「意思決定」に至った経営人材の数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527476">
                <a:tc>
                  <a:txBody>
                    <a:bodyPr/>
                    <a:lstStyle/>
                    <a:p>
                      <a:r>
                        <a:rPr kumimoji="1" lang="ja-JP" altLang="en-US" sz="1100" b="0" dirty="0">
                          <a:solidFill>
                            <a:schemeClr val="tx1"/>
                          </a:solidFill>
                        </a:rPr>
                        <a:t>　大学等の技術シーズを起点に、</a:t>
                      </a:r>
                      <a:endParaRPr kumimoji="1" lang="en-US" altLang="ja-JP" sz="1100" b="0" dirty="0">
                        <a:solidFill>
                          <a:schemeClr val="tx1"/>
                        </a:solidFill>
                      </a:endParaRPr>
                    </a:p>
                    <a:p>
                      <a:r>
                        <a:rPr kumimoji="1" lang="ja-JP" altLang="en-US" sz="1100" b="0" dirty="0">
                          <a:solidFill>
                            <a:schemeClr val="tx1"/>
                          </a:solidFill>
                        </a:rPr>
                        <a:t>　設立に至った大学発スタートアップの数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1721503"/>
                  </a:ext>
                </a:extLst>
              </a:tr>
              <a:tr h="320254">
                <a:tc>
                  <a:txBody>
                    <a:bodyPr/>
                    <a:lstStyle/>
                    <a:p>
                      <a:r>
                        <a:rPr kumimoji="1" lang="ja-JP" altLang="en-US" sz="1100" b="0" dirty="0">
                          <a:solidFill>
                            <a:schemeClr val="tx1"/>
                          </a:solidFill>
                        </a:rPr>
                        <a:t>大学発スタートアップ支援数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29991621"/>
                  </a:ext>
                </a:extLst>
              </a:tr>
              <a:tr h="527476">
                <a:tc>
                  <a:txBody>
                    <a:bodyPr/>
                    <a:lstStyle/>
                    <a:p>
                      <a:r>
                        <a:rPr kumimoji="1" lang="ja-JP" altLang="en-US" sz="1100" b="0" dirty="0">
                          <a:solidFill>
                            <a:schemeClr val="tx1"/>
                          </a:solidFill>
                        </a:rPr>
                        <a:t>　経営人材が関与することとなる</a:t>
                      </a:r>
                      <a:endParaRPr kumimoji="1" lang="en-US" altLang="ja-JP" sz="1100" b="0" dirty="0">
                        <a:solidFill>
                          <a:schemeClr val="tx1"/>
                        </a:solidFill>
                      </a:endParaRPr>
                    </a:p>
                    <a:p>
                      <a:r>
                        <a:rPr kumimoji="1" lang="ja-JP" altLang="en-US" sz="1100" b="0" dirty="0">
                          <a:solidFill>
                            <a:schemeClr val="tx1"/>
                          </a:solidFill>
                        </a:rPr>
                        <a:t>　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513302"/>
                  </a:ext>
                </a:extLst>
              </a:tr>
            </a:tbl>
          </a:graphicData>
        </a:graphic>
      </p:graphicFrame>
      <p:sp>
        <p:nvSpPr>
          <p:cNvPr id="5" name="テキスト ボックス 4">
            <a:extLst>
              <a:ext uri="{FF2B5EF4-FFF2-40B4-BE49-F238E27FC236}">
                <a16:creationId xmlns:a16="http://schemas.microsoft.com/office/drawing/2014/main" id="{0415FC4E-A90E-69BA-6586-E8C57B5381B2}"/>
              </a:ext>
            </a:extLst>
          </p:cNvPr>
          <p:cNvSpPr txBox="1"/>
          <p:nvPr/>
        </p:nvSpPr>
        <p:spPr>
          <a:xfrm>
            <a:off x="620485" y="5404308"/>
            <a:ext cx="5276461" cy="769441"/>
          </a:xfrm>
          <a:prstGeom prst="rect">
            <a:avLst/>
          </a:prstGeom>
          <a:noFill/>
        </p:spPr>
        <p:txBody>
          <a:bodyPr wrap="square">
            <a:spAutoFit/>
          </a:bodyPr>
          <a:lstStyle/>
          <a:p>
            <a:r>
              <a:rPr lang="en-US" altLang="ja-JP" sz="1100" dirty="0">
                <a:solidFill>
                  <a:schemeClr val="accent1"/>
                </a:solidFill>
              </a:rPr>
              <a:t>KPI</a:t>
            </a:r>
            <a:r>
              <a:rPr lang="ja-JP" altLang="en-US" sz="1100" dirty="0">
                <a:solidFill>
                  <a:schemeClr val="accent1"/>
                </a:solidFill>
              </a:rPr>
              <a:t>の設定値、設定に対する考え方については、表に記載してください。</a:t>
            </a:r>
            <a:endParaRPr lang="en-US" altLang="ja-JP" sz="1100" dirty="0">
              <a:solidFill>
                <a:schemeClr val="accent1"/>
              </a:solidFill>
            </a:endParaRPr>
          </a:p>
          <a:p>
            <a:r>
              <a:rPr lang="ja-JP" altLang="en-US" sz="1100" dirty="0">
                <a:solidFill>
                  <a:schemeClr val="accent1"/>
                </a:solidFill>
              </a:rPr>
              <a:t>なお、枠のサイズは調整していただいても構いません。</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58242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２</a:t>
            </a:r>
            <a:r>
              <a:rPr kumimoji="1" lang="ja-JP" altLang="en-US" dirty="0"/>
              <a:t>．提案する内容（実施</a:t>
            </a:r>
            <a:r>
              <a:rPr lang="ja-JP" altLang="en-US" dirty="0"/>
              <a:t>内容と</a:t>
            </a:r>
            <a:r>
              <a:rPr kumimoji="1" lang="ja-JP" altLang="en-US" dirty="0"/>
              <a:t>スケジュール）</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6</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1844775723"/>
              </p:ext>
            </p:extLst>
          </p:nvPr>
        </p:nvGraphicFramePr>
        <p:xfrm>
          <a:off x="206805" y="1101012"/>
          <a:ext cx="9469041" cy="5014575"/>
        </p:xfrm>
        <a:graphic>
          <a:graphicData uri="http://schemas.openxmlformats.org/drawingml/2006/table">
            <a:tbl>
              <a:tblPr firstRow="1" bandRow="1">
                <a:tableStyleId>{5C22544A-7EE6-4342-B048-85BDC9FD1C3A}</a:tableStyleId>
              </a:tblPr>
              <a:tblGrid>
                <a:gridCol w="2413517">
                  <a:extLst>
                    <a:ext uri="{9D8B030D-6E8A-4147-A177-3AD203B41FA5}">
                      <a16:colId xmlns:a16="http://schemas.microsoft.com/office/drawing/2014/main" val="2914699276"/>
                    </a:ext>
                  </a:extLst>
                </a:gridCol>
                <a:gridCol w="984363">
                  <a:extLst>
                    <a:ext uri="{9D8B030D-6E8A-4147-A177-3AD203B41FA5}">
                      <a16:colId xmlns:a16="http://schemas.microsoft.com/office/drawing/2014/main" val="974727151"/>
                    </a:ext>
                  </a:extLst>
                </a:gridCol>
                <a:gridCol w="984362">
                  <a:extLst>
                    <a:ext uri="{9D8B030D-6E8A-4147-A177-3AD203B41FA5}">
                      <a16:colId xmlns:a16="http://schemas.microsoft.com/office/drawing/2014/main" val="4043353021"/>
                    </a:ext>
                  </a:extLst>
                </a:gridCol>
                <a:gridCol w="984363">
                  <a:extLst>
                    <a:ext uri="{9D8B030D-6E8A-4147-A177-3AD203B41FA5}">
                      <a16:colId xmlns:a16="http://schemas.microsoft.com/office/drawing/2014/main" val="205035693"/>
                    </a:ext>
                  </a:extLst>
                </a:gridCol>
                <a:gridCol w="1025609">
                  <a:extLst>
                    <a:ext uri="{9D8B030D-6E8A-4147-A177-3AD203B41FA5}">
                      <a16:colId xmlns:a16="http://schemas.microsoft.com/office/drawing/2014/main" val="1506180924"/>
                    </a:ext>
                  </a:extLst>
                </a:gridCol>
                <a:gridCol w="1025609">
                  <a:extLst>
                    <a:ext uri="{9D8B030D-6E8A-4147-A177-3AD203B41FA5}">
                      <a16:colId xmlns:a16="http://schemas.microsoft.com/office/drawing/2014/main" val="74400797"/>
                    </a:ext>
                  </a:extLst>
                </a:gridCol>
                <a:gridCol w="1025609">
                  <a:extLst>
                    <a:ext uri="{9D8B030D-6E8A-4147-A177-3AD203B41FA5}">
                      <a16:colId xmlns:a16="http://schemas.microsoft.com/office/drawing/2014/main" val="1553060541"/>
                    </a:ext>
                  </a:extLst>
                </a:gridCol>
                <a:gridCol w="1025609">
                  <a:extLst>
                    <a:ext uri="{9D8B030D-6E8A-4147-A177-3AD203B41FA5}">
                      <a16:colId xmlns:a16="http://schemas.microsoft.com/office/drawing/2014/main" val="2823677598"/>
                    </a:ext>
                  </a:extLst>
                </a:gridCol>
              </a:tblGrid>
              <a:tr h="239596">
                <a:tc>
                  <a:txBody>
                    <a:bodyPr/>
                    <a:lstStyle/>
                    <a:p>
                      <a:pPr algn="ctr"/>
                      <a:r>
                        <a:rPr kumimoji="1" lang="ja-JP" altLang="en-US" sz="1100" b="0" dirty="0">
                          <a:solidFill>
                            <a:schemeClr val="tx1"/>
                          </a:solidFill>
                        </a:rPr>
                        <a:t>実施項目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3">
                  <a:txBody>
                    <a:bodyPr/>
                    <a:lstStyle/>
                    <a:p>
                      <a:pPr algn="ctr"/>
                      <a:r>
                        <a:rPr kumimoji="1" lang="en-US" altLang="ja-JP" sz="1100" b="0" dirty="0">
                          <a:solidFill>
                            <a:schemeClr val="tx1"/>
                          </a:solidFill>
                        </a:rPr>
                        <a:t>2025</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b="0" dirty="0">
                          <a:solidFill>
                            <a:schemeClr val="tx1"/>
                          </a:solidFill>
                        </a:rPr>
                        <a:t>2026</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239596">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Apr-Jun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509103">
                <a:tc>
                  <a:txBody>
                    <a:bodyPr/>
                    <a:lstStyle/>
                    <a:p>
                      <a:r>
                        <a:rPr kumimoji="1" lang="ja-JP" altLang="en-US" sz="1100" b="0" dirty="0">
                          <a:solidFill>
                            <a:schemeClr val="tx1"/>
                          </a:solidFill>
                        </a:rPr>
                        <a:t>①経営人材の発掘・育成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78529789"/>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経営人材の発掘・獲得方法の検討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3613529"/>
                  </a:ext>
                </a:extLst>
              </a:tr>
              <a:tr h="530741">
                <a:tc>
                  <a:txBody>
                    <a:bodyPr/>
                    <a:lstStyle/>
                    <a:p>
                      <a:r>
                        <a:rPr kumimoji="1" lang="en-US" altLang="ja-JP" sz="1100" b="0" dirty="0">
                          <a:solidFill>
                            <a:schemeClr val="tx1"/>
                          </a:solidFill>
                        </a:rPr>
                        <a:t>b.</a:t>
                      </a:r>
                      <a:r>
                        <a:rPr kumimoji="1" lang="ja-JP" altLang="en-US" sz="1100" b="0" dirty="0">
                          <a:solidFill>
                            <a:schemeClr val="tx1"/>
                          </a:solidFill>
                        </a:rPr>
                        <a:t>経営人材の「質」の確認方法の検討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63530273"/>
                  </a:ext>
                </a:extLst>
              </a:tr>
              <a:tr h="530741">
                <a:tc>
                  <a:txBody>
                    <a:bodyPr/>
                    <a:lstStyle/>
                    <a:p>
                      <a:r>
                        <a:rPr kumimoji="1" lang="ja-JP" altLang="en-US" sz="1100" b="0" dirty="0">
                          <a:solidFill>
                            <a:schemeClr val="tx1"/>
                          </a:solidFill>
                        </a:rPr>
                        <a:t>②経営人材と大学等の技術シーズ・大学発スタートアップのマッチング機会創出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530741">
                <a:tc>
                  <a:txBody>
                    <a:bodyPr/>
                    <a:lstStyle/>
                    <a:p>
                      <a:r>
                        <a:rPr kumimoji="1" lang="ja-JP" altLang="en-US" sz="1100" b="0" dirty="0">
                          <a:solidFill>
                            <a:schemeClr val="tx1"/>
                          </a:solidFill>
                        </a:rPr>
                        <a:t>③経営人材として経営参画するための環境整備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経営人材の維持・確保方法の検討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530741">
                <a:tc>
                  <a:txBody>
                    <a:bodyPr/>
                    <a:lstStyle/>
                    <a:p>
                      <a:r>
                        <a:rPr kumimoji="1" lang="en-US" altLang="ja-JP" sz="1100" b="0" dirty="0">
                          <a:solidFill>
                            <a:schemeClr val="tx1"/>
                          </a:solidFill>
                        </a:rPr>
                        <a:t>b. </a:t>
                      </a:r>
                      <a:r>
                        <a:rPr kumimoji="1" lang="ja-JP" altLang="en-US" sz="1100" b="0" dirty="0">
                          <a:solidFill>
                            <a:schemeClr val="tx1"/>
                          </a:solidFill>
                        </a:rPr>
                        <a:t>経営人材の活躍の評価方法の検討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0480720"/>
                  </a:ext>
                </a:extLst>
              </a:tr>
              <a:tr h="739247">
                <a:tc>
                  <a:txBody>
                    <a:bodyPr/>
                    <a:lstStyle/>
                    <a:p>
                      <a:r>
                        <a:rPr kumimoji="1" lang="ja-JP" altLang="en-US" sz="1100" b="0" dirty="0">
                          <a:solidFill>
                            <a:schemeClr val="tx1"/>
                          </a:solidFill>
                        </a:rPr>
                        <a:t>④取組内容及び実施結果等についての自己分析及び報告会等への参加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029123"/>
                  </a:ext>
                </a:extLst>
              </a:tr>
            </a:tbl>
          </a:graphicData>
        </a:graphic>
      </p:graphicFrame>
      <p:cxnSp>
        <p:nvCxnSpPr>
          <p:cNvPr id="13" name="直線矢印コネクタ 12">
            <a:extLst>
              <a:ext uri="{FF2B5EF4-FFF2-40B4-BE49-F238E27FC236}">
                <a16:creationId xmlns:a16="http://schemas.microsoft.com/office/drawing/2014/main" id="{059A0432-4B31-E0F3-7968-61932A4D2ED1}"/>
              </a:ext>
            </a:extLst>
          </p:cNvPr>
          <p:cNvCxnSpPr>
            <a:cxnSpLocks/>
          </p:cNvCxnSpPr>
          <p:nvPr/>
        </p:nvCxnSpPr>
        <p:spPr>
          <a:xfrm>
            <a:off x="2415898" y="212454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15EFD4C3-B2F3-ED81-C1EA-FCDD554718D2}"/>
              </a:ext>
            </a:extLst>
          </p:cNvPr>
          <p:cNvCxnSpPr>
            <a:cxnSpLocks/>
          </p:cNvCxnSpPr>
          <p:nvPr/>
        </p:nvCxnSpPr>
        <p:spPr>
          <a:xfrm>
            <a:off x="4221304" y="261755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9FF43752-20A9-312D-0B48-B90225154F00}"/>
              </a:ext>
            </a:extLst>
          </p:cNvPr>
          <p:cNvCxnSpPr>
            <a:cxnSpLocks/>
          </p:cNvCxnSpPr>
          <p:nvPr/>
        </p:nvCxnSpPr>
        <p:spPr>
          <a:xfrm>
            <a:off x="3024588" y="3194208"/>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072103E-3563-20B0-4035-626173EFCC2C}"/>
              </a:ext>
            </a:extLst>
          </p:cNvPr>
          <p:cNvCxnSpPr>
            <a:cxnSpLocks/>
          </p:cNvCxnSpPr>
          <p:nvPr/>
        </p:nvCxnSpPr>
        <p:spPr>
          <a:xfrm>
            <a:off x="6129219" y="5407817"/>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3104030" y="3693028"/>
            <a:ext cx="5712844" cy="1277273"/>
          </a:xfrm>
          <a:prstGeom prst="rect">
            <a:avLst/>
          </a:prstGeom>
          <a:noFill/>
        </p:spPr>
        <p:txBody>
          <a:bodyPr wrap="square">
            <a:spAutoFit/>
          </a:bodyPr>
          <a:lstStyle/>
          <a:p>
            <a:r>
              <a:rPr lang="ja-JP" altLang="en-US" sz="1100" dirty="0">
                <a:solidFill>
                  <a:schemeClr val="accent1"/>
                </a:solidFill>
              </a:rPr>
              <a:t>当該業務を遂行するためには、「仕様書」を踏まえ、各記載の実施項目をどのように細分し、どのような手順で行うのか、また、どの程度の経費が必要となるかを一覧表にまとめてください。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33" name="テキスト ボックス 32">
            <a:extLst>
              <a:ext uri="{FF2B5EF4-FFF2-40B4-BE49-F238E27FC236}">
                <a16:creationId xmlns:a16="http://schemas.microsoft.com/office/drawing/2014/main" id="{6CA43384-FB32-DC87-BBAA-02FA4E0DA7E9}"/>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a:t>
            </a:r>
            <a:r>
              <a:rPr kumimoji="1" lang="ja-JP" altLang="en-US" sz="800" dirty="0">
                <a:solidFill>
                  <a:schemeClr val="bg1"/>
                </a:solidFill>
                <a:latin typeface="メイリオ" panose="020B0604030504040204" pitchFamily="50" charset="-128"/>
                <a:ea typeface="メイリオ" panose="020B0604030504040204" pitchFamily="50" charset="-128"/>
              </a:rPr>
              <a:t>１</a:t>
            </a:r>
          </a:p>
        </p:txBody>
      </p:sp>
    </p:spTree>
    <p:extLst>
      <p:ext uri="{BB962C8B-B14F-4D97-AF65-F5344CB8AC3E}">
        <p14:creationId xmlns:p14="http://schemas.microsoft.com/office/powerpoint/2010/main" val="2398312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．提案する内容（実施項目①）</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3139321"/>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業務でマッチングする経営人材のリストを作成すること（提案時点では、人数、人材像等について整理することでも構わない）」については、提案書「７．経営人材及び事業管理者について」に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また、加速枠として別枠にて当該提案をする場合は、これまでの成果を基に、加速的かつ更なる挑戦的な実証となる提案であることが明瞭に確認できるように提案書に記載してください。</a:t>
            </a:r>
            <a:endParaRPr lang="en-US" altLang="ja-JP" sz="1100" dirty="0">
              <a:solidFill>
                <a:schemeClr val="accent1"/>
              </a:solidFill>
            </a:endParaRPr>
          </a:p>
        </p:txBody>
      </p:sp>
    </p:spTree>
    <p:extLst>
      <p:ext uri="{BB962C8B-B14F-4D97-AF65-F5344CB8AC3E}">
        <p14:creationId xmlns:p14="http://schemas.microsoft.com/office/powerpoint/2010/main" val="3861214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．提案する内容（実施項目②）</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083E592-F24D-966C-17BC-BF3D505A253D}"/>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また、加速枠として別枠にて当該提案をする場合は、これまでの成果を基に、加速的かつ更なる挑戦的な実証となる提案であることが明瞭に確認できるように提案書に記載してください。</a:t>
            </a:r>
            <a:endParaRPr lang="en-US" altLang="ja-JP" sz="1100" dirty="0">
              <a:solidFill>
                <a:schemeClr val="accent1"/>
              </a:solidFill>
            </a:endParaRPr>
          </a:p>
        </p:txBody>
      </p:sp>
    </p:spTree>
    <p:extLst>
      <p:ext uri="{BB962C8B-B14F-4D97-AF65-F5344CB8AC3E}">
        <p14:creationId xmlns:p14="http://schemas.microsoft.com/office/powerpoint/2010/main" val="351105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．提案する内容（実施項目③）</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FF7A203-A6A4-4196-DF4A-D4C5E6280265}"/>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また、加速枠として別枠にて当該提案をする場合は、これまでの成果を基に、加速的かつ更なる挑戦的な実証となる提案であることが明瞭に確認できるように提案書に記載してください。</a:t>
            </a:r>
            <a:endParaRPr lang="en-US" altLang="ja-JP" sz="1100" dirty="0">
              <a:solidFill>
                <a:schemeClr val="accent1"/>
              </a:solidFill>
            </a:endParaRPr>
          </a:p>
        </p:txBody>
      </p:sp>
    </p:spTree>
    <p:extLst>
      <p:ext uri="{BB962C8B-B14F-4D97-AF65-F5344CB8AC3E}">
        <p14:creationId xmlns:p14="http://schemas.microsoft.com/office/powerpoint/2010/main" val="1294112041"/>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4071</Words>
  <PresentationFormat>A4 210 x 297 mm</PresentationFormat>
  <Paragraphs>344</Paragraphs>
  <Slides>21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21</vt:i4>
      </vt:variant>
    </vt:vector>
  </HeadingPairs>
  <TitlesOfParts>
    <vt:vector size="26" baseType="lpstr">
      <vt:lpstr>ＭＳ Ｐゴシック</vt:lpstr>
      <vt:lpstr>メイリオ</vt:lpstr>
      <vt:lpstr>游ゴシック</vt:lpstr>
      <vt:lpstr>Arial</vt:lpstr>
      <vt:lpstr>NEDO日本語16：9</vt:lpstr>
      <vt:lpstr>大学発スタートアップにおける経営人材確保支援（MPM） に係る提案書</vt:lpstr>
      <vt:lpstr>提案書概要 ○○○○○株式会社</vt:lpstr>
      <vt:lpstr>１．目的</vt:lpstr>
      <vt:lpstr>１．目的（グローバルな取組）</vt:lpstr>
      <vt:lpstr>１．目的</vt:lpstr>
      <vt:lpstr>２．提案する内容（実施内容とスケジュール）</vt:lpstr>
      <vt:lpstr>２．提案する内容（実施項目①）</vt:lpstr>
      <vt:lpstr>２．提案する内容（実施項目②）</vt:lpstr>
      <vt:lpstr>２．提案する内容（実施項目③）</vt:lpstr>
      <vt:lpstr>２．提案する内容（実施項目④）</vt:lpstr>
      <vt:lpstr>３．必要経費</vt:lpstr>
      <vt:lpstr>３．必要経費（積算表）</vt:lpstr>
      <vt:lpstr>４．関連業務実績</vt:lpstr>
      <vt:lpstr>５．事業実施体制図</vt:lpstr>
      <vt:lpstr>６．経営基盤</vt:lpstr>
      <vt:lpstr>７．経営人材及び事業管理者について</vt:lpstr>
      <vt:lpstr>７．経営人材及び事業管理者について</vt:lpstr>
      <vt:lpstr>８．委託業務管理体制</vt:lpstr>
      <vt:lpstr>９．ワークライフバランス等推進企業に関する認定状況</vt:lpstr>
      <vt:lpstr>１０．契約書に関する合意</vt:lpstr>
      <vt:lpstr>１１．その他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