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 id="2147483660" r:id="rId2"/>
  </p:sldMasterIdLst>
  <p:notesMasterIdLst>
    <p:notesMasterId r:id="rId20"/>
  </p:notesMasterIdLst>
  <p:sldIdLst>
    <p:sldId id="262" r:id="rId3"/>
    <p:sldId id="263" r:id="rId4"/>
    <p:sldId id="282" r:id="rId5"/>
    <p:sldId id="264" r:id="rId6"/>
    <p:sldId id="287" r:id="rId7"/>
    <p:sldId id="284" r:id="rId8"/>
    <p:sldId id="266" r:id="rId9"/>
    <p:sldId id="276" r:id="rId10"/>
    <p:sldId id="268" r:id="rId11"/>
    <p:sldId id="293" r:id="rId12"/>
    <p:sldId id="288" r:id="rId13"/>
    <p:sldId id="294" r:id="rId14"/>
    <p:sldId id="281" r:id="rId15"/>
    <p:sldId id="279" r:id="rId16"/>
    <p:sldId id="292" r:id="rId17"/>
    <p:sldId id="291" r:id="rId18"/>
    <p:sldId id="285" r:id="rId19"/>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546" autoAdjust="0"/>
    <p:restoredTop sz="96279" autoAdjust="0"/>
  </p:normalViewPr>
  <p:slideViewPr>
    <p:cSldViewPr>
      <p:cViewPr varScale="1">
        <p:scale>
          <a:sx n="108" d="100"/>
          <a:sy n="108" d="100"/>
        </p:scale>
        <p:origin x="2310" y="10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slides/slide13.xml" Type="http://schemas.openxmlformats.org/officeDocument/2006/relationships/slide"/><Relationship Id="rId16" Target="slides/slide14.xml" Type="http://schemas.openxmlformats.org/officeDocument/2006/relationships/slide"/><Relationship Id="rId17" Target="slides/slide15.xml" Type="http://schemas.openxmlformats.org/officeDocument/2006/relationships/slide"/><Relationship Id="rId18" Target="slides/slide16.xml" Type="http://schemas.openxmlformats.org/officeDocument/2006/relationships/slide"/><Relationship Id="rId19" Target="slides/slide17.xml" Type="http://schemas.openxmlformats.org/officeDocument/2006/relationships/slide"/><Relationship Id="rId2" Target="slideMasters/slideMaster2.xml" Type="http://schemas.openxmlformats.org/officeDocument/2006/relationships/slideMaster"/><Relationship Id="rId20" Target="notesMasters/notesMaster1.xml" Type="http://schemas.openxmlformats.org/officeDocument/2006/relationships/notesMaster"/><Relationship Id="rId21" Target="commentAuthors.xml" Type="http://schemas.openxmlformats.org/officeDocument/2006/relationships/commentAuthors"/><Relationship Id="rId22" Target="presProps.xml" Type="http://schemas.openxmlformats.org/officeDocument/2006/relationships/presProps"/><Relationship Id="rId23" Target="viewProps.xml" Type="http://schemas.openxmlformats.org/officeDocument/2006/relationships/viewProps"/><Relationship Id="rId24" Target="theme/theme1.xml" Type="http://schemas.openxmlformats.org/officeDocument/2006/relationships/theme"/><Relationship Id="rId25" Target="tableStyles.xml" Type="http://schemas.openxmlformats.org/officeDocument/2006/relationships/tableStyles"/><Relationship Id="rId26" Target="authors.xml" Type="http://schemas.microsoft.com/office/2018/10/relationships/author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2025/2/5</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a:t>
            </a:fld>
            <a:endParaRPr kumimoji="1" lang="ja-JP" altLang="en-US"/>
          </a:p>
        </p:txBody>
      </p:sp>
    </p:spTree>
    <p:extLst>
      <p:ext uri="{BB962C8B-B14F-4D97-AF65-F5344CB8AC3E}">
        <p14:creationId xmlns:p14="http://schemas.microsoft.com/office/powerpoint/2010/main" val="3020358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1964256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14</a:t>
            </a:fld>
            <a:endParaRPr kumimoji="1" lang="ja-JP" altLang="en-US"/>
          </a:p>
        </p:txBody>
      </p:sp>
    </p:spTree>
    <p:extLst>
      <p:ext uri="{BB962C8B-B14F-4D97-AF65-F5344CB8AC3E}">
        <p14:creationId xmlns:p14="http://schemas.microsoft.com/office/powerpoint/2010/main" val="20260245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91FFB-A5F0-ED50-B492-5BCD40CE49B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AE26A8C-6886-70F8-CB70-42BCBEB14F5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D8FC614-BF47-29AF-6F2F-649A3E3A06DF}"/>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143497EF-6548-34EF-6DD0-98A6FAABAD30}"/>
              </a:ext>
            </a:extLst>
          </p:cNvPr>
          <p:cNvSpPr>
            <a:spLocks noGrp="1"/>
          </p:cNvSpPr>
          <p:nvPr>
            <p:ph type="sldNum" sz="quarter" idx="10"/>
          </p:nvPr>
        </p:nvSpPr>
        <p:spPr/>
        <p:txBody>
          <a:bodyPr/>
          <a:lstStyle/>
          <a:p>
            <a:fld id="{6FEFA6D4-6023-4B1B-8C1D-D45244087E36}" type="slidenum">
              <a:rPr kumimoji="1" lang="ja-JP" altLang="en-US" smtClean="0"/>
              <a:t>15</a:t>
            </a:fld>
            <a:endParaRPr kumimoji="1" lang="ja-JP" altLang="en-US"/>
          </a:p>
        </p:txBody>
      </p:sp>
    </p:spTree>
    <p:extLst>
      <p:ext uri="{BB962C8B-B14F-4D97-AF65-F5344CB8AC3E}">
        <p14:creationId xmlns:p14="http://schemas.microsoft.com/office/powerpoint/2010/main" val="1276553620"/>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A01BB77-1A64-4D60-87DC-7C4E658AC710}" type="datetime1">
              <a:rPr kumimoji="1" lang="ja-JP" altLang="en-US" smtClean="0"/>
              <a:t>2025/2/5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636A183-0D8A-49D9-A104-C16C6879464F}" type="datetime1">
              <a:rPr kumimoji="1" lang="ja-JP" altLang="en-US" smtClean="0"/>
              <a:t>2025/2/5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6BACE27-9625-4F4A-9259-7358C29885FF}" type="datetime1">
              <a:rPr kumimoji="1" lang="ja-JP" altLang="en-US" smtClean="0"/>
              <a:t>2025/2/5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EC79168-CB5B-4374-A348-2E1163812682}" type="datetime1">
              <a:rPr lang="ja-JP" altLang="en-US" smtClean="0">
                <a:solidFill>
                  <a:prstClr val="black">
                    <a:tint val="75000"/>
                  </a:prstClr>
                </a:solidFill>
              </a:rPr>
              <a:t>2025/2/5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68C1BE1-3280-4510-BF00-7FF076A605AD}" type="datetime1">
              <a:rPr lang="ja-JP" altLang="en-US" smtClean="0">
                <a:solidFill>
                  <a:prstClr val="black">
                    <a:tint val="75000"/>
                  </a:prstClr>
                </a:solidFill>
              </a:rPr>
              <a:t>2025/2/5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0897CF4-74A9-4CCE-8614-237DB87CE342}" type="datetime1">
              <a:rPr lang="ja-JP" altLang="en-US" smtClean="0">
                <a:solidFill>
                  <a:prstClr val="black">
                    <a:tint val="75000"/>
                  </a:prstClr>
                </a:solidFill>
              </a:rPr>
              <a:t>2025/2/5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FCCE91E-4EA0-406E-8130-B7BBD3A69A6B}" type="datetime1">
              <a:rPr lang="ja-JP" altLang="en-US" smtClean="0">
                <a:solidFill>
                  <a:prstClr val="black">
                    <a:tint val="75000"/>
                  </a:prstClr>
                </a:solidFill>
              </a:rPr>
              <a:t>2025/2/5</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5DFDC65-3B18-4704-8252-D73E3BCD3F57}" type="datetime1">
              <a:rPr lang="ja-JP" altLang="en-US" smtClean="0">
                <a:solidFill>
                  <a:prstClr val="black">
                    <a:tint val="75000"/>
                  </a:prstClr>
                </a:solidFill>
              </a:rPr>
              <a:t>2025/2/5</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62A4749C-E5B7-4FC1-9625-A818EDC733C8}" type="datetime1">
              <a:rPr lang="ja-JP" altLang="en-US" smtClean="0">
                <a:solidFill>
                  <a:prstClr val="black">
                    <a:tint val="75000"/>
                  </a:prstClr>
                </a:solidFill>
              </a:rPr>
              <a:t>2025/2/5</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13BCBBF-DD15-4D56-8BFE-2F33897DE5EA}" type="datetime1">
              <a:rPr lang="ja-JP" altLang="en-US" smtClean="0">
                <a:solidFill>
                  <a:prstClr val="black">
                    <a:tint val="75000"/>
                  </a:prstClr>
                </a:solidFill>
              </a:rPr>
              <a:t>2025/2/5</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D8E71AC-1582-476C-86E3-5E603C5EAD0B}" type="datetime1">
              <a:rPr lang="ja-JP" altLang="en-US" smtClean="0">
                <a:solidFill>
                  <a:prstClr val="black">
                    <a:tint val="75000"/>
                  </a:prstClr>
                </a:solidFill>
              </a:rPr>
              <a:t>2025/2/5</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CDA288C-48D2-4447-8C19-B08718002019}" type="datetime1">
              <a:rPr kumimoji="1" lang="ja-JP" altLang="en-US" smtClean="0"/>
              <a:t>2025/2/5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284AAD4-CF21-4B50-A5AE-C1E679E9C817}" type="datetime1">
              <a:rPr lang="ja-JP" altLang="en-US" smtClean="0">
                <a:solidFill>
                  <a:prstClr val="black">
                    <a:tint val="75000"/>
                  </a:prstClr>
                </a:solidFill>
              </a:rPr>
              <a:t>2025/2/5</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D4A7D95-89FC-49A0-B883-9BEE18D29AB4}" type="datetime1">
              <a:rPr lang="ja-JP" altLang="en-US" smtClean="0">
                <a:solidFill>
                  <a:prstClr val="black">
                    <a:tint val="75000"/>
                  </a:prstClr>
                </a:solidFill>
              </a:rPr>
              <a:t>2025/2/5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3E50A68-E383-4C65-A9B9-4DEC9A40178D}" type="datetime1">
              <a:rPr lang="ja-JP" altLang="en-US" smtClean="0">
                <a:solidFill>
                  <a:prstClr val="black">
                    <a:tint val="75000"/>
                  </a:prstClr>
                </a:solidFill>
              </a:rPr>
              <a:t>2025/2/5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E7AF755-6966-4C99-B3D4-F0C6909E1CD9}" type="datetime1">
              <a:rPr kumimoji="1" lang="ja-JP" altLang="en-US" smtClean="0"/>
              <a:t>2025/2/5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E3672FA-5072-453A-86DE-7C548D3A38C3}" type="datetime1">
              <a:rPr kumimoji="1" lang="ja-JP" altLang="en-US" smtClean="0"/>
              <a:t>2025/2/5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B3E9A00-F75A-42EF-A396-4527E1E6ACBD}" type="datetime1">
              <a:rPr kumimoji="1" lang="ja-JP" altLang="en-US" smtClean="0"/>
              <a:t>2025/2/5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27E3516-9103-4F32-AA4F-BA59AF9D8203}" type="datetime1">
              <a:rPr kumimoji="1" lang="ja-JP" altLang="en-US" smtClean="0"/>
              <a:t>2025/2/5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A20B79F-4EF2-436D-A3CF-AD7F05A1CEF4}" type="datetime1">
              <a:rPr kumimoji="1" lang="ja-JP" altLang="en-US" smtClean="0"/>
              <a:t>2025/2/5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1FFEF3E-E685-481C-A7A8-1EDB0E8ED266}" type="datetime1">
              <a:rPr kumimoji="1" lang="ja-JP" altLang="en-US" smtClean="0"/>
              <a:t>2025/2/5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B049A80-68FA-409F-8CFC-D4C4E7A69377}" type="datetime1">
              <a:rPr kumimoji="1" lang="ja-JP" altLang="en-US" smtClean="0"/>
              <a:t>2025/2/5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37D7C3-F938-4DB8-A3E1-C9C8C3255262}" type="datetime1">
              <a:rPr kumimoji="1" lang="ja-JP" altLang="en-US" smtClean="0"/>
              <a:t>2025/2/5</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10400" y="6482292"/>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pPr/>
              <a:t>‹#›</a:t>
            </a:fld>
            <a:endParaRPr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B9F7F-676E-439C-9E88-EF3A1CD2DE53}" type="datetime1">
              <a:rPr lang="ja-JP" altLang="en-US" smtClean="0">
                <a:solidFill>
                  <a:prstClr val="black">
                    <a:tint val="75000"/>
                  </a:prstClr>
                </a:solidFill>
              </a:rPr>
              <a:t>2025/2/5</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10400" y="6490758"/>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4.xml" Type="http://schemas.openxmlformats.org/officeDocument/2006/relationships/notesSlide"/></Relationships>
</file>

<file path=ppt/slides/_rels/slide15.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5.xml" Type="http://schemas.openxmlformats.org/officeDocument/2006/relationships/notesSlide"/></Relationships>
</file>

<file path=ppt/slides/_rels/slide16.xml.rels><?xml version="1.0" encoding="UTF-8" standalone="yes"?><Relationships xmlns="http://schemas.openxmlformats.org/package/2006/relationships"><Relationship Id="rId1" Target="../slideLayouts/slideLayout12.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13.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50936" y="477240"/>
            <a:ext cx="1620957" cy="307777"/>
          </a:xfrm>
          <a:prstGeom prst="rect">
            <a:avLst/>
          </a:prstGeom>
          <a:noFill/>
          <a:ln>
            <a:noFill/>
          </a:ln>
        </p:spPr>
        <p:txBody>
          <a:bodyPr wrap="none" rtlCol="0">
            <a:spAutoFit/>
          </a:bodyPr>
          <a:lstStyle/>
          <a:p>
            <a:r>
              <a:rPr kumimoji="1" lang="ja-JP" altLang="en-US" sz="1400" u="sng" dirty="0">
                <a:latin typeface="+mn-ea"/>
              </a:rPr>
              <a:t>提案概要説明資料</a:t>
            </a:r>
          </a:p>
        </p:txBody>
      </p:sp>
      <p:sp>
        <p:nvSpPr>
          <p:cNvPr id="15" name="テキスト ボックス 14"/>
          <p:cNvSpPr txBox="1"/>
          <p:nvPr/>
        </p:nvSpPr>
        <p:spPr>
          <a:xfrm>
            <a:off x="179512" y="168895"/>
            <a:ext cx="667170" cy="307777"/>
          </a:xfrm>
          <a:prstGeom prst="rect">
            <a:avLst/>
          </a:prstGeom>
          <a:noFill/>
          <a:ln>
            <a:solidFill>
              <a:schemeClr val="tx1"/>
            </a:solidFill>
          </a:ln>
        </p:spPr>
        <p:txBody>
          <a:bodyPr wrap="none" rtlCol="0">
            <a:spAutoFit/>
          </a:bodyPr>
          <a:lstStyle/>
          <a:p>
            <a:r>
              <a:rPr kumimoji="1" lang="ja-JP" altLang="en-US" sz="1400" dirty="0">
                <a:latin typeface="+mn-ea"/>
              </a:rPr>
              <a:t>別添７</a:t>
            </a:r>
          </a:p>
        </p:txBody>
      </p:sp>
      <p:cxnSp>
        <p:nvCxnSpPr>
          <p:cNvPr id="18" name="直線コネクタ 17"/>
          <p:cNvCxnSpPr/>
          <p:nvPr/>
        </p:nvCxnSpPr>
        <p:spPr>
          <a:xfrm flipH="1">
            <a:off x="2897746" y="631128"/>
            <a:ext cx="18070" cy="51452"/>
          </a:xfrm>
          <a:prstGeom prst="line">
            <a:avLst/>
          </a:prstGeom>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88288" y="5676385"/>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
        <p:nvSpPr>
          <p:cNvPr id="4" name="テキスト ボックス 3">
            <a:extLst>
              <a:ext uri="{FF2B5EF4-FFF2-40B4-BE49-F238E27FC236}">
                <a16:creationId xmlns:a16="http://schemas.microsoft.com/office/drawing/2014/main" id="{B84280A7-4F91-00F0-32F2-792147FEA35D}"/>
              </a:ext>
            </a:extLst>
          </p:cNvPr>
          <p:cNvSpPr txBox="1"/>
          <p:nvPr/>
        </p:nvSpPr>
        <p:spPr>
          <a:xfrm>
            <a:off x="209826" y="2276872"/>
            <a:ext cx="3108543" cy="461665"/>
          </a:xfrm>
          <a:prstGeom prst="rect">
            <a:avLst/>
          </a:prstGeom>
          <a:noFill/>
          <a:ln>
            <a:noFill/>
          </a:ln>
        </p:spPr>
        <p:txBody>
          <a:bodyPr wrap="none" rtlCol="0">
            <a:spAutoFit/>
          </a:bodyPr>
          <a:lstStyle/>
          <a:p>
            <a:r>
              <a:rPr kumimoji="1" lang="ja-JP" altLang="en-US" sz="2400" u="sng" dirty="0">
                <a:latin typeface="+mn-ea"/>
              </a:rPr>
              <a:t>研究開発項目：</a:t>
            </a:r>
            <a:r>
              <a:rPr lang="ja-JP" altLang="en-US" sz="2400" u="sng" dirty="0">
                <a:latin typeface="+mn-ea"/>
                <a:sym typeface="Wingdings" panose="05000000000000000000" pitchFamily="2" charset="2"/>
              </a:rPr>
              <a:t>（●●</a:t>
            </a:r>
            <a:r>
              <a:rPr kumimoji="1" lang="ja-JP" altLang="en-US" sz="2400" u="sng" dirty="0">
                <a:latin typeface="+mn-ea"/>
              </a:rPr>
              <a:t>）</a:t>
            </a:r>
          </a:p>
        </p:txBody>
      </p:sp>
      <p:sp>
        <p:nvSpPr>
          <p:cNvPr id="10" name="タイトル 1">
            <a:extLst>
              <a:ext uri="{FF2B5EF4-FFF2-40B4-BE49-F238E27FC236}">
                <a16:creationId xmlns:a16="http://schemas.microsoft.com/office/drawing/2014/main" id="{E5A65BAB-27DC-D355-9551-47B8D3063101}"/>
              </a:ext>
            </a:extLst>
          </p:cNvPr>
          <p:cNvSpPr txBox="1">
            <a:spLocks/>
          </p:cNvSpPr>
          <p:nvPr/>
        </p:nvSpPr>
        <p:spPr>
          <a:xfrm>
            <a:off x="685800" y="1169318"/>
            <a:ext cx="7772400" cy="240369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lang="ja-JP" altLang="en-US" dirty="0">
              <a:latin typeface="+mn-ea"/>
              <a:ea typeface="+mn-ea"/>
            </a:endParaRPr>
          </a:p>
        </p:txBody>
      </p:sp>
      <p:sp>
        <p:nvSpPr>
          <p:cNvPr id="9" name="テキスト ボックス 8"/>
          <p:cNvSpPr txBox="1"/>
          <p:nvPr/>
        </p:nvSpPr>
        <p:spPr>
          <a:xfrm>
            <a:off x="1259632" y="32087"/>
            <a:ext cx="7884369" cy="225959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提案書の概要となるように作成ください。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必要に応じ、コアとなる技術に関する説明資料や本様式の各項目に係る補足説明資料等、参考資料を追加いただくことは可能です。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b="1" u="sng"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P.14</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ナレーションの時間は必ず</a:t>
            </a:r>
            <a:r>
              <a:rPr lang="en-US" altLang="ja-JP" b="1" u="sng" dirty="0">
                <a:solidFill>
                  <a:srgbClr val="FFFF00"/>
                </a:solidFill>
                <a:latin typeface="+mn-ea"/>
              </a:rPr>
              <a:t>15</a:t>
            </a:r>
            <a:r>
              <a:rPr lang="ja-JP" altLang="en-US" b="1" u="sng" dirty="0">
                <a:solidFill>
                  <a:srgbClr val="FFFF00"/>
                </a:solidFill>
                <a:latin typeface="+mn-ea"/>
              </a:rPr>
              <a:t>分以内としてください。</a:t>
            </a:r>
          </a:p>
        </p:txBody>
      </p:sp>
      <p:sp>
        <p:nvSpPr>
          <p:cNvPr id="12" name="テキスト ボックス 11">
            <a:extLst>
              <a:ext uri="{FF2B5EF4-FFF2-40B4-BE49-F238E27FC236}">
                <a16:creationId xmlns:a16="http://schemas.microsoft.com/office/drawing/2014/main" id="{9B60A3F2-0897-2D4C-3FAC-A0B78740C386}"/>
              </a:ext>
            </a:extLst>
          </p:cNvPr>
          <p:cNvSpPr txBox="1"/>
          <p:nvPr/>
        </p:nvSpPr>
        <p:spPr>
          <a:xfrm>
            <a:off x="3275856" y="2359913"/>
            <a:ext cx="3744416"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応募する研究開発項目名を記載ください。（例：（</a:t>
            </a:r>
            <a:r>
              <a:rPr lang="en-US" altLang="ja-JP" dirty="0">
                <a:latin typeface="+mn-ea"/>
              </a:rPr>
              <a:t>f4-1</a:t>
            </a:r>
            <a:r>
              <a:rPr lang="ja-JP" altLang="en-US" dirty="0">
                <a:latin typeface="+mn-ea"/>
              </a:rPr>
              <a:t>））</a:t>
            </a:r>
          </a:p>
        </p:txBody>
      </p:sp>
      <p:sp>
        <p:nvSpPr>
          <p:cNvPr id="13" name="テキスト ボックス 12">
            <a:extLst>
              <a:ext uri="{FF2B5EF4-FFF2-40B4-BE49-F238E27FC236}">
                <a16:creationId xmlns:a16="http://schemas.microsoft.com/office/drawing/2014/main" id="{0AB5829D-D4CC-884C-DD26-A0C81650CD67}"/>
              </a:ext>
            </a:extLst>
          </p:cNvPr>
          <p:cNvSpPr txBox="1"/>
          <p:nvPr/>
        </p:nvSpPr>
        <p:spPr>
          <a:xfrm>
            <a:off x="5364088" y="3356992"/>
            <a:ext cx="2664296"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algn="ctr"/>
            <a:r>
              <a:rPr lang="ja-JP" altLang="en-US" dirty="0">
                <a:latin typeface="+mn-ea"/>
              </a:rPr>
              <a:t>提案者独自の提案名を記載ください。</a:t>
            </a:r>
            <a:endParaRPr lang="en-US" altLang="ja-JP" dirty="0">
              <a:latin typeface="+mn-ea"/>
            </a:endParaRPr>
          </a:p>
        </p:txBody>
      </p:sp>
      <p:sp>
        <p:nvSpPr>
          <p:cNvPr id="14" name="サブタイトル 2">
            <a:extLst>
              <a:ext uri="{FF2B5EF4-FFF2-40B4-BE49-F238E27FC236}">
                <a16:creationId xmlns:a16="http://schemas.microsoft.com/office/drawing/2014/main" id="{9AAD45AD-AB3B-C6FF-A834-8E365019CDCD}"/>
              </a:ext>
            </a:extLst>
          </p:cNvPr>
          <p:cNvSpPr txBox="1">
            <a:spLocks/>
          </p:cNvSpPr>
          <p:nvPr/>
        </p:nvSpPr>
        <p:spPr>
          <a:xfrm>
            <a:off x="351251" y="4080324"/>
            <a:ext cx="8466630" cy="150891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kumimoji="1"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kumimoji="1"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kumimoji="1"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9pPr>
          </a:lstStyle>
          <a:p>
            <a:pPr algn="l"/>
            <a:r>
              <a:rPr lang="ja-JP" altLang="en-US" sz="2000" dirty="0">
                <a:latin typeface="+mn-ea"/>
              </a:rPr>
              <a:t>提案機関　 ：〇〇〇〇、〇〇〇〇、〇〇〇〇・・・</a:t>
            </a:r>
            <a:endParaRPr lang="en-US" altLang="ja-JP" sz="2000" dirty="0">
              <a:latin typeface="+mn-ea"/>
            </a:endParaRPr>
          </a:p>
          <a:p>
            <a:pPr algn="l"/>
            <a:r>
              <a:rPr lang="ja-JP" altLang="en-US" sz="2000" dirty="0">
                <a:latin typeface="+mn-ea"/>
              </a:rPr>
              <a:t>実施期間 　：○年間（２０２５年●月～２０●●年●月）</a:t>
            </a:r>
            <a:endParaRPr lang="en-US" altLang="ja-JP" sz="2000" dirty="0">
              <a:latin typeface="+mn-ea"/>
            </a:endParaRPr>
          </a:p>
          <a:p>
            <a:pPr algn="l"/>
            <a:r>
              <a:rPr lang="ja-JP" altLang="en-US" sz="2000" dirty="0">
                <a:latin typeface="+mn-ea"/>
              </a:rPr>
              <a:t>提案予算額：○</a:t>
            </a:r>
            <a:r>
              <a:rPr lang="en-US" altLang="ja-JP" sz="2000" dirty="0">
                <a:latin typeface="+mn-ea"/>
              </a:rPr>
              <a:t> , </a:t>
            </a:r>
            <a:r>
              <a:rPr lang="ja-JP" altLang="en-US" sz="2000" dirty="0">
                <a:latin typeface="+mn-ea"/>
              </a:rPr>
              <a:t>○○○百万円</a:t>
            </a:r>
            <a:endParaRPr lang="en-US" altLang="ja-JP" sz="2000" dirty="0">
              <a:latin typeface="+mn-ea"/>
            </a:endParaRPr>
          </a:p>
          <a:p>
            <a:pPr algn="l"/>
            <a:r>
              <a:rPr lang="ja-JP" altLang="en-US" sz="2000" dirty="0">
                <a:latin typeface="+mn-ea"/>
              </a:rPr>
              <a:t>設定値　　　：費用対効果指標の設定値</a:t>
            </a:r>
          </a:p>
        </p:txBody>
      </p:sp>
      <p:sp>
        <p:nvSpPr>
          <p:cNvPr id="6" name="テキスト ボックス 5"/>
          <p:cNvSpPr txBox="1"/>
          <p:nvPr/>
        </p:nvSpPr>
        <p:spPr>
          <a:xfrm>
            <a:off x="5364088" y="3673489"/>
            <a:ext cx="367240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提案される企業、大学、研究機関等の名称を記載ください。共同提案の場合、代表機関を一番左に記述し、共同提案者を続けて併記してください。委託先、共同実施先はその旨明示の上、記載ください。</a:t>
            </a:r>
            <a:endParaRPr lang="en-US" altLang="ja-JP" dirty="0">
              <a:latin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B2B27-C665-F858-9522-E467713396B3}"/>
            </a:ext>
          </a:extLst>
        </p:cNvPr>
        <p:cNvGrpSpPr/>
        <p:nvPr/>
      </p:nvGrpSpPr>
      <p:grpSpPr>
        <a:xfrm>
          <a:off x="0" y="0"/>
          <a:ext cx="0" cy="0"/>
          <a:chOff x="0" y="0"/>
          <a:chExt cx="0" cy="0"/>
        </a:xfrm>
      </p:grpSpPr>
      <p:sp>
        <p:nvSpPr>
          <p:cNvPr id="8" name="正方形/長方形 7">
            <a:extLst>
              <a:ext uri="{FF2B5EF4-FFF2-40B4-BE49-F238E27FC236}">
                <a16:creationId xmlns:a16="http://schemas.microsoft.com/office/drawing/2014/main" id="{EE565E13-3E20-8434-7A06-A0F577C869B3}"/>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1" name="テキスト ボックス 10">
            <a:extLst>
              <a:ext uri="{FF2B5EF4-FFF2-40B4-BE49-F238E27FC236}">
                <a16:creationId xmlns:a16="http://schemas.microsoft.com/office/drawing/2014/main" id="{B2B96B16-F8F0-A013-0FE9-A96C56C6E1FB}"/>
              </a:ext>
            </a:extLst>
          </p:cNvPr>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・別添１：提案書＞２．成果の実用化・事業化に向けた計画のうち、（１）項について要約して簡潔に記載ください。</a:t>
            </a:r>
            <a:endParaRPr lang="en-US" altLang="ja-JP" sz="1200" i="1" dirty="0">
              <a:solidFill>
                <a:prstClr val="white"/>
              </a:solidFill>
              <a:latin typeface="+mn-ea"/>
            </a:endParaRPr>
          </a:p>
        </p:txBody>
      </p:sp>
      <p:sp>
        <p:nvSpPr>
          <p:cNvPr id="14" name="正方形/長方形 252">
            <a:extLst>
              <a:ext uri="{FF2B5EF4-FFF2-40B4-BE49-F238E27FC236}">
                <a16:creationId xmlns:a16="http://schemas.microsoft.com/office/drawing/2014/main" id="{0EDA7FAC-8AC6-807E-BAC8-253D5AC74C56}"/>
              </a:ext>
            </a:extLst>
          </p:cNvPr>
          <p:cNvSpPr>
            <a:spLocks noChangeArrowheads="1"/>
          </p:cNvSpPr>
          <p:nvPr/>
        </p:nvSpPr>
        <p:spPr bwMode="auto">
          <a:xfrm>
            <a:off x="218963" y="1205992"/>
            <a:ext cx="8318318" cy="106182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（１</a:t>
            </a:r>
            <a:r>
              <a:rPr lang="en-US" altLang="ja-JP" sz="1200" dirty="0">
                <a:solidFill>
                  <a:srgbClr val="0070C0"/>
                </a:solidFill>
                <a:latin typeface="+mn-ea"/>
              </a:rPr>
              <a:t>) </a:t>
            </a:r>
            <a:r>
              <a:rPr lang="ja-JP" altLang="en-US" sz="1200" dirty="0">
                <a:solidFill>
                  <a:srgbClr val="0070C0"/>
                </a:solidFill>
                <a:latin typeface="+mn-ea"/>
              </a:rPr>
              <a:t>研究開発を行う製品・サービス等の概要</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内容</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製作・実施等の制約</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zh-TW" altLang="en-US" sz="1200" dirty="0">
                <a:solidFill>
                  <a:srgbClr val="0070C0"/>
                </a:solidFill>
                <a:latin typeface="ＭＳ ゴシック" panose="020B0609070205080204" pitchFamily="49" charset="-128"/>
                <a:ea typeface="ＭＳ ゴシック" panose="020B0609070205080204" pitchFamily="49" charset="-128"/>
              </a:rPr>
              <a:t>用途（販売予定先）</a:t>
            </a:r>
            <a:endParaRPr lang="en-US" altLang="ja-JP" sz="1200" dirty="0">
              <a:solidFill>
                <a:srgbClr val="0070C0"/>
              </a:solidFill>
              <a:latin typeface="ＭＳ ゴシック" panose="020B0609070205080204" pitchFamily="49" charset="-128"/>
              <a:ea typeface="ＭＳ ゴシック" panose="020B0609070205080204" pitchFamily="49" charset="-128"/>
            </a:endParaRPr>
          </a:p>
        </p:txBody>
      </p:sp>
      <p:sp>
        <p:nvSpPr>
          <p:cNvPr id="3" name="スライド番号プレースホルダー 2">
            <a:extLst>
              <a:ext uri="{FF2B5EF4-FFF2-40B4-BE49-F238E27FC236}">
                <a16:creationId xmlns:a16="http://schemas.microsoft.com/office/drawing/2014/main" id="{DF4AC7A2-ACDC-2AFB-4B21-5E82FB65F65A}"/>
              </a:ext>
            </a:extLst>
          </p:cNvPr>
          <p:cNvSpPr>
            <a:spLocks noGrp="1"/>
          </p:cNvSpPr>
          <p:nvPr>
            <p:ph type="sldNum" sz="quarter" idx="12"/>
          </p:nvPr>
        </p:nvSpPr>
        <p:spPr/>
        <p:txBody>
          <a:bodyPr/>
          <a:lstStyle/>
          <a:p>
            <a:fld id="{8D8A5D70-00BF-43D1-9518-0183EFEF9A82}" type="slidenum">
              <a:rPr kumimoji="1" lang="ja-JP" altLang="en-US" smtClean="0"/>
              <a:pPr/>
              <a:t>10</a:t>
            </a:fld>
            <a:endParaRPr kumimoji="1" lang="ja-JP" altLang="en-US"/>
          </a:p>
        </p:txBody>
      </p:sp>
      <p:sp>
        <p:nvSpPr>
          <p:cNvPr id="4" name="正方形/長方形 252">
            <a:extLst>
              <a:ext uri="{FF2B5EF4-FFF2-40B4-BE49-F238E27FC236}">
                <a16:creationId xmlns:a16="http://schemas.microsoft.com/office/drawing/2014/main" id="{8904B3A5-CC10-866E-53CC-FCF22A5C4917}"/>
              </a:ext>
            </a:extLst>
          </p:cNvPr>
          <p:cNvSpPr>
            <a:spLocks noChangeArrowheads="1"/>
          </p:cNvSpPr>
          <p:nvPr/>
        </p:nvSpPr>
        <p:spPr bwMode="auto">
          <a:xfrm>
            <a:off x="218963" y="3933056"/>
            <a:ext cx="8318318" cy="158504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（２</a:t>
            </a:r>
            <a:r>
              <a:rPr lang="en-US" altLang="ja-JP" sz="1200" dirty="0">
                <a:solidFill>
                  <a:srgbClr val="0070C0"/>
                </a:solidFill>
                <a:latin typeface="+mn-ea"/>
              </a:rPr>
              <a:t>) </a:t>
            </a:r>
            <a:r>
              <a:rPr lang="ja-JP" altLang="en-US" sz="1200" dirty="0">
                <a:solidFill>
                  <a:srgbClr val="0070C0"/>
                </a:solidFill>
                <a:latin typeface="+mn-ea"/>
              </a:rPr>
              <a:t>研究開発への取組</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実用化・事業化に向けた計画等</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研究開発を考えるに至った経緯（動機）</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事業として成功すると考える理由</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実用化・事業化のスケジュール</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オープン＆クローズ戦略等</a:t>
            </a:r>
            <a:endParaRPr lang="en-US" altLang="ja-JP" sz="1200" dirty="0">
              <a:solidFill>
                <a:srgbClr val="0070C0"/>
              </a:solidFill>
              <a:latin typeface="+mn-ea"/>
            </a:endParaRPr>
          </a:p>
        </p:txBody>
      </p:sp>
      <p:sp>
        <p:nvSpPr>
          <p:cNvPr id="5" name="テキスト ボックス 4">
            <a:extLst>
              <a:ext uri="{FF2B5EF4-FFF2-40B4-BE49-F238E27FC236}">
                <a16:creationId xmlns:a16="http://schemas.microsoft.com/office/drawing/2014/main" id="{DEC16EA5-2E52-151D-F4EA-551C54A0124D}"/>
              </a:ext>
            </a:extLst>
          </p:cNvPr>
          <p:cNvSpPr txBox="1"/>
          <p:nvPr/>
        </p:nvSpPr>
        <p:spPr>
          <a:xfrm>
            <a:off x="4182329" y="3861048"/>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・別添１：提案書＞２．成果の実用化・事業化に向けた計画のうち、（２）項について要約して簡潔に記載ください。</a:t>
            </a:r>
            <a:endParaRPr lang="en-US" altLang="ja-JP" sz="1200" i="1" dirty="0">
              <a:solidFill>
                <a:prstClr val="white"/>
              </a:solidFill>
              <a:latin typeface="+mn-ea"/>
            </a:endParaRPr>
          </a:p>
        </p:txBody>
      </p:sp>
      <p:sp>
        <p:nvSpPr>
          <p:cNvPr id="2" name="タイトル 1">
            <a:extLst>
              <a:ext uri="{FF2B5EF4-FFF2-40B4-BE49-F238E27FC236}">
                <a16:creationId xmlns:a16="http://schemas.microsoft.com/office/drawing/2014/main" id="{2FC74BD1-50B7-2CA3-9101-97A27D1540B0}"/>
              </a:ext>
            </a:extLst>
          </p:cNvPr>
          <p:cNvSpPr txBox="1">
            <a:spLocks/>
          </p:cNvSpPr>
          <p:nvPr/>
        </p:nvSpPr>
        <p:spPr>
          <a:xfrm>
            <a:off x="107504" y="59138"/>
            <a:ext cx="655272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７．研究開発成果の実用化・事業化（１）</a:t>
            </a:r>
          </a:p>
        </p:txBody>
      </p:sp>
    </p:spTree>
    <p:extLst>
      <p:ext uri="{BB962C8B-B14F-4D97-AF65-F5344CB8AC3E}">
        <p14:creationId xmlns:p14="http://schemas.microsoft.com/office/powerpoint/2010/main" val="619685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2" y="1495163"/>
            <a:ext cx="6513277" cy="27699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（３</a:t>
            </a:r>
            <a:r>
              <a:rPr lang="en-US" altLang="ja-JP" sz="1200" dirty="0">
                <a:solidFill>
                  <a:srgbClr val="0070C0"/>
                </a:solidFill>
                <a:latin typeface="+mn-ea"/>
              </a:rPr>
              <a:t>)</a:t>
            </a:r>
            <a:r>
              <a:rPr lang="ja-JP" altLang="en-US" sz="1200" dirty="0">
                <a:solidFill>
                  <a:srgbClr val="0070C0"/>
                </a:solidFill>
                <a:latin typeface="+mn-ea"/>
              </a:rPr>
              <a:t>グリーントランスフォーメーション（ＧＸ）の実現に向けた研究成果の社会実装へのコミット</a:t>
            </a:r>
            <a:endParaRPr lang="en-US" altLang="ja-JP" sz="1200" dirty="0">
              <a:solidFill>
                <a:srgbClr val="0070C0"/>
              </a:solidFill>
              <a:latin typeface="+mn-ea"/>
            </a:endParaRPr>
          </a:p>
        </p:txBody>
      </p:sp>
      <p:sp>
        <p:nvSpPr>
          <p:cNvPr id="14" name="正方形/長方形 252"/>
          <p:cNvSpPr>
            <a:spLocks noChangeArrowheads="1"/>
          </p:cNvSpPr>
          <p:nvPr/>
        </p:nvSpPr>
        <p:spPr bwMode="auto">
          <a:xfrm>
            <a:off x="358138" y="1801793"/>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0070C0"/>
                </a:solidFill>
                <a:latin typeface="+mn-ea"/>
              </a:rPr>
              <a:t>組織内の事業推進体制</a:t>
            </a:r>
            <a:endParaRPr lang="en-US" altLang="ja-JP" sz="1200" dirty="0">
              <a:solidFill>
                <a:srgbClr val="0070C0"/>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11</a:t>
            </a:fld>
            <a:endParaRPr kumimoji="1" lang="ja-JP" altLang="en-US"/>
          </a:p>
        </p:txBody>
      </p:sp>
      <p:sp>
        <p:nvSpPr>
          <p:cNvPr id="33" name="正方形/長方形 252">
            <a:extLst>
              <a:ext uri="{FF2B5EF4-FFF2-40B4-BE49-F238E27FC236}">
                <a16:creationId xmlns:a16="http://schemas.microsoft.com/office/drawing/2014/main" id="{4F9E40B4-D909-D348-321E-F2E88BFE0863}"/>
              </a:ext>
            </a:extLst>
          </p:cNvPr>
          <p:cNvSpPr>
            <a:spLocks noChangeArrowheads="1"/>
          </p:cNvSpPr>
          <p:nvPr/>
        </p:nvSpPr>
        <p:spPr bwMode="auto">
          <a:xfrm>
            <a:off x="485049" y="5114230"/>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0070C0"/>
                </a:solidFill>
                <a:latin typeface="+mn-ea"/>
              </a:rPr>
              <a:t>経営戦略における事業の位置づけ</a:t>
            </a:r>
            <a:endParaRPr lang="en-US" altLang="ja-JP" sz="1200" dirty="0">
              <a:solidFill>
                <a:srgbClr val="0070C0"/>
              </a:solidFill>
              <a:latin typeface="+mn-ea"/>
            </a:endParaRPr>
          </a:p>
        </p:txBody>
      </p:sp>
      <p:grpSp>
        <p:nvGrpSpPr>
          <p:cNvPr id="30" name="グループ化 29">
            <a:extLst>
              <a:ext uri="{FF2B5EF4-FFF2-40B4-BE49-F238E27FC236}">
                <a16:creationId xmlns:a16="http://schemas.microsoft.com/office/drawing/2014/main" id="{3B38CDA2-8469-A6BE-12C5-7532D994E78C}"/>
              </a:ext>
            </a:extLst>
          </p:cNvPr>
          <p:cNvGrpSpPr/>
          <p:nvPr/>
        </p:nvGrpSpPr>
        <p:grpSpPr>
          <a:xfrm>
            <a:off x="1675093" y="2045260"/>
            <a:ext cx="5461254" cy="2857501"/>
            <a:chOff x="-12506" y="0"/>
            <a:chExt cx="4879960" cy="3919058"/>
          </a:xfrm>
        </p:grpSpPr>
        <p:sp>
          <p:nvSpPr>
            <p:cNvPr id="31" name="Rectangle 56">
              <a:extLst>
                <a:ext uri="{FF2B5EF4-FFF2-40B4-BE49-F238E27FC236}">
                  <a16:creationId xmlns:a16="http://schemas.microsoft.com/office/drawing/2014/main" id="{17D2B91E-5D79-0A37-C18B-13AB2E34DFE2}"/>
                </a:ext>
              </a:extLst>
            </p:cNvPr>
            <p:cNvSpPr/>
            <p:nvPr/>
          </p:nvSpPr>
          <p:spPr>
            <a:xfrm>
              <a:off x="1246909" y="2571750"/>
              <a:ext cx="1146357" cy="1347308"/>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A</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①</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G</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2" name="Rectangle 57">
              <a:extLst>
                <a:ext uri="{FF2B5EF4-FFF2-40B4-BE49-F238E27FC236}">
                  <a16:creationId xmlns:a16="http://schemas.microsoft.com/office/drawing/2014/main" id="{616076BE-0B28-42A2-9896-327F298362D3}"/>
                </a:ext>
              </a:extLst>
            </p:cNvPr>
            <p:cNvSpPr/>
            <p:nvPr/>
          </p:nvSpPr>
          <p:spPr>
            <a:xfrm>
              <a:off x="2438400" y="2571750"/>
              <a:ext cx="1146175" cy="1346835"/>
            </a:xfrm>
            <a:prstGeom prst="rect">
              <a:avLst/>
            </a:prstGeom>
            <a:noFill/>
            <a:ln w="6350"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B</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②</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H</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4" name="Rectangle 58">
              <a:extLst>
                <a:ext uri="{FF2B5EF4-FFF2-40B4-BE49-F238E27FC236}">
                  <a16:creationId xmlns:a16="http://schemas.microsoft.com/office/drawing/2014/main" id="{04CC8677-E7BA-AE7A-2EEA-0FD03F0CCFAB}"/>
                </a:ext>
              </a:extLst>
            </p:cNvPr>
            <p:cNvSpPr/>
            <p:nvPr/>
          </p:nvSpPr>
          <p:spPr>
            <a:xfrm>
              <a:off x="3629890" y="2571750"/>
              <a:ext cx="1237564"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C</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③</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I</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cxnSp>
          <p:nvCxnSpPr>
            <p:cNvPr id="35" name="Connector: Elbow 59">
              <a:extLst>
                <a:ext uri="{FF2B5EF4-FFF2-40B4-BE49-F238E27FC236}">
                  <a16:creationId xmlns:a16="http://schemas.microsoft.com/office/drawing/2014/main" id="{17DE32EE-B7E2-1239-959D-15237D4D7594}"/>
                </a:ext>
              </a:extLst>
            </p:cNvPr>
            <p:cNvCxnSpPr>
              <a:cxnSpLocks/>
              <a:stCxn id="37" idx="2"/>
              <a:endCxn id="39" idx="0"/>
            </p:cNvCxnSpPr>
            <p:nvPr/>
          </p:nvCxnSpPr>
          <p:spPr>
            <a:xfrm rot="5400000">
              <a:off x="1569955" y="-350244"/>
              <a:ext cx="447963" cy="2431149"/>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37" name="Rectangle 62">
              <a:extLst>
                <a:ext uri="{FF2B5EF4-FFF2-40B4-BE49-F238E27FC236}">
                  <a16:creationId xmlns:a16="http://schemas.microsoft.com/office/drawing/2014/main" id="{904A6B9A-D8D8-156B-15C9-4C387B6391E8}"/>
                </a:ext>
              </a:extLst>
            </p:cNvPr>
            <p:cNvSpPr>
              <a:spLocks noChangeArrowheads="1"/>
            </p:cNvSpPr>
            <p:nvPr/>
          </p:nvSpPr>
          <p:spPr bwMode="gray">
            <a:xfrm>
              <a:off x="1381370" y="0"/>
              <a:ext cx="3256280" cy="641350"/>
            </a:xfrm>
            <a:prstGeom prst="rect">
              <a:avLst/>
            </a:prstGeom>
            <a:noFill/>
            <a:ln w="2857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Lst>
          </p:spPr>
          <p:txBody>
            <a:bodyPr lIns="0" tIns="0" rIns="0" bIns="0" anchor="ctr"/>
            <a:lstStyle/>
            <a:p>
              <a:pPr algn="ctr"/>
              <a:r>
                <a:rPr lang="ja-JP" sz="1050" b="1" i="1" kern="1200">
                  <a:solidFill>
                    <a:srgbClr val="0070C0"/>
                  </a:solidFill>
                  <a:effectLst/>
                  <a:latin typeface="TmsRmn"/>
                  <a:ea typeface="ＭＳ 明朝" panose="02020609040205080304" pitchFamily="17" charset="-128"/>
                  <a:cs typeface="+mn-cs"/>
                </a:rPr>
                <a:t>代表取締役社長</a:t>
              </a:r>
              <a:r>
                <a:rPr lang="en-US" sz="1050" b="1" i="1" kern="1200">
                  <a:solidFill>
                    <a:srgbClr val="0070C0"/>
                  </a:solidFill>
                  <a:effectLst/>
                  <a:latin typeface="TmsRmn"/>
                  <a:ea typeface="ＭＳ 明朝" panose="02020609040205080304" pitchFamily="17" charset="-128"/>
                </a:rPr>
                <a:t> aa aa</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rPr>
                <a:t>（事業にコミットする経営者）</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8" name="Rectangle 63">
              <a:extLst>
                <a:ext uri="{FF2B5EF4-FFF2-40B4-BE49-F238E27FC236}">
                  <a16:creationId xmlns:a16="http://schemas.microsoft.com/office/drawing/2014/main" id="{CD9D0287-1BDE-5B3F-E4C8-6747C784A4CD}"/>
                </a:ext>
              </a:extLst>
            </p:cNvPr>
            <p:cNvSpPr>
              <a:spLocks noChangeArrowheads="1"/>
            </p:cNvSpPr>
            <p:nvPr/>
          </p:nvSpPr>
          <p:spPr bwMode="gray">
            <a:xfrm>
              <a:off x="2239890" y="1089313"/>
              <a:ext cx="1539240" cy="765708"/>
            </a:xfrm>
            <a:prstGeom prst="rect">
              <a:avLst/>
            </a:prstGeom>
            <a:noFill/>
            <a:ln w="6350"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rPr>
                <a:t>本部</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E</a:t>
              </a:r>
              <a:r>
                <a:rPr lang="ja-JP" sz="1050" b="1" i="1" kern="1200" dirty="0">
                  <a:solidFill>
                    <a:srgbClr val="0070C0"/>
                  </a:solidFill>
                  <a:effectLst/>
                  <a:latin typeface="TmsRmn"/>
                  <a:ea typeface="ＭＳ 明朝" panose="02020609040205080304" pitchFamily="17" charset="-128"/>
                </a:rPr>
                <a:t>本部長</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dirty="0">
                  <a:solidFill>
                    <a:srgbClr val="0070C0"/>
                  </a:solidFill>
                  <a:effectLst/>
                  <a:latin typeface="TmsRmn"/>
                  <a:ea typeface="ＭＳ 明朝" panose="02020609040205080304" pitchFamily="17" charset="-128"/>
                </a:rPr>
                <a:t>（研究開発責任者）</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9" name="Rectangle 64">
              <a:extLst>
                <a:ext uri="{FF2B5EF4-FFF2-40B4-BE49-F238E27FC236}">
                  <a16:creationId xmlns:a16="http://schemas.microsoft.com/office/drawing/2014/main" id="{FFD61324-A91A-0FF1-EEA1-68B8F3541DDE}"/>
                </a:ext>
              </a:extLst>
            </p:cNvPr>
            <p:cNvSpPr>
              <a:spLocks noChangeArrowheads="1"/>
            </p:cNvSpPr>
            <p:nvPr/>
          </p:nvSpPr>
          <p:spPr bwMode="gray">
            <a:xfrm>
              <a:off x="-12506" y="1089313"/>
              <a:ext cx="1181735" cy="733916"/>
            </a:xfrm>
            <a:prstGeom prst="rect">
              <a:avLst/>
            </a:prstGeom>
            <a:noFill/>
            <a:ln w="952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cs typeface="+mn-cs"/>
                </a:rPr>
                <a:t>部</a:t>
              </a:r>
              <a:br>
                <a:rPr lang="en-US" sz="1050" b="1" i="1" kern="1200" dirty="0">
                  <a:solidFill>
                    <a:srgbClr val="0070C0"/>
                  </a:solidFill>
                  <a:effectLst/>
                  <a:latin typeface="TmsRmn"/>
                  <a:ea typeface="ＭＳ 明朝" panose="02020609040205080304" pitchFamily="17" charset="-128"/>
                  <a:cs typeface="+mn-cs"/>
                </a:rPr>
              </a:br>
              <a:r>
                <a:rPr lang="en-US" sz="1050" b="1" i="1" kern="1200" dirty="0">
                  <a:solidFill>
                    <a:srgbClr val="0070C0"/>
                  </a:solidFill>
                  <a:effectLst/>
                  <a:latin typeface="TmsRmn"/>
                  <a:ea typeface="ＭＳ 明朝" panose="02020609040205080304" pitchFamily="17" charset="-128"/>
                  <a:cs typeface="+mn-cs"/>
                </a:rPr>
                <a:t>F</a:t>
              </a:r>
              <a:r>
                <a:rPr lang="ja-JP" sz="1050" b="1" i="1" kern="1200" dirty="0">
                  <a:solidFill>
                    <a:srgbClr val="0070C0"/>
                  </a:solidFill>
                  <a:effectLst/>
                  <a:latin typeface="TmsRmn"/>
                  <a:ea typeface="ＭＳ 明朝" panose="02020609040205080304" pitchFamily="17" charset="-128"/>
                  <a:cs typeface="+mn-cs"/>
                </a:rPr>
                <a:t>部長</a:t>
              </a:r>
              <a:endParaRPr lang="en-US" altLang="ja-JP" sz="1050" b="1" i="1" kern="1200" dirty="0">
                <a:solidFill>
                  <a:srgbClr val="0070C0"/>
                </a:solidFill>
                <a:effectLst/>
                <a:latin typeface="TmsRmn"/>
                <a:ea typeface="ＭＳ 明朝" panose="02020609040205080304" pitchFamily="17" charset="-128"/>
                <a:cs typeface="+mn-cs"/>
              </a:endParaRPr>
            </a:p>
          </p:txBody>
        </p:sp>
        <p:cxnSp>
          <p:nvCxnSpPr>
            <p:cNvPr id="40" name="Connector: Elbow 66">
              <a:extLst>
                <a:ext uri="{FF2B5EF4-FFF2-40B4-BE49-F238E27FC236}">
                  <a16:creationId xmlns:a16="http://schemas.microsoft.com/office/drawing/2014/main" id="{E2FB1C79-A54E-109C-4BFE-1028C207C762}"/>
                </a:ext>
              </a:extLst>
            </p:cNvPr>
            <p:cNvCxnSpPr>
              <a:cxnSpLocks/>
              <a:stCxn id="37" idx="2"/>
              <a:endCxn id="38" idx="0"/>
            </p:cNvCxnSpPr>
            <p:nvPr/>
          </p:nvCxnSpPr>
          <p:spPr>
            <a:xfrm rot="5400000">
              <a:off x="2785530" y="865331"/>
              <a:ext cx="447963" cy="1"/>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1" name="Straight Arrow Connector 67">
              <a:extLst>
                <a:ext uri="{FF2B5EF4-FFF2-40B4-BE49-F238E27FC236}">
                  <a16:creationId xmlns:a16="http://schemas.microsoft.com/office/drawing/2014/main" id="{E6C2B462-4AEB-48A1-D58C-74634F41EFFF}"/>
                </a:ext>
              </a:extLst>
            </p:cNvPr>
            <p:cNvCxnSpPr>
              <a:cxnSpLocks/>
            </p:cNvCxnSpPr>
            <p:nvPr/>
          </p:nvCxnSpPr>
          <p:spPr>
            <a:xfrm>
              <a:off x="1248135" y="1533918"/>
              <a:ext cx="844550" cy="3175"/>
            </a:xfrm>
            <a:prstGeom prst="straightConnector1">
              <a:avLst/>
            </a:prstGeom>
            <a:noFill/>
            <a:ln w="9525" cap="flat" cmpd="sng" algn="ctr">
              <a:solidFill>
                <a:sysClr val="windowText" lastClr="000000"/>
              </a:solidFill>
              <a:prstDash val="solid"/>
              <a:round/>
              <a:headEnd type="arrow" w="med" len="med"/>
              <a:tailEnd type="arrow" w="med" len="med"/>
            </a:ln>
            <a:effectLst/>
          </p:spPr>
        </p:cxnSp>
        <p:cxnSp>
          <p:nvCxnSpPr>
            <p:cNvPr id="42" name="Connector: Elbow 76">
              <a:extLst>
                <a:ext uri="{FF2B5EF4-FFF2-40B4-BE49-F238E27FC236}">
                  <a16:creationId xmlns:a16="http://schemas.microsoft.com/office/drawing/2014/main" id="{454B6FA8-D565-20BB-B3EA-3313899B1ABD}"/>
                </a:ext>
              </a:extLst>
            </p:cNvPr>
            <p:cNvCxnSpPr>
              <a:cxnSpLocks/>
              <a:stCxn id="31" idx="0"/>
              <a:endCxn id="38" idx="2"/>
            </p:cNvCxnSpPr>
            <p:nvPr/>
          </p:nvCxnSpPr>
          <p:spPr>
            <a:xfrm rot="5400000" flipH="1" flipV="1">
              <a:off x="2056434" y="1618675"/>
              <a:ext cx="716730" cy="1189422"/>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3" name="Connector: Elbow 77">
              <a:extLst>
                <a:ext uri="{FF2B5EF4-FFF2-40B4-BE49-F238E27FC236}">
                  <a16:creationId xmlns:a16="http://schemas.microsoft.com/office/drawing/2014/main" id="{BA0C427C-9F12-FB29-D3A6-884385F59800}"/>
                </a:ext>
              </a:extLst>
            </p:cNvPr>
            <p:cNvCxnSpPr>
              <a:cxnSpLocks/>
              <a:stCxn id="34" idx="0"/>
              <a:endCxn id="38" idx="2"/>
            </p:cNvCxnSpPr>
            <p:nvPr/>
          </p:nvCxnSpPr>
          <p:spPr>
            <a:xfrm rot="16200000" flipV="1">
              <a:off x="3270727" y="1593804"/>
              <a:ext cx="716730" cy="1239163"/>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45" name="テキスト ボックス 20">
              <a:extLst>
                <a:ext uri="{FF2B5EF4-FFF2-40B4-BE49-F238E27FC236}">
                  <a16:creationId xmlns:a16="http://schemas.microsoft.com/office/drawing/2014/main" id="{7C83E989-1C2F-DB62-A5EE-58A74FA62C0E}"/>
                </a:ext>
              </a:extLst>
            </p:cNvPr>
            <p:cNvSpPr txBox="1"/>
            <p:nvPr/>
          </p:nvSpPr>
          <p:spPr>
            <a:xfrm>
              <a:off x="1390130" y="1141670"/>
              <a:ext cx="605155" cy="384612"/>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dirty="0">
                  <a:solidFill>
                    <a:srgbClr val="0070C0"/>
                  </a:solidFill>
                  <a:effectLst/>
                  <a:latin typeface="TmsRmn"/>
                  <a:ea typeface="ＭＳ 明朝" panose="02020609040205080304" pitchFamily="17" charset="-128"/>
                </a:rPr>
                <a:t>連携</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46" name="Rectangle 56">
              <a:extLst>
                <a:ext uri="{FF2B5EF4-FFF2-40B4-BE49-F238E27FC236}">
                  <a16:creationId xmlns:a16="http://schemas.microsoft.com/office/drawing/2014/main" id="{7A9EB41C-645B-C0A6-4A38-FE17D15C4B20}"/>
                </a:ext>
              </a:extLst>
            </p:cNvPr>
            <p:cNvSpPr/>
            <p:nvPr/>
          </p:nvSpPr>
          <p:spPr>
            <a:xfrm>
              <a:off x="-12506" y="2571750"/>
              <a:ext cx="1146175"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D</a:t>
              </a:r>
              <a:r>
                <a:rPr lang="ja-JP" sz="1050" b="1" i="1" kern="1200" dirty="0">
                  <a:solidFill>
                    <a:srgbClr val="0070C0"/>
                  </a:solidFill>
                  <a:effectLst/>
                  <a:latin typeface="TmsRmn"/>
                  <a:ea typeface="ＭＳ 明朝" panose="02020609040205080304" pitchFamily="17" charset="-128"/>
                  <a:cs typeface="Arial" panose="020B0604020202020204" pitchFamily="34" charset="0"/>
                </a:rPr>
                <a:t>部</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XXX</a:t>
              </a:r>
              <a:r>
                <a:rPr lang="ja-JP" sz="1050" b="1" i="1" kern="1200" dirty="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cxnSp>
          <p:nvCxnSpPr>
            <p:cNvPr id="47" name="直線コネクタ 46">
              <a:extLst>
                <a:ext uri="{FF2B5EF4-FFF2-40B4-BE49-F238E27FC236}">
                  <a16:creationId xmlns:a16="http://schemas.microsoft.com/office/drawing/2014/main" id="{5F61695F-DE70-2CE7-FCB8-8F4306961851}"/>
                </a:ext>
              </a:extLst>
            </p:cNvPr>
            <p:cNvCxnSpPr>
              <a:cxnSpLocks/>
            </p:cNvCxnSpPr>
            <p:nvPr/>
          </p:nvCxnSpPr>
          <p:spPr>
            <a:xfrm>
              <a:off x="555530" y="1854609"/>
              <a:ext cx="0" cy="720316"/>
            </a:xfrm>
            <a:prstGeom prst="line">
              <a:avLst/>
            </a:prstGeom>
            <a:noFill/>
            <a:ln w="9525" cap="rnd" cmpd="sng" algn="ctr">
              <a:solidFill>
                <a:sysClr val="windowText" lastClr="000000">
                  <a:lumMod val="60000"/>
                  <a:lumOff val="40000"/>
                </a:sysClr>
              </a:solidFill>
              <a:prstDash val="solid"/>
              <a:round/>
            </a:ln>
            <a:effectLst/>
          </p:spPr>
        </p:cxnSp>
        <p:cxnSp>
          <p:nvCxnSpPr>
            <p:cNvPr id="48" name="Straight Arrow Connector 67">
              <a:extLst>
                <a:ext uri="{FF2B5EF4-FFF2-40B4-BE49-F238E27FC236}">
                  <a16:creationId xmlns:a16="http://schemas.microsoft.com/office/drawing/2014/main" id="{F3FDDD9F-9B05-5F7A-BBB1-D3F93DEBB1AE}"/>
                </a:ext>
              </a:extLst>
            </p:cNvPr>
            <p:cNvCxnSpPr>
              <a:cxnSpLocks/>
            </p:cNvCxnSpPr>
            <p:nvPr/>
          </p:nvCxnSpPr>
          <p:spPr>
            <a:xfrm>
              <a:off x="1575955" y="3804804"/>
              <a:ext cx="2675255" cy="0"/>
            </a:xfrm>
            <a:prstGeom prst="straightConnector1">
              <a:avLst/>
            </a:prstGeom>
            <a:noFill/>
            <a:ln w="9525" cap="flat" cmpd="sng" algn="ctr">
              <a:solidFill>
                <a:sysClr val="windowText" lastClr="000000"/>
              </a:solidFill>
              <a:prstDash val="solid"/>
              <a:round/>
              <a:headEnd type="arrow" w="med" len="med"/>
              <a:tailEnd type="arrow" w="med" len="med"/>
            </a:ln>
            <a:effectLst/>
          </p:spPr>
        </p:cxnSp>
        <p:sp>
          <p:nvSpPr>
            <p:cNvPr id="49" name="テキスト ボックス 24">
              <a:extLst>
                <a:ext uri="{FF2B5EF4-FFF2-40B4-BE49-F238E27FC236}">
                  <a16:creationId xmlns:a16="http://schemas.microsoft.com/office/drawing/2014/main" id="{7023E2E7-90C1-DB83-60B3-613403799861}"/>
                </a:ext>
              </a:extLst>
            </p:cNvPr>
            <p:cNvSpPr txBox="1"/>
            <p:nvPr/>
          </p:nvSpPr>
          <p:spPr>
            <a:xfrm>
              <a:off x="2708564" y="3548495"/>
              <a:ext cx="605155" cy="273179"/>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a:solidFill>
                    <a:srgbClr val="0070C0"/>
                  </a:solidFill>
                  <a:effectLst/>
                  <a:latin typeface="TmsRmn"/>
                  <a:ea typeface="ＭＳ 明朝" panose="02020609040205080304" pitchFamily="17" charset="-128"/>
                </a:rPr>
                <a:t>連携</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grpSp>
      <p:sp>
        <p:nvSpPr>
          <p:cNvPr id="50" name="Rectangle 63">
            <a:extLst>
              <a:ext uri="{FF2B5EF4-FFF2-40B4-BE49-F238E27FC236}">
                <a16:creationId xmlns:a16="http://schemas.microsoft.com/office/drawing/2014/main" id="{51E4DBF9-A166-F46C-E962-51B61CDD532B}"/>
              </a:ext>
            </a:extLst>
          </p:cNvPr>
          <p:cNvSpPr>
            <a:spLocks noChangeArrowheads="1"/>
          </p:cNvSpPr>
          <p:nvPr/>
        </p:nvSpPr>
        <p:spPr bwMode="gray">
          <a:xfrm>
            <a:off x="6572760" y="2836335"/>
            <a:ext cx="1724400" cy="558000"/>
          </a:xfrm>
          <a:prstGeom prst="rect">
            <a:avLst/>
          </a:prstGeom>
          <a:noFill/>
          <a:ln w="6350" cap="flat" cmpd="sng" algn="ctr">
            <a:solidFill>
              <a:schemeClr val="bg1">
                <a:lumMod val="50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tIns="91440" bIns="9144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ja-JP" sz="1050" b="1" i="1" dirty="0">
                <a:solidFill>
                  <a:srgbClr val="0070C0"/>
                </a:solidFill>
                <a:latin typeface="ＭＳ 明朝" panose="02020609040205080304" pitchFamily="17" charset="-128"/>
                <a:ea typeface="ＭＳ 明朝" panose="02020609040205080304" pitchFamily="17" charset="-128"/>
              </a:rPr>
              <a:t>XX</a:t>
            </a:r>
            <a:r>
              <a:rPr lang="ja-JP" altLang="en-US" sz="1050" b="1" i="1" dirty="0">
                <a:solidFill>
                  <a:srgbClr val="0070C0"/>
                </a:solidFill>
                <a:latin typeface="ＭＳ 明朝" panose="02020609040205080304" pitchFamily="17" charset="-128"/>
                <a:ea typeface="ＭＳ 明朝" panose="02020609040205080304" pitchFamily="17" charset="-128"/>
              </a:rPr>
              <a:t>部</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en-US" altLang="ja-JP" sz="1050" b="1" i="1" dirty="0">
                <a:solidFill>
                  <a:srgbClr val="0070C0"/>
                </a:solidFill>
                <a:latin typeface="ＭＳ 明朝" panose="02020609040205080304" pitchFamily="17" charset="-128"/>
                <a:ea typeface="ＭＳ 明朝" panose="02020609040205080304" pitchFamily="17" charset="-128"/>
              </a:rPr>
              <a:t>J</a:t>
            </a:r>
            <a:r>
              <a:rPr lang="ja-JP" altLang="en-US" sz="1050" b="1" i="1" dirty="0">
                <a:solidFill>
                  <a:srgbClr val="0070C0"/>
                </a:solidFill>
                <a:latin typeface="ＭＳ 明朝" panose="02020609040205080304" pitchFamily="17" charset="-128"/>
                <a:ea typeface="ＭＳ 明朝" panose="02020609040205080304" pitchFamily="17" charset="-128"/>
              </a:rPr>
              <a:t>部長</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ja-JP" altLang="en-US" sz="1050" b="1" i="1" dirty="0">
                <a:solidFill>
                  <a:srgbClr val="0070C0"/>
                </a:solidFill>
                <a:latin typeface="ＭＳ 明朝" panose="02020609040205080304" pitchFamily="17" charset="-128"/>
                <a:ea typeface="ＭＳ 明朝" panose="02020609040205080304" pitchFamily="17" charset="-128"/>
              </a:rPr>
              <a:t>（事業化</a:t>
            </a:r>
            <a:r>
              <a:rPr lang="en-US" altLang="ja-JP" sz="1050" b="1" i="1" dirty="0">
                <a:solidFill>
                  <a:srgbClr val="0070C0"/>
                </a:solidFill>
                <a:latin typeface="ＭＳ 明朝" panose="02020609040205080304" pitchFamily="17" charset="-128"/>
                <a:ea typeface="ＭＳ 明朝" panose="02020609040205080304" pitchFamily="17" charset="-128"/>
              </a:rPr>
              <a:t>/</a:t>
            </a:r>
            <a:r>
              <a:rPr lang="ja-JP" altLang="en-US" sz="1050" b="1" i="1" dirty="0">
                <a:solidFill>
                  <a:srgbClr val="0070C0"/>
                </a:solidFill>
                <a:latin typeface="ＭＳ 明朝" panose="02020609040205080304" pitchFamily="17" charset="-128"/>
                <a:ea typeface="ＭＳ 明朝" panose="02020609040205080304" pitchFamily="17" charset="-128"/>
              </a:rPr>
              <a:t>標準戦略担当）</a:t>
            </a:r>
            <a:endParaRPr lang="en-US" altLang="ja-JP" sz="1050" b="1" i="1" dirty="0">
              <a:solidFill>
                <a:srgbClr val="0070C0"/>
              </a:solidFill>
              <a:latin typeface="ＭＳ 明朝" panose="02020609040205080304" pitchFamily="17" charset="-128"/>
              <a:ea typeface="ＭＳ 明朝" panose="02020609040205080304" pitchFamily="17" charset="-128"/>
            </a:endParaRPr>
          </a:p>
        </p:txBody>
      </p:sp>
      <p:cxnSp>
        <p:nvCxnSpPr>
          <p:cNvPr id="51" name="Straight Arrow Connector 67">
            <a:extLst>
              <a:ext uri="{FF2B5EF4-FFF2-40B4-BE49-F238E27FC236}">
                <a16:creationId xmlns:a16="http://schemas.microsoft.com/office/drawing/2014/main" id="{B05B7401-21D5-25CE-C542-00084E1F428D}"/>
              </a:ext>
            </a:extLst>
          </p:cNvPr>
          <p:cNvCxnSpPr>
            <a:cxnSpLocks/>
          </p:cNvCxnSpPr>
          <p:nvPr/>
        </p:nvCxnSpPr>
        <p:spPr>
          <a:xfrm>
            <a:off x="6093293" y="3163499"/>
            <a:ext cx="438503" cy="2687"/>
          </a:xfrm>
          <a:prstGeom prst="straightConnector1">
            <a:avLst/>
          </a:prstGeom>
          <a:ln w="9525" cap="flat" cmpd="sng" algn="ctr">
            <a:solidFill>
              <a:schemeClr val="tx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52" name="テキスト ボックス 51">
            <a:extLst>
              <a:ext uri="{FF2B5EF4-FFF2-40B4-BE49-F238E27FC236}">
                <a16:creationId xmlns:a16="http://schemas.microsoft.com/office/drawing/2014/main" id="{4CA43E23-3546-E1EA-E828-9525EB612B4A}"/>
              </a:ext>
            </a:extLst>
          </p:cNvPr>
          <p:cNvSpPr txBox="1"/>
          <p:nvPr/>
        </p:nvSpPr>
        <p:spPr>
          <a:xfrm>
            <a:off x="6001135" y="2937596"/>
            <a:ext cx="605519" cy="16061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b="1" i="1" dirty="0">
                <a:solidFill>
                  <a:srgbClr val="0070C0"/>
                </a:solidFill>
                <a:latin typeface="ＭＳ 明朝" panose="02020609040205080304" pitchFamily="17" charset="-128"/>
                <a:ea typeface="ＭＳ 明朝" panose="02020609040205080304" pitchFamily="17" charset="-128"/>
              </a:rPr>
              <a:t>連携</a:t>
            </a:r>
          </a:p>
        </p:txBody>
      </p:sp>
      <p:cxnSp>
        <p:nvCxnSpPr>
          <p:cNvPr id="53" name="Connector: Elbow 66">
            <a:extLst>
              <a:ext uri="{FF2B5EF4-FFF2-40B4-BE49-F238E27FC236}">
                <a16:creationId xmlns:a16="http://schemas.microsoft.com/office/drawing/2014/main" id="{DB1CD282-E677-6726-8633-E5CD90F78B59}"/>
              </a:ext>
            </a:extLst>
          </p:cNvPr>
          <p:cNvCxnSpPr>
            <a:cxnSpLocks/>
          </p:cNvCxnSpPr>
          <p:nvPr/>
        </p:nvCxnSpPr>
        <p:spPr>
          <a:xfrm>
            <a:off x="5057088" y="2672935"/>
            <a:ext cx="2377872" cy="153875"/>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6CAF3DFD-B91A-F665-1C33-D928ABC61291}"/>
              </a:ext>
            </a:extLst>
          </p:cNvPr>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・別添１：提案書＞２．成果の実用化・事業化に向けた計画のうち、（２）項について要約して簡潔に記載ください。</a:t>
            </a:r>
            <a:endParaRPr lang="en-US" altLang="ja-JP" sz="1200" i="1" dirty="0">
              <a:solidFill>
                <a:prstClr val="white"/>
              </a:solidFill>
              <a:latin typeface="+mn-ea"/>
            </a:endParaRPr>
          </a:p>
        </p:txBody>
      </p:sp>
      <p:sp>
        <p:nvSpPr>
          <p:cNvPr id="7" name="タイトル 1">
            <a:extLst>
              <a:ext uri="{FF2B5EF4-FFF2-40B4-BE49-F238E27FC236}">
                <a16:creationId xmlns:a16="http://schemas.microsoft.com/office/drawing/2014/main" id="{03E6433A-3DD7-9D00-3054-77727B0597A8}"/>
              </a:ext>
            </a:extLst>
          </p:cNvPr>
          <p:cNvSpPr txBox="1">
            <a:spLocks/>
          </p:cNvSpPr>
          <p:nvPr/>
        </p:nvSpPr>
        <p:spPr>
          <a:xfrm>
            <a:off x="107504" y="59138"/>
            <a:ext cx="655272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７．研究開発成果の実用化・事業化（２）</a:t>
            </a:r>
          </a:p>
        </p:txBody>
      </p:sp>
    </p:spTree>
    <p:extLst>
      <p:ext uri="{BB962C8B-B14F-4D97-AF65-F5344CB8AC3E}">
        <p14:creationId xmlns:p14="http://schemas.microsoft.com/office/powerpoint/2010/main" val="2949059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47F26-F217-787D-40DA-F1EC8D9944A7}"/>
            </a:ext>
          </a:extLst>
        </p:cNvPr>
        <p:cNvGrpSpPr/>
        <p:nvPr/>
      </p:nvGrpSpPr>
      <p:grpSpPr>
        <a:xfrm>
          <a:off x="0" y="0"/>
          <a:ext cx="0" cy="0"/>
          <a:chOff x="0" y="0"/>
          <a:chExt cx="0" cy="0"/>
        </a:xfrm>
      </p:grpSpPr>
      <p:sp>
        <p:nvSpPr>
          <p:cNvPr id="8" name="正方形/長方形 7">
            <a:extLst>
              <a:ext uri="{FF2B5EF4-FFF2-40B4-BE49-F238E27FC236}">
                <a16:creationId xmlns:a16="http://schemas.microsoft.com/office/drawing/2014/main" id="{540F1F40-7BA1-69EE-BD5B-23BC40250573}"/>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3" name="スライド番号プレースホルダー 2">
            <a:extLst>
              <a:ext uri="{FF2B5EF4-FFF2-40B4-BE49-F238E27FC236}">
                <a16:creationId xmlns:a16="http://schemas.microsoft.com/office/drawing/2014/main" id="{A0688F12-944C-DB7F-A369-EA3AAEA8EC59}"/>
              </a:ext>
            </a:extLst>
          </p:cNvPr>
          <p:cNvSpPr>
            <a:spLocks noGrp="1"/>
          </p:cNvSpPr>
          <p:nvPr>
            <p:ph type="sldNum" sz="quarter" idx="12"/>
          </p:nvPr>
        </p:nvSpPr>
        <p:spPr/>
        <p:txBody>
          <a:bodyPr/>
          <a:lstStyle/>
          <a:p>
            <a:fld id="{8D8A5D70-00BF-43D1-9518-0183EFEF9A82}" type="slidenum">
              <a:rPr kumimoji="1" lang="ja-JP" altLang="en-US" smtClean="0"/>
              <a:pPr/>
              <a:t>12</a:t>
            </a:fld>
            <a:endParaRPr kumimoji="1" lang="ja-JP" altLang="en-US"/>
          </a:p>
        </p:txBody>
      </p:sp>
      <p:sp>
        <p:nvSpPr>
          <p:cNvPr id="4" name="テキスト ボックス 3">
            <a:extLst>
              <a:ext uri="{FF2B5EF4-FFF2-40B4-BE49-F238E27FC236}">
                <a16:creationId xmlns:a16="http://schemas.microsoft.com/office/drawing/2014/main" id="{B517F8EE-A053-FE6E-8E57-FA19D381AAA1}"/>
              </a:ext>
            </a:extLst>
          </p:cNvPr>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・別添１：提案書＞２．成果の実用化・事業化に向けた計画のうち、（３）項について要約して簡潔に記載ください。</a:t>
            </a:r>
            <a:endParaRPr lang="en-US" altLang="ja-JP" sz="1200" i="1" dirty="0">
              <a:solidFill>
                <a:prstClr val="white"/>
              </a:solidFill>
              <a:latin typeface="+mn-ea"/>
            </a:endParaRPr>
          </a:p>
        </p:txBody>
      </p:sp>
      <p:sp>
        <p:nvSpPr>
          <p:cNvPr id="7" name="タイトル 1">
            <a:extLst>
              <a:ext uri="{FF2B5EF4-FFF2-40B4-BE49-F238E27FC236}">
                <a16:creationId xmlns:a16="http://schemas.microsoft.com/office/drawing/2014/main" id="{86A994C7-C2A3-0439-AB6B-1109A8DA1EA8}"/>
              </a:ext>
            </a:extLst>
          </p:cNvPr>
          <p:cNvSpPr txBox="1">
            <a:spLocks/>
          </p:cNvSpPr>
          <p:nvPr/>
        </p:nvSpPr>
        <p:spPr>
          <a:xfrm>
            <a:off x="107504" y="59138"/>
            <a:ext cx="655272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７．研究開発成果の実用化・事業化（３）</a:t>
            </a:r>
          </a:p>
        </p:txBody>
      </p:sp>
      <p:sp>
        <p:nvSpPr>
          <p:cNvPr id="2" name="正方形/長方形 252">
            <a:extLst>
              <a:ext uri="{FF2B5EF4-FFF2-40B4-BE49-F238E27FC236}">
                <a16:creationId xmlns:a16="http://schemas.microsoft.com/office/drawing/2014/main" id="{72713C8C-B5AA-56A6-D425-46E16FB1EF03}"/>
              </a:ext>
            </a:extLst>
          </p:cNvPr>
          <p:cNvSpPr>
            <a:spLocks noChangeArrowheads="1"/>
          </p:cNvSpPr>
          <p:nvPr/>
        </p:nvSpPr>
        <p:spPr bwMode="auto">
          <a:xfrm>
            <a:off x="236362" y="1556792"/>
            <a:ext cx="8318318" cy="4678204"/>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0070C0"/>
                </a:solidFill>
                <a:latin typeface="+mn-ea"/>
              </a:rPr>
              <a:t>		</a:t>
            </a:r>
            <a:r>
              <a:rPr lang="ja-JP" altLang="en-US" sz="1200" dirty="0">
                <a:solidFill>
                  <a:srgbClr val="0070C0"/>
                </a:solidFill>
                <a:latin typeface="+mn-ea"/>
              </a:rPr>
              <a:t>申請者の売上高</a:t>
            </a:r>
            <a:r>
              <a:rPr lang="en-US" altLang="ja-JP" sz="1200" dirty="0">
                <a:solidFill>
                  <a:srgbClr val="0070C0"/>
                </a:solidFill>
                <a:latin typeface="+mn-ea"/>
              </a:rPr>
              <a:t>(</a:t>
            </a:r>
            <a:r>
              <a:rPr lang="ja-JP" altLang="en-US" sz="1200" dirty="0">
                <a:solidFill>
                  <a:srgbClr val="0070C0"/>
                </a:solidFill>
                <a:latin typeface="+mn-ea"/>
              </a:rPr>
              <a:t>世界／</a:t>
            </a:r>
            <a:r>
              <a:rPr lang="ja-JP" altLang="ja-JP" sz="1200" dirty="0">
                <a:solidFill>
                  <a:srgbClr val="0070C0"/>
                </a:solidFill>
                <a:latin typeface="+mn-ea"/>
              </a:rPr>
              <a:t>国内／海外</a:t>
            </a:r>
            <a:r>
              <a:rPr lang="en-US" altLang="ja-JP" sz="1200" dirty="0">
                <a:solidFill>
                  <a:srgbClr val="0070C0"/>
                </a:solidFill>
                <a:latin typeface="+mn-ea"/>
              </a:rPr>
              <a:t>)	</a:t>
            </a:r>
            <a:r>
              <a:rPr lang="ja-JP" altLang="en-US" sz="1200" dirty="0">
                <a:solidFill>
                  <a:srgbClr val="0070C0"/>
                </a:solidFill>
                <a:latin typeface="+mn-ea"/>
              </a:rPr>
              <a:t>　　              </a:t>
            </a:r>
            <a:r>
              <a:rPr lang="ja-JP" altLang="ja-JP" sz="1200" dirty="0">
                <a:solidFill>
                  <a:srgbClr val="0070C0"/>
                </a:solidFill>
                <a:latin typeface="+mn-ea"/>
              </a:rPr>
              <a:t>申請者シェア</a:t>
            </a:r>
            <a:r>
              <a:rPr lang="en-US" altLang="ja-JP" sz="1200" dirty="0">
                <a:solidFill>
                  <a:srgbClr val="0070C0"/>
                </a:solidFill>
                <a:latin typeface="+mn-ea"/>
              </a:rPr>
              <a:t>(</a:t>
            </a:r>
            <a:r>
              <a:rPr lang="ja-JP" altLang="en-US" sz="1200" dirty="0">
                <a:solidFill>
                  <a:srgbClr val="0070C0"/>
                </a:solidFill>
                <a:latin typeface="+mn-ea"/>
              </a:rPr>
              <a:t>世界／</a:t>
            </a:r>
            <a:r>
              <a:rPr lang="ja-JP" altLang="ja-JP" sz="1200" dirty="0">
                <a:solidFill>
                  <a:srgbClr val="0070C0"/>
                </a:solidFill>
                <a:latin typeface="+mn-ea"/>
              </a:rPr>
              <a:t>国内／海外</a:t>
            </a:r>
            <a:r>
              <a:rPr lang="en-US" altLang="ja-JP" sz="1200" dirty="0">
                <a:solidFill>
                  <a:srgbClr val="0070C0"/>
                </a:solidFill>
                <a:latin typeface="+mn-ea"/>
              </a:rPr>
              <a:t>)</a:t>
            </a:r>
            <a:endParaRPr lang="ja-JP" altLang="ja-JP" sz="1200" dirty="0">
              <a:solidFill>
                <a:srgbClr val="0070C0"/>
              </a:solidFill>
              <a:latin typeface="+mn-ea"/>
            </a:endParaRPr>
          </a:p>
          <a:p>
            <a:pPr>
              <a:spcBef>
                <a:spcPts val="600"/>
              </a:spcBef>
            </a:pPr>
            <a:r>
              <a:rPr lang="en-US" altLang="ja-JP" sz="1200" dirty="0">
                <a:solidFill>
                  <a:srgbClr val="0070C0"/>
                </a:solidFill>
                <a:latin typeface="+mn-ea"/>
              </a:rPr>
              <a:t>2023</a:t>
            </a:r>
            <a:r>
              <a:rPr lang="ja-JP" altLang="en-US" sz="1200" dirty="0">
                <a:solidFill>
                  <a:srgbClr val="0070C0"/>
                </a:solidFill>
                <a:latin typeface="+mn-ea"/>
              </a:rPr>
              <a:t>年度</a:t>
            </a:r>
            <a:r>
              <a:rPr lang="en-US" altLang="ja-JP" sz="1200" dirty="0">
                <a:solidFill>
                  <a:srgbClr val="0070C0"/>
                </a:solidFill>
                <a:latin typeface="+mn-ea"/>
              </a:rPr>
              <a:t>	</a:t>
            </a:r>
            <a:r>
              <a:rPr lang="ja-JP" altLang="en-US" sz="1200" dirty="0">
                <a:solidFill>
                  <a:srgbClr val="0070C0"/>
                </a:solidFill>
                <a:latin typeface="+mn-ea"/>
              </a:rPr>
              <a:t>　　　　　　　</a:t>
            </a:r>
            <a:r>
              <a:rPr lang="ja-JP" altLang="ja-JP" sz="1200" dirty="0">
                <a:solidFill>
                  <a:srgbClr val="0070C0"/>
                </a:solidFill>
                <a:latin typeface="+mn-ea"/>
              </a:rPr>
              <a:t> ○○○百万円</a:t>
            </a:r>
            <a:r>
              <a:rPr lang="ja-JP" altLang="en-US" sz="1200" dirty="0">
                <a:solidFill>
                  <a:srgbClr val="0070C0"/>
                </a:solidFill>
                <a:latin typeface="+mn-ea"/>
              </a:rPr>
              <a:t>／</a:t>
            </a:r>
            <a:r>
              <a:rPr lang="ja-JP" altLang="ja-JP" sz="1200" dirty="0">
                <a:solidFill>
                  <a:srgbClr val="0070C0"/>
                </a:solidFill>
                <a:latin typeface="+mn-ea"/>
              </a:rPr>
              <a:t>○○○百万円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 ○○</a:t>
            </a:r>
            <a:r>
              <a:rPr lang="ja-JP" altLang="ja-JP" sz="1200" dirty="0">
                <a:solidFill>
                  <a:srgbClr val="0070C0"/>
                </a:solidFill>
                <a:latin typeface="+mn-ea"/>
              </a:rPr>
              <a:t>％</a:t>
            </a:r>
          </a:p>
          <a:p>
            <a:pPr>
              <a:spcBef>
                <a:spcPts val="600"/>
              </a:spcBef>
            </a:pPr>
            <a:r>
              <a:rPr lang="en-US" altLang="ja-JP" sz="1200" dirty="0">
                <a:solidFill>
                  <a:srgbClr val="0070C0"/>
                </a:solidFill>
                <a:latin typeface="+mn-ea"/>
              </a:rPr>
              <a:t>2024</a:t>
            </a:r>
            <a:r>
              <a:rPr lang="ja-JP" altLang="en-US" sz="1200" dirty="0">
                <a:solidFill>
                  <a:srgbClr val="0070C0"/>
                </a:solidFill>
                <a:latin typeface="+mn-ea"/>
              </a:rPr>
              <a:t>年度</a:t>
            </a:r>
            <a:r>
              <a:rPr lang="en-US" altLang="ja-JP" sz="1200" dirty="0">
                <a:solidFill>
                  <a:srgbClr val="0070C0"/>
                </a:solidFill>
                <a:latin typeface="+mn-ea"/>
              </a:rPr>
              <a:t>	</a:t>
            </a:r>
            <a:r>
              <a:rPr lang="ja-JP" altLang="en-US" sz="1200" dirty="0">
                <a:solidFill>
                  <a:srgbClr val="0070C0"/>
                </a:solidFill>
                <a:latin typeface="+mn-ea"/>
              </a:rPr>
              <a:t>　　　　　　 　</a:t>
            </a:r>
            <a:r>
              <a:rPr lang="ja-JP" altLang="ja-JP" sz="1200" dirty="0">
                <a:solidFill>
                  <a:srgbClr val="0070C0"/>
                </a:solidFill>
                <a:latin typeface="+mn-ea"/>
              </a:rPr>
              <a:t>○○○百万円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 ○○</a:t>
            </a:r>
            <a:r>
              <a:rPr lang="ja-JP" altLang="ja-JP" sz="1200" dirty="0">
                <a:solidFill>
                  <a:srgbClr val="0070C0"/>
                </a:solidFill>
                <a:latin typeface="+mn-ea"/>
              </a:rPr>
              <a:t>％</a:t>
            </a:r>
          </a:p>
          <a:p>
            <a:pPr>
              <a:spcBef>
                <a:spcPts val="600"/>
              </a:spcBef>
            </a:pPr>
            <a:r>
              <a:rPr lang="en-US" altLang="ja-JP" sz="1200" dirty="0">
                <a:solidFill>
                  <a:srgbClr val="0070C0"/>
                </a:solidFill>
                <a:latin typeface="+mn-ea"/>
              </a:rPr>
              <a:t>2030</a:t>
            </a:r>
            <a:r>
              <a:rPr lang="ja-JP" altLang="en-US" sz="1200" dirty="0">
                <a:solidFill>
                  <a:srgbClr val="0070C0"/>
                </a:solidFill>
                <a:latin typeface="+mn-ea"/>
              </a:rPr>
              <a:t>年度（委託</a:t>
            </a:r>
            <a:r>
              <a:rPr lang="ja-JP" altLang="ja-JP" sz="1200" dirty="0">
                <a:solidFill>
                  <a:srgbClr val="0070C0"/>
                </a:solidFill>
                <a:latin typeface="+mn-ea"/>
              </a:rPr>
              <a:t>終了時</a:t>
            </a:r>
            <a:r>
              <a:rPr lang="ja-JP" altLang="en-US" sz="1200" dirty="0">
                <a:solidFill>
                  <a:srgbClr val="0070C0"/>
                </a:solidFill>
                <a:latin typeface="+mn-ea"/>
              </a:rPr>
              <a:t>） 　</a:t>
            </a:r>
            <a:r>
              <a:rPr lang="ja-JP" altLang="ja-JP" sz="1200" dirty="0">
                <a:solidFill>
                  <a:srgbClr val="0070C0"/>
                </a:solidFill>
                <a:latin typeface="+mn-ea"/>
              </a:rPr>
              <a:t>○○○百万円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 ○○</a:t>
            </a:r>
            <a:r>
              <a:rPr lang="ja-JP" altLang="ja-JP" sz="1200" dirty="0">
                <a:solidFill>
                  <a:srgbClr val="0070C0"/>
                </a:solidFill>
                <a:latin typeface="+mn-ea"/>
              </a:rPr>
              <a:t>％</a:t>
            </a:r>
          </a:p>
          <a:p>
            <a:pPr>
              <a:spcBef>
                <a:spcPts val="600"/>
              </a:spcBef>
            </a:pPr>
            <a:r>
              <a:rPr lang="en-US" altLang="ja-JP" sz="1200" dirty="0">
                <a:solidFill>
                  <a:srgbClr val="0070C0"/>
                </a:solidFill>
                <a:latin typeface="+mn-ea"/>
              </a:rPr>
              <a:t>2031</a:t>
            </a:r>
            <a:r>
              <a:rPr lang="ja-JP" altLang="en-US" sz="1200" dirty="0">
                <a:solidFill>
                  <a:srgbClr val="0070C0"/>
                </a:solidFill>
                <a:latin typeface="+mn-ea"/>
              </a:rPr>
              <a:t>年度　　　　　</a:t>
            </a:r>
            <a:r>
              <a:rPr lang="en-US" altLang="ja-JP" sz="1200" dirty="0">
                <a:solidFill>
                  <a:srgbClr val="0070C0"/>
                </a:solidFill>
                <a:latin typeface="+mn-ea"/>
              </a:rPr>
              <a:t>            </a:t>
            </a:r>
            <a:r>
              <a:rPr lang="ja-JP" altLang="ja-JP" sz="1200" dirty="0">
                <a:solidFill>
                  <a:srgbClr val="0070C0"/>
                </a:solidFill>
                <a:latin typeface="+mn-ea"/>
              </a:rPr>
              <a:t>○○○百万円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 ○○</a:t>
            </a:r>
            <a:r>
              <a:rPr lang="ja-JP" altLang="ja-JP" sz="1200" dirty="0">
                <a:solidFill>
                  <a:srgbClr val="0070C0"/>
                </a:solidFill>
                <a:latin typeface="+mn-ea"/>
              </a:rPr>
              <a:t>％</a:t>
            </a:r>
          </a:p>
          <a:p>
            <a:pPr>
              <a:spcBef>
                <a:spcPts val="600"/>
              </a:spcBef>
            </a:pPr>
            <a:r>
              <a:rPr lang="en-US" altLang="ja-JP" sz="1200" dirty="0">
                <a:solidFill>
                  <a:srgbClr val="0070C0"/>
                </a:solidFill>
                <a:latin typeface="+mn-ea"/>
              </a:rPr>
              <a:t>2032</a:t>
            </a:r>
            <a:r>
              <a:rPr lang="ja-JP" altLang="en-US" sz="1200" dirty="0">
                <a:solidFill>
                  <a:srgbClr val="0070C0"/>
                </a:solidFill>
                <a:latin typeface="+mn-ea"/>
              </a:rPr>
              <a:t>年度　　　　　</a:t>
            </a:r>
            <a:r>
              <a:rPr lang="en-US" altLang="ja-JP" sz="1200" dirty="0">
                <a:solidFill>
                  <a:srgbClr val="0070C0"/>
                </a:solidFill>
                <a:latin typeface="+mn-ea"/>
              </a:rPr>
              <a:t>          </a:t>
            </a:r>
            <a:r>
              <a:rPr lang="ja-JP" altLang="en-US" sz="1200" dirty="0">
                <a:solidFill>
                  <a:srgbClr val="0070C0"/>
                </a:solidFill>
                <a:latin typeface="+mn-ea"/>
              </a:rPr>
              <a:t>　</a:t>
            </a:r>
            <a:r>
              <a:rPr lang="ja-JP" altLang="ja-JP" sz="1200" dirty="0">
                <a:solidFill>
                  <a:srgbClr val="0070C0"/>
                </a:solidFill>
                <a:latin typeface="+mn-ea"/>
              </a:rPr>
              <a:t>○○○百万円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 ○○</a:t>
            </a:r>
            <a:r>
              <a:rPr lang="ja-JP" altLang="ja-JP" sz="1200" dirty="0">
                <a:solidFill>
                  <a:srgbClr val="0070C0"/>
                </a:solidFill>
                <a:latin typeface="+mn-ea"/>
              </a:rPr>
              <a:t>％</a:t>
            </a:r>
          </a:p>
          <a:p>
            <a:pPr>
              <a:spcBef>
                <a:spcPts val="600"/>
              </a:spcBef>
            </a:pPr>
            <a:r>
              <a:rPr lang="en-US" altLang="ja-JP" sz="1200" dirty="0">
                <a:solidFill>
                  <a:srgbClr val="0070C0"/>
                </a:solidFill>
                <a:latin typeface="+mn-ea"/>
              </a:rPr>
              <a:t>2033</a:t>
            </a:r>
            <a:r>
              <a:rPr lang="ja-JP" altLang="en-US" sz="1200" dirty="0">
                <a:solidFill>
                  <a:srgbClr val="0070C0"/>
                </a:solidFill>
                <a:latin typeface="+mn-ea"/>
              </a:rPr>
              <a:t>年度　　　　　</a:t>
            </a:r>
            <a:r>
              <a:rPr lang="en-US" altLang="ja-JP" sz="1200" dirty="0">
                <a:solidFill>
                  <a:srgbClr val="0070C0"/>
                </a:solidFill>
                <a:latin typeface="+mn-ea"/>
              </a:rPr>
              <a:t>            </a:t>
            </a:r>
            <a:r>
              <a:rPr lang="ja-JP" altLang="ja-JP" sz="1200" dirty="0">
                <a:solidFill>
                  <a:srgbClr val="0070C0"/>
                </a:solidFill>
                <a:latin typeface="+mn-ea"/>
              </a:rPr>
              <a:t>○○○百万円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 ○○</a:t>
            </a:r>
            <a:r>
              <a:rPr lang="ja-JP" altLang="ja-JP" sz="1200" dirty="0">
                <a:solidFill>
                  <a:srgbClr val="0070C0"/>
                </a:solidFill>
                <a:latin typeface="+mn-ea"/>
              </a:rPr>
              <a:t>％</a:t>
            </a:r>
            <a:endParaRPr lang="en-US" altLang="ja-JP" sz="1200" dirty="0">
              <a:solidFill>
                <a:srgbClr val="0070C0"/>
              </a:solidFill>
              <a:latin typeface="+mn-ea"/>
            </a:endParaRPr>
          </a:p>
          <a:p>
            <a:pPr>
              <a:spcBef>
                <a:spcPts val="600"/>
              </a:spcBef>
            </a:pPr>
            <a:endParaRPr lang="en-US" altLang="ja-JP" sz="1200" dirty="0">
              <a:solidFill>
                <a:srgbClr val="0070C0"/>
              </a:solidFill>
              <a:latin typeface="+mn-ea"/>
            </a:endParaRPr>
          </a:p>
          <a:p>
            <a:pPr marL="95250" indent="-95250">
              <a:spcBef>
                <a:spcPts val="600"/>
              </a:spcBef>
            </a:pPr>
            <a:r>
              <a:rPr lang="en-US" altLang="ja-JP" sz="1200" dirty="0">
                <a:solidFill>
                  <a:srgbClr val="0070C0"/>
                </a:solidFill>
                <a:latin typeface="+mn-ea"/>
              </a:rPr>
              <a:t>※</a:t>
            </a:r>
            <a:r>
              <a:rPr lang="ja-JP" altLang="en-US" sz="1200" dirty="0">
                <a:solidFill>
                  <a:srgbClr val="0070C0"/>
                </a:solidFill>
                <a:latin typeface="+mn-ea"/>
              </a:rPr>
              <a:t>別添</a:t>
            </a:r>
            <a:r>
              <a:rPr lang="en-US" altLang="ja-JP" sz="1200" dirty="0">
                <a:solidFill>
                  <a:srgbClr val="0070C0"/>
                </a:solidFill>
                <a:latin typeface="+mn-ea"/>
              </a:rPr>
              <a:t>4</a:t>
            </a:r>
            <a:r>
              <a:rPr lang="ja-JP" altLang="en-US" sz="1200" dirty="0">
                <a:solidFill>
                  <a:srgbClr val="0070C0"/>
                </a:solidFill>
                <a:latin typeface="+mn-ea"/>
              </a:rPr>
              <a:t>（</a:t>
            </a:r>
            <a:r>
              <a:rPr lang="en-US" altLang="ja-JP" sz="1200" dirty="0">
                <a:solidFill>
                  <a:srgbClr val="0070C0"/>
                </a:solidFill>
                <a:latin typeface="+mn-ea"/>
              </a:rPr>
              <a:t>Excel</a:t>
            </a:r>
            <a:r>
              <a:rPr lang="ja-JP" altLang="en-US" sz="1200" dirty="0">
                <a:solidFill>
                  <a:srgbClr val="0070C0"/>
                </a:solidFill>
                <a:latin typeface="+mn-ea"/>
              </a:rPr>
              <a:t>版）と同様に、原則として、</a:t>
            </a:r>
            <a:r>
              <a:rPr lang="en-US" altLang="ja-JP" sz="1200" dirty="0">
                <a:solidFill>
                  <a:srgbClr val="0070C0"/>
                </a:solidFill>
                <a:latin typeface="+mn-ea"/>
              </a:rPr>
              <a:t>2023</a:t>
            </a:r>
            <a:r>
              <a:rPr lang="ja-JP" altLang="en-US" sz="1200" dirty="0">
                <a:solidFill>
                  <a:srgbClr val="0070C0"/>
                </a:solidFill>
                <a:latin typeface="+mn-ea"/>
              </a:rPr>
              <a:t>～</a:t>
            </a:r>
            <a:r>
              <a:rPr lang="en-US" altLang="ja-JP" sz="1200" dirty="0">
                <a:solidFill>
                  <a:srgbClr val="0070C0"/>
                </a:solidFill>
                <a:latin typeface="+mn-ea"/>
              </a:rPr>
              <a:t>2024</a:t>
            </a:r>
            <a:r>
              <a:rPr lang="ja-JP" altLang="en-US" sz="1200" dirty="0">
                <a:solidFill>
                  <a:srgbClr val="0070C0"/>
                </a:solidFill>
                <a:latin typeface="+mn-ea"/>
              </a:rPr>
              <a:t>年度及び</a:t>
            </a:r>
            <a:r>
              <a:rPr lang="en-US" altLang="ja-JP" sz="1200" dirty="0">
                <a:solidFill>
                  <a:srgbClr val="0070C0"/>
                </a:solidFill>
                <a:latin typeface="+mn-ea"/>
              </a:rPr>
              <a:t>2030</a:t>
            </a:r>
            <a:r>
              <a:rPr lang="ja-JP" altLang="en-US" sz="1200" dirty="0">
                <a:solidFill>
                  <a:srgbClr val="0070C0"/>
                </a:solidFill>
                <a:latin typeface="+mn-ea"/>
              </a:rPr>
              <a:t>～</a:t>
            </a:r>
            <a:r>
              <a:rPr lang="en-US" altLang="ja-JP" sz="1200" dirty="0">
                <a:solidFill>
                  <a:srgbClr val="0070C0"/>
                </a:solidFill>
                <a:latin typeface="+mn-ea"/>
              </a:rPr>
              <a:t>2032</a:t>
            </a:r>
            <a:r>
              <a:rPr lang="ja-JP" altLang="en-US" sz="1200" dirty="0">
                <a:solidFill>
                  <a:srgbClr val="0070C0"/>
                </a:solidFill>
                <a:latin typeface="+mn-ea"/>
              </a:rPr>
              <a:t>年の各年度時点の売上高と申請者シェアについて、それぞれ記載ください。なお、もし研究開発が</a:t>
            </a:r>
            <a:r>
              <a:rPr lang="en-US" altLang="ja-JP" sz="1200" dirty="0">
                <a:solidFill>
                  <a:srgbClr val="0070C0"/>
                </a:solidFill>
                <a:latin typeface="+mn-ea"/>
              </a:rPr>
              <a:t>2025</a:t>
            </a:r>
            <a:r>
              <a:rPr lang="ja-JP" altLang="en-US" sz="1200" dirty="0">
                <a:solidFill>
                  <a:srgbClr val="0070C0"/>
                </a:solidFill>
                <a:latin typeface="+mn-ea"/>
              </a:rPr>
              <a:t>年度～</a:t>
            </a:r>
            <a:r>
              <a:rPr lang="en-US" altLang="ja-JP" sz="1200" dirty="0">
                <a:solidFill>
                  <a:srgbClr val="0070C0"/>
                </a:solidFill>
                <a:latin typeface="+mn-ea"/>
              </a:rPr>
              <a:t>2029</a:t>
            </a:r>
            <a:r>
              <a:rPr lang="ja-JP" altLang="en-US" sz="1200" dirty="0">
                <a:solidFill>
                  <a:srgbClr val="0070C0"/>
                </a:solidFill>
                <a:latin typeface="+mn-ea"/>
              </a:rPr>
              <a:t>年度中に終了する場合には、研究開発終了年度からの売上高と申請者シェアについても、記載ください。</a:t>
            </a:r>
            <a:endParaRPr lang="en-US" altLang="ja-JP" sz="1200" dirty="0">
              <a:solidFill>
                <a:srgbClr val="0070C0"/>
              </a:solidFill>
              <a:latin typeface="+mn-ea"/>
            </a:endParaRPr>
          </a:p>
          <a:p>
            <a:pPr marL="95250" indent="-95250">
              <a:spcBef>
                <a:spcPts val="600"/>
              </a:spcBef>
            </a:pPr>
            <a:r>
              <a:rPr lang="en-US" altLang="ja-JP" sz="1200" dirty="0">
                <a:solidFill>
                  <a:srgbClr val="0070C0"/>
                </a:solidFill>
                <a:latin typeface="+mn-ea"/>
              </a:rPr>
              <a:t>※</a:t>
            </a:r>
            <a:r>
              <a:rPr lang="ja-JP" altLang="en-US" sz="1200" dirty="0">
                <a:solidFill>
                  <a:srgbClr val="0070C0"/>
                </a:solidFill>
                <a:latin typeface="+mn-ea"/>
              </a:rPr>
              <a:t>申請者シェアは業界で一般的に利用されている市場調査レポートや提案者が把握している市場規模に基づき、申請者の売上高を市場規模で除して算出ください。また、海外の売上高については想定する平均的な為替レートを置いて算出の上、前提としたレートを記載ください。これら前提条件についても併せて説明を記載ください。</a:t>
            </a:r>
            <a:endParaRPr lang="en-US" altLang="ja-JP" sz="1200" dirty="0">
              <a:solidFill>
                <a:srgbClr val="0070C0"/>
              </a:solidFill>
              <a:latin typeface="+mn-ea"/>
            </a:endParaRPr>
          </a:p>
          <a:p>
            <a:pPr marL="95250" indent="-95250">
              <a:spcBef>
                <a:spcPts val="600"/>
              </a:spcBef>
            </a:pPr>
            <a:r>
              <a:rPr lang="en-US" altLang="ja-JP" sz="1200" dirty="0">
                <a:solidFill>
                  <a:srgbClr val="0070C0"/>
                </a:solidFill>
                <a:latin typeface="+mn-ea"/>
              </a:rPr>
              <a:t>※</a:t>
            </a:r>
            <a:r>
              <a:rPr lang="ja-JP" altLang="en-US" sz="1200" dirty="0">
                <a:solidFill>
                  <a:srgbClr val="0070C0"/>
                </a:solidFill>
                <a:latin typeface="+mn-ea"/>
              </a:rPr>
              <a:t>規模が大きい場合は億円単位として記載いただいても結構です。</a:t>
            </a:r>
            <a:endParaRPr lang="en-US" altLang="ja-JP" sz="1200" dirty="0">
              <a:solidFill>
                <a:srgbClr val="0070C0"/>
              </a:solidFill>
              <a:latin typeface="+mn-ea"/>
            </a:endParaRPr>
          </a:p>
          <a:p>
            <a:pPr>
              <a:spcBef>
                <a:spcPts val="600"/>
              </a:spcBef>
            </a:pPr>
            <a:r>
              <a:rPr lang="ja-JP" altLang="en-US" sz="1200" dirty="0">
                <a:solidFill>
                  <a:srgbClr val="0070C0"/>
                </a:solidFill>
                <a:latin typeface="+mn-ea"/>
              </a:rPr>
              <a:t>（売上高とシェアの根拠）</a:t>
            </a:r>
            <a:endParaRPr lang="en-US" altLang="ja-JP" sz="1200" dirty="0">
              <a:solidFill>
                <a:srgbClr val="0070C0"/>
              </a:solidFill>
              <a:latin typeface="+mn-ea"/>
            </a:endParaRPr>
          </a:p>
          <a:p>
            <a:pPr>
              <a:spcBef>
                <a:spcPts val="600"/>
              </a:spcBef>
            </a:pPr>
            <a:r>
              <a:rPr lang="ja-JP" altLang="en-US" sz="1200" dirty="0">
                <a:solidFill>
                  <a:srgbClr val="0070C0"/>
                </a:solidFill>
                <a:latin typeface="+mn-ea"/>
              </a:rPr>
              <a:t>○○○○○○○○○○○○○○○○○○ ○○○ ○○○ ・・・・</a:t>
            </a:r>
            <a:endParaRPr lang="en-US" altLang="ja-JP" sz="1200" dirty="0">
              <a:solidFill>
                <a:srgbClr val="0070C0"/>
              </a:solidFill>
              <a:latin typeface="+mn-ea"/>
            </a:endParaRPr>
          </a:p>
          <a:p>
            <a:pPr>
              <a:spcBef>
                <a:spcPts val="600"/>
              </a:spcBef>
            </a:pPr>
            <a:r>
              <a:rPr lang="ja-JP" altLang="en-US" sz="1200" dirty="0">
                <a:solidFill>
                  <a:srgbClr val="0070C0"/>
                </a:solidFill>
                <a:latin typeface="+mn-ea"/>
              </a:rPr>
              <a:t>（費用対効果の指標の算出式と設定値）</a:t>
            </a:r>
            <a:endParaRPr lang="en-US" altLang="ja-JP" sz="1200" dirty="0">
              <a:solidFill>
                <a:srgbClr val="0070C0"/>
              </a:solidFill>
              <a:latin typeface="+mn-ea"/>
            </a:endParaRPr>
          </a:p>
          <a:p>
            <a:pPr>
              <a:spcBef>
                <a:spcPts val="600"/>
              </a:spcBef>
            </a:pPr>
            <a:r>
              <a:rPr lang="ja-JP" altLang="en-US" sz="1200" dirty="0">
                <a:solidFill>
                  <a:srgbClr val="0070C0"/>
                </a:solidFill>
                <a:latin typeface="+mn-ea"/>
              </a:rPr>
              <a:t>○○○○○○○○○○○○○○○○○○ ○○○ ○○○ ・・・・</a:t>
            </a:r>
            <a:endParaRPr lang="en-US" altLang="ja-JP" sz="1200" dirty="0">
              <a:solidFill>
                <a:srgbClr val="0070C0"/>
              </a:solidFill>
              <a:latin typeface="+mn-ea"/>
            </a:endParaRPr>
          </a:p>
        </p:txBody>
      </p:sp>
      <p:sp>
        <p:nvSpPr>
          <p:cNvPr id="5" name="正方形/長方形 4">
            <a:extLst>
              <a:ext uri="{FF2B5EF4-FFF2-40B4-BE49-F238E27FC236}">
                <a16:creationId xmlns:a16="http://schemas.microsoft.com/office/drawing/2014/main" id="{A056D277-2EEE-BFD6-1067-CC3600EFF38B}"/>
              </a:ext>
            </a:extLst>
          </p:cNvPr>
          <p:cNvSpPr/>
          <p:nvPr/>
        </p:nvSpPr>
        <p:spPr>
          <a:xfrm>
            <a:off x="107504" y="781791"/>
            <a:ext cx="2448272"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市場獲得規模（現状と将来見通し）</a:t>
            </a:r>
          </a:p>
        </p:txBody>
      </p:sp>
    </p:spTree>
    <p:extLst>
      <p:ext uri="{BB962C8B-B14F-4D97-AF65-F5344CB8AC3E}">
        <p14:creationId xmlns:p14="http://schemas.microsoft.com/office/powerpoint/2010/main" val="11277549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996604010"/>
              </p:ext>
            </p:extLst>
          </p:nvPr>
        </p:nvGraphicFramePr>
        <p:xfrm>
          <a:off x="215517" y="1891656"/>
          <a:ext cx="8712966" cy="3913608"/>
        </p:xfrm>
        <a:graphic>
          <a:graphicData uri="http://schemas.openxmlformats.org/drawingml/2006/table">
            <a:tbl>
              <a:tblPr firstRow="1" bandRow="1">
                <a:tableStyleId>{5C22544A-7EE6-4342-B048-85BDC9FD1C3A}</a:tableStyleId>
              </a:tblPr>
              <a:tblGrid>
                <a:gridCol w="1584174">
                  <a:extLst>
                    <a:ext uri="{9D8B030D-6E8A-4147-A177-3AD203B41FA5}">
                      <a16:colId xmlns:a16="http://schemas.microsoft.com/office/drawing/2014/main" val="20000"/>
                    </a:ext>
                  </a:extLst>
                </a:gridCol>
                <a:gridCol w="1080120">
                  <a:extLst>
                    <a:ext uri="{9D8B030D-6E8A-4147-A177-3AD203B41FA5}">
                      <a16:colId xmlns:a16="http://schemas.microsoft.com/office/drawing/2014/main" val="20003"/>
                    </a:ext>
                  </a:extLst>
                </a:gridCol>
                <a:gridCol w="1008112">
                  <a:extLst>
                    <a:ext uri="{9D8B030D-6E8A-4147-A177-3AD203B41FA5}">
                      <a16:colId xmlns:a16="http://schemas.microsoft.com/office/drawing/2014/main" val="2607585754"/>
                    </a:ext>
                  </a:extLst>
                </a:gridCol>
                <a:gridCol w="1008112">
                  <a:extLst>
                    <a:ext uri="{9D8B030D-6E8A-4147-A177-3AD203B41FA5}">
                      <a16:colId xmlns:a16="http://schemas.microsoft.com/office/drawing/2014/main" val="20001"/>
                    </a:ext>
                  </a:extLst>
                </a:gridCol>
                <a:gridCol w="1008112">
                  <a:extLst>
                    <a:ext uri="{9D8B030D-6E8A-4147-A177-3AD203B41FA5}">
                      <a16:colId xmlns:a16="http://schemas.microsoft.com/office/drawing/2014/main" val="932572701"/>
                    </a:ext>
                  </a:extLst>
                </a:gridCol>
                <a:gridCol w="100811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6"/>
                    </a:ext>
                  </a:extLst>
                </a:gridCol>
                <a:gridCol w="1008112">
                  <a:extLst>
                    <a:ext uri="{9D8B030D-6E8A-4147-A177-3AD203B41FA5}">
                      <a16:colId xmlns:a16="http://schemas.microsoft.com/office/drawing/2014/main" val="20007"/>
                    </a:ext>
                  </a:extLst>
                </a:gridCol>
              </a:tblGrid>
              <a:tr h="670299">
                <a:tc>
                  <a:txBody>
                    <a:bodyPr/>
                    <a:lstStyle/>
                    <a:p>
                      <a:endParaRPr kumimoji="1" lang="ja-JP" altLang="en-US" dirty="0"/>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616944">
                <a:tc>
                  <a:txBody>
                    <a:bodyPr/>
                    <a:lstStyle/>
                    <a:p>
                      <a:r>
                        <a:rPr kumimoji="1" lang="ja-JP" altLang="en-US" dirty="0"/>
                        <a:t>（株）〇〇〇〇</a:t>
                      </a:r>
                      <a:endParaRPr kumimoji="1" lang="en-US" altLang="ja-JP" dirty="0"/>
                    </a:p>
                    <a:p>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6169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7061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endParaRPr kumimoji="1" lang="en-US" altLang="ja-JP"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3939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（再委託先）</a:t>
                      </a:r>
                      <a:endParaRPr kumimoji="1" lang="en-US" altLang="ja-JP"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2932056463"/>
                  </a:ext>
                </a:extLst>
              </a:tr>
              <a:tr h="616944">
                <a:tc>
                  <a:txBody>
                    <a:bodyPr/>
                    <a:lstStyle/>
                    <a:p>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4067105279"/>
                  </a:ext>
                </a:extLst>
              </a:tr>
            </a:tbl>
          </a:graphicData>
        </a:graphic>
      </p:graphicFrame>
      <p:sp>
        <p:nvSpPr>
          <p:cNvPr id="5" name="テキスト ボックス 4"/>
          <p:cNvSpPr txBox="1"/>
          <p:nvPr/>
        </p:nvSpPr>
        <p:spPr>
          <a:xfrm>
            <a:off x="179512" y="692696"/>
            <a:ext cx="4752528" cy="646331"/>
          </a:xfrm>
          <a:prstGeom prst="rect">
            <a:avLst/>
          </a:prstGeom>
          <a:noFill/>
        </p:spPr>
        <p:txBody>
          <a:bodyPr wrap="square" rtlCol="0">
            <a:spAutoFit/>
          </a:bodyPr>
          <a:lstStyle/>
          <a:p>
            <a:r>
              <a:rPr kumimoji="1" lang="ja-JP" altLang="en-US" dirty="0"/>
              <a:t>予算総額：　〇〇〇百万円</a:t>
            </a:r>
            <a:endParaRPr kumimoji="1" lang="en-US" altLang="ja-JP" dirty="0"/>
          </a:p>
          <a:p>
            <a:r>
              <a:rPr kumimoji="1" lang="ja-JP" altLang="en-US" dirty="0"/>
              <a:t>初回ステージゲートまでの費用：〇〇〇百万円</a:t>
            </a:r>
            <a:endParaRPr kumimoji="1" lang="en-US" altLang="ja-JP" dirty="0"/>
          </a:p>
        </p:txBody>
      </p:sp>
      <p:sp>
        <p:nvSpPr>
          <p:cNvPr id="7" name="テキスト ボックス 6"/>
          <p:cNvSpPr txBox="1"/>
          <p:nvPr/>
        </p:nvSpPr>
        <p:spPr>
          <a:xfrm>
            <a:off x="7452320" y="1527680"/>
            <a:ext cx="1800200" cy="369332"/>
          </a:xfrm>
          <a:prstGeom prst="rect">
            <a:avLst/>
          </a:prstGeom>
          <a:noFill/>
        </p:spPr>
        <p:txBody>
          <a:bodyPr wrap="square" rtlCol="0">
            <a:spAutoFit/>
          </a:bodyPr>
          <a:lstStyle/>
          <a:p>
            <a:r>
              <a:rPr kumimoji="1" lang="ja-JP" altLang="en-US" dirty="0"/>
              <a:t>（単位）百万円</a:t>
            </a:r>
          </a:p>
        </p:txBody>
      </p:sp>
      <p:sp>
        <p:nvSpPr>
          <p:cNvPr id="2" name="スライド番号プレースホルダー 1"/>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13</a:t>
            </a:fld>
            <a:endParaRPr lang="ja-JP" altLang="en-US">
              <a:solidFill>
                <a:prstClr val="black">
                  <a:tint val="75000"/>
                </a:prstClr>
              </a:solidFill>
            </a:endParaRPr>
          </a:p>
        </p:txBody>
      </p:sp>
      <p:sp>
        <p:nvSpPr>
          <p:cNvPr id="3" name="タイトル 1">
            <a:extLst>
              <a:ext uri="{FF2B5EF4-FFF2-40B4-BE49-F238E27FC236}">
                <a16:creationId xmlns:a16="http://schemas.microsoft.com/office/drawing/2014/main" id="{A5558506-79D3-C02E-20D9-8499DD82E331}"/>
              </a:ext>
            </a:extLst>
          </p:cNvPr>
          <p:cNvSpPr txBox="1">
            <a:spLocks/>
          </p:cNvSpPr>
          <p:nvPr/>
        </p:nvSpPr>
        <p:spPr>
          <a:xfrm>
            <a:off x="107504" y="59138"/>
            <a:ext cx="52565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８．予算額と内訳（全機関総括表）　</a:t>
            </a:r>
          </a:p>
        </p:txBody>
      </p:sp>
      <p:sp>
        <p:nvSpPr>
          <p:cNvPr id="8" name="テキスト ボックス 7">
            <a:extLst>
              <a:ext uri="{FF2B5EF4-FFF2-40B4-BE49-F238E27FC236}">
                <a16:creationId xmlns:a16="http://schemas.microsoft.com/office/drawing/2014/main" id="{1C6E4253-3F4B-79E3-E06D-D2A485A41F6F}"/>
              </a:ext>
            </a:extLst>
          </p:cNvPr>
          <p:cNvSpPr txBox="1"/>
          <p:nvPr/>
        </p:nvSpPr>
        <p:spPr>
          <a:xfrm>
            <a:off x="5436096" y="54626"/>
            <a:ext cx="3567658"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a:p>
            <a:r>
              <a:rPr lang="ja-JP" altLang="en-US" sz="1200" i="1" dirty="0">
                <a:solidFill>
                  <a:prstClr val="white"/>
                </a:solidFill>
                <a:latin typeface="+mn-ea"/>
              </a:rPr>
              <a:t>・年度は</a:t>
            </a:r>
            <a:r>
              <a:rPr lang="en-US" altLang="ja-JP" sz="1200" i="1" dirty="0">
                <a:solidFill>
                  <a:prstClr val="white"/>
                </a:solidFill>
                <a:latin typeface="+mn-ea"/>
              </a:rPr>
              <a:t>4</a:t>
            </a:r>
            <a:r>
              <a:rPr lang="ja-JP" altLang="en-US" sz="1200" i="1" dirty="0">
                <a:solidFill>
                  <a:prstClr val="white"/>
                </a:solidFill>
                <a:latin typeface="+mn-ea"/>
              </a:rPr>
              <a:t>月</a:t>
            </a:r>
            <a:r>
              <a:rPr lang="en-US" altLang="ja-JP" sz="1200" i="1" dirty="0">
                <a:solidFill>
                  <a:prstClr val="white"/>
                </a:solidFill>
                <a:latin typeface="+mn-ea"/>
              </a:rPr>
              <a:t>1</a:t>
            </a:r>
            <a:r>
              <a:rPr lang="ja-JP" altLang="en-US" sz="1200" i="1" dirty="0">
                <a:solidFill>
                  <a:prstClr val="white"/>
                </a:solidFill>
                <a:latin typeface="+mn-ea"/>
              </a:rPr>
              <a:t>日開始です。</a:t>
            </a:r>
            <a:endParaRPr lang="en-US" altLang="ja-JP" sz="1200" i="1" dirty="0">
              <a:solidFill>
                <a:prstClr val="white"/>
              </a:solidFill>
              <a:latin typeface="+mn-ea"/>
            </a:endParaRPr>
          </a:p>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位を四捨五入）という単位で記載いただいても結構です。</a:t>
            </a:r>
            <a:endParaRPr lang="en-US" altLang="ja-JP" sz="1200" i="1" dirty="0">
              <a:solidFill>
                <a:prstClr val="white"/>
              </a:solidFill>
              <a:latin typeface="+mn-ea"/>
            </a:endParaRPr>
          </a:p>
          <a:p>
            <a:r>
              <a:rPr lang="ja-JP" altLang="en-US" sz="1200" i="1" dirty="0">
                <a:solidFill>
                  <a:prstClr val="white"/>
                </a:solidFill>
                <a:latin typeface="+mn-ea"/>
              </a:rPr>
              <a:t>・自己開発投資額がある場合は、</a:t>
            </a:r>
            <a:r>
              <a:rPr lang="en-US" altLang="ja-JP" sz="1200" i="1" dirty="0">
                <a:solidFill>
                  <a:prstClr val="white"/>
                </a:solidFill>
                <a:latin typeface="+mn-ea"/>
              </a:rPr>
              <a:t>NEDO</a:t>
            </a:r>
            <a:r>
              <a:rPr lang="ja-JP" altLang="en-US" sz="1200" i="1" dirty="0">
                <a:solidFill>
                  <a:prstClr val="white"/>
                </a:solidFill>
                <a:latin typeface="+mn-ea"/>
              </a:rPr>
              <a:t>事業と分けて記載ください。</a:t>
            </a:r>
            <a:endParaRPr lang="en-US" altLang="ja-JP" sz="1200" i="1" dirty="0">
              <a:solidFill>
                <a:prstClr val="white"/>
              </a:solidFill>
              <a:latin typeface="+mn-ea"/>
            </a:endParaRPr>
          </a:p>
        </p:txBody>
      </p:sp>
    </p:spTree>
    <p:extLst>
      <p:ext uri="{BB962C8B-B14F-4D97-AF65-F5344CB8AC3E}">
        <p14:creationId xmlns:p14="http://schemas.microsoft.com/office/powerpoint/2010/main" val="2229680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（機関名：〇〇〇〇）</a:t>
            </a:r>
          </a:p>
        </p:txBody>
      </p:sp>
      <p:graphicFrame>
        <p:nvGraphicFramePr>
          <p:cNvPr id="4" name="表 3"/>
          <p:cNvGraphicFramePr>
            <a:graphicFrameLocks noGrp="1"/>
          </p:cNvGraphicFramePr>
          <p:nvPr>
            <p:extLst>
              <p:ext uri="{D42A27DB-BD31-4B8C-83A1-F6EECF244321}">
                <p14:modId xmlns:p14="http://schemas.microsoft.com/office/powerpoint/2010/main" val="2194592282"/>
              </p:ext>
            </p:extLst>
          </p:nvPr>
        </p:nvGraphicFramePr>
        <p:xfrm>
          <a:off x="251520" y="1403568"/>
          <a:ext cx="8640961" cy="4545711"/>
        </p:xfrm>
        <a:graphic>
          <a:graphicData uri="http://schemas.openxmlformats.org/drawingml/2006/table">
            <a:tbl>
              <a:tblPr firstRow="1" bandRow="1">
                <a:tableStyleId>{5C22544A-7EE6-4342-B048-85BDC9FD1C3A}</a:tableStyleId>
              </a:tblPr>
              <a:tblGrid>
                <a:gridCol w="2195025">
                  <a:extLst>
                    <a:ext uri="{9D8B030D-6E8A-4147-A177-3AD203B41FA5}">
                      <a16:colId xmlns:a16="http://schemas.microsoft.com/office/drawing/2014/main" val="20000"/>
                    </a:ext>
                  </a:extLst>
                </a:gridCol>
                <a:gridCol w="920848">
                  <a:extLst>
                    <a:ext uri="{9D8B030D-6E8A-4147-A177-3AD203B41FA5}">
                      <a16:colId xmlns:a16="http://schemas.microsoft.com/office/drawing/2014/main" val="20002"/>
                    </a:ext>
                  </a:extLst>
                </a:gridCol>
                <a:gridCol w="920848">
                  <a:extLst>
                    <a:ext uri="{9D8B030D-6E8A-4147-A177-3AD203B41FA5}">
                      <a16:colId xmlns:a16="http://schemas.microsoft.com/office/drawing/2014/main" val="20001"/>
                    </a:ext>
                  </a:extLst>
                </a:gridCol>
                <a:gridCol w="920848">
                  <a:extLst>
                    <a:ext uri="{9D8B030D-6E8A-4147-A177-3AD203B41FA5}">
                      <a16:colId xmlns:a16="http://schemas.microsoft.com/office/drawing/2014/main" val="3634264514"/>
                    </a:ext>
                  </a:extLst>
                </a:gridCol>
                <a:gridCol w="920848">
                  <a:extLst>
                    <a:ext uri="{9D8B030D-6E8A-4147-A177-3AD203B41FA5}">
                      <a16:colId xmlns:a16="http://schemas.microsoft.com/office/drawing/2014/main" val="932572701"/>
                    </a:ext>
                  </a:extLst>
                </a:gridCol>
                <a:gridCol w="920848">
                  <a:extLst>
                    <a:ext uri="{9D8B030D-6E8A-4147-A177-3AD203B41FA5}">
                      <a16:colId xmlns:a16="http://schemas.microsoft.com/office/drawing/2014/main" val="3703819195"/>
                    </a:ext>
                  </a:extLst>
                </a:gridCol>
                <a:gridCol w="920848">
                  <a:extLst>
                    <a:ext uri="{9D8B030D-6E8A-4147-A177-3AD203B41FA5}">
                      <a16:colId xmlns:a16="http://schemas.microsoft.com/office/drawing/2014/main" val="20006"/>
                    </a:ext>
                  </a:extLst>
                </a:gridCol>
                <a:gridCol w="920848">
                  <a:extLst>
                    <a:ext uri="{9D8B030D-6E8A-4147-A177-3AD203B41FA5}">
                      <a16:colId xmlns:a16="http://schemas.microsoft.com/office/drawing/2014/main" val="20007"/>
                    </a:ext>
                  </a:extLst>
                </a:gridCol>
              </a:tblGrid>
              <a:tr h="386869">
                <a:tc>
                  <a:txBody>
                    <a:bodyPr/>
                    <a:lstStyle/>
                    <a:p>
                      <a:endParaRPr kumimoji="1" lang="ja-JP" altLang="en-US" dirty="0"/>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386869">
                <a:tc>
                  <a:txBody>
                    <a:bodyPr/>
                    <a:lstStyle/>
                    <a:p>
                      <a:r>
                        <a:rPr kumimoji="1" lang="ja-JP" altLang="en-US" dirty="0"/>
                        <a:t>機械装置費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386869">
                <a:tc>
                  <a:txBody>
                    <a:bodyPr/>
                    <a:lstStyle/>
                    <a:p>
                      <a:r>
                        <a:rPr kumimoji="1" lang="ja-JP" altLang="en-US" dirty="0"/>
                        <a:t>労務費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386869">
                <a:tc>
                  <a:txBody>
                    <a:bodyPr/>
                    <a:lstStyle/>
                    <a:p>
                      <a:r>
                        <a:rPr kumimoji="1" lang="ja-JP" altLang="en-US" dirty="0"/>
                        <a:t>消耗品費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3"/>
                  </a:ext>
                </a:extLst>
              </a:tr>
              <a:tr h="386869">
                <a:tc>
                  <a:txBody>
                    <a:bodyPr/>
                    <a:lstStyle/>
                    <a:p>
                      <a:r>
                        <a:rPr kumimoji="1" lang="ja-JP" altLang="en-US" dirty="0"/>
                        <a:t>旅費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386869">
                <a:tc>
                  <a:txBody>
                    <a:bodyPr/>
                    <a:lstStyle/>
                    <a:p>
                      <a:r>
                        <a:rPr kumimoji="1" lang="ja-JP" altLang="en-US" dirty="0"/>
                        <a:t>外注費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5"/>
                  </a:ext>
                </a:extLst>
              </a:tr>
              <a:tr h="677021">
                <a:tc>
                  <a:txBody>
                    <a:bodyPr/>
                    <a:lstStyle/>
                    <a:p>
                      <a:r>
                        <a:rPr kumimoji="1" lang="ja-JP" altLang="en-US" dirty="0"/>
                        <a:t>その他</a:t>
                      </a:r>
                      <a:endParaRPr kumimoji="1" lang="en-US" altLang="ja-JP" dirty="0"/>
                    </a:p>
                    <a:p>
                      <a:r>
                        <a:rPr kumimoji="1" lang="ja-JP" altLang="en-US" dirty="0"/>
                        <a:t>（広報費、諸経費）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extLst>
                  <a:ext uri="{0D108BD9-81ED-4DB2-BD59-A6C34878D82A}">
                    <a16:rowId xmlns:a16="http://schemas.microsoft.com/office/drawing/2014/main" val="10006"/>
                  </a:ext>
                </a:extLst>
              </a:tr>
              <a:tr h="386869">
                <a:tc>
                  <a:txBody>
                    <a:bodyPr/>
                    <a:lstStyle/>
                    <a:p>
                      <a:r>
                        <a:rPr kumimoji="1" lang="ja-JP" altLang="en-US" dirty="0"/>
                        <a:t>間接経費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9"/>
                  </a:ext>
                </a:extLst>
              </a:tr>
              <a:tr h="386869">
                <a:tc>
                  <a:txBody>
                    <a:bodyPr/>
                    <a:lstStyle/>
                    <a:p>
                      <a:r>
                        <a:rPr kumimoji="1" lang="ja-JP" altLang="en-US" dirty="0"/>
                        <a:t>消費税</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717542718"/>
                  </a:ext>
                </a:extLst>
              </a:tr>
              <a:tr h="386869">
                <a:tc>
                  <a:txBody>
                    <a:bodyPr/>
                    <a:lstStyle/>
                    <a:p>
                      <a:r>
                        <a:rPr kumimoji="1" lang="ja-JP" altLang="en-US" dirty="0"/>
                        <a:t>再委託費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596200336"/>
                  </a:ext>
                </a:extLst>
              </a:tr>
              <a:tr h="386869">
                <a:tc>
                  <a:txBody>
                    <a:bodyPr/>
                    <a:lstStyle/>
                    <a:p>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bl>
          </a:graphicData>
        </a:graphic>
      </p:graphicFrame>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14</a:t>
            </a:fld>
            <a:endParaRPr lang="ja-JP" altLang="en-US" dirty="0">
              <a:solidFill>
                <a:prstClr val="black">
                  <a:tint val="75000"/>
                </a:prstClr>
              </a:solidFill>
            </a:endParaRPr>
          </a:p>
        </p:txBody>
      </p:sp>
      <p:sp>
        <p:nvSpPr>
          <p:cNvPr id="7" name="タイトル 1">
            <a:extLst>
              <a:ext uri="{FF2B5EF4-FFF2-40B4-BE49-F238E27FC236}">
                <a16:creationId xmlns:a16="http://schemas.microsoft.com/office/drawing/2014/main" id="{D1D5EAE2-F1B3-74F7-E6A4-88D827C8A449}"/>
              </a:ext>
            </a:extLst>
          </p:cNvPr>
          <p:cNvSpPr txBox="1">
            <a:spLocks/>
          </p:cNvSpPr>
          <p:nvPr/>
        </p:nvSpPr>
        <p:spPr>
          <a:xfrm>
            <a:off x="107504" y="59138"/>
            <a:ext cx="424847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８．予算額と内訳（機関別）</a:t>
            </a:r>
          </a:p>
        </p:txBody>
      </p:sp>
      <p:sp>
        <p:nvSpPr>
          <p:cNvPr id="10" name="テキスト ボックス 9">
            <a:extLst>
              <a:ext uri="{FF2B5EF4-FFF2-40B4-BE49-F238E27FC236}">
                <a16:creationId xmlns:a16="http://schemas.microsoft.com/office/drawing/2014/main" id="{54DD756D-15D4-E933-7D84-832E34DEC1E8}"/>
              </a:ext>
            </a:extLst>
          </p:cNvPr>
          <p:cNvSpPr txBox="1"/>
          <p:nvPr/>
        </p:nvSpPr>
        <p:spPr>
          <a:xfrm>
            <a:off x="4499992" y="548680"/>
            <a:ext cx="4464496"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a:p>
            <a:r>
              <a:rPr lang="ja-JP" altLang="en-US" sz="1200" i="1" dirty="0">
                <a:solidFill>
                  <a:prstClr val="white"/>
                </a:solidFill>
                <a:latin typeface="+mn-ea"/>
              </a:rPr>
              <a:t>・自己開発投資額がある場合は、</a:t>
            </a:r>
            <a:r>
              <a:rPr lang="en-US" altLang="ja-JP" sz="1200" i="1" dirty="0">
                <a:solidFill>
                  <a:prstClr val="white"/>
                </a:solidFill>
                <a:latin typeface="+mn-ea"/>
              </a:rPr>
              <a:t>NEDO</a:t>
            </a:r>
            <a:r>
              <a:rPr lang="ja-JP" altLang="en-US" sz="1200" i="1" dirty="0">
                <a:solidFill>
                  <a:prstClr val="white"/>
                </a:solidFill>
                <a:latin typeface="+mn-ea"/>
              </a:rPr>
              <a:t>事業と分けて記載ください。</a:t>
            </a:r>
            <a:endParaRPr lang="en-US" altLang="ja-JP" sz="1200" i="1" dirty="0">
              <a:solidFill>
                <a:prstClr val="white"/>
              </a:solidFill>
              <a:latin typeface="+mn-ea"/>
            </a:endParaRPr>
          </a:p>
        </p:txBody>
      </p:sp>
      <p:sp>
        <p:nvSpPr>
          <p:cNvPr id="9" name="テキスト ボックス 8">
            <a:extLst>
              <a:ext uri="{FF2B5EF4-FFF2-40B4-BE49-F238E27FC236}">
                <a16:creationId xmlns:a16="http://schemas.microsoft.com/office/drawing/2014/main" id="{4C349238-D10F-28A4-B32B-3054F166CBD1}"/>
              </a:ext>
            </a:extLst>
          </p:cNvPr>
          <p:cNvSpPr txBox="1"/>
          <p:nvPr/>
        </p:nvSpPr>
        <p:spPr>
          <a:xfrm>
            <a:off x="7452320" y="1000074"/>
            <a:ext cx="1800200" cy="369332"/>
          </a:xfrm>
          <a:prstGeom prst="rect">
            <a:avLst/>
          </a:prstGeom>
          <a:noFill/>
        </p:spPr>
        <p:txBody>
          <a:bodyPr wrap="square" rtlCol="0">
            <a:spAutoFit/>
          </a:bodyPr>
          <a:lstStyle/>
          <a:p>
            <a:r>
              <a:rPr kumimoji="1" lang="ja-JP" altLang="en-US" dirty="0"/>
              <a:t>（単位）百万円</a:t>
            </a:r>
          </a:p>
        </p:txBody>
      </p:sp>
    </p:spTree>
    <p:extLst>
      <p:ext uri="{BB962C8B-B14F-4D97-AF65-F5344CB8AC3E}">
        <p14:creationId xmlns:p14="http://schemas.microsoft.com/office/powerpoint/2010/main" val="4101315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822A4-6B99-67D0-91DA-E31F294C3F60}"/>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0CC445E4-43F8-74A4-19A0-B606E5845489}"/>
              </a:ext>
            </a:extLst>
          </p:cNvPr>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15</a:t>
            </a:fld>
            <a:endParaRPr lang="ja-JP" altLang="en-US" dirty="0">
              <a:solidFill>
                <a:prstClr val="black">
                  <a:tint val="75000"/>
                </a:prstClr>
              </a:solidFill>
            </a:endParaRPr>
          </a:p>
        </p:txBody>
      </p:sp>
      <p:sp>
        <p:nvSpPr>
          <p:cNvPr id="12" name="タイトル 1">
            <a:extLst>
              <a:ext uri="{FF2B5EF4-FFF2-40B4-BE49-F238E27FC236}">
                <a16:creationId xmlns:a16="http://schemas.microsoft.com/office/drawing/2014/main" id="{39F5F1E7-597C-2EEB-DDA3-97D9D3FA7EBB}"/>
              </a:ext>
            </a:extLst>
          </p:cNvPr>
          <p:cNvSpPr txBox="1">
            <a:spLocks/>
          </p:cNvSpPr>
          <p:nvPr/>
        </p:nvSpPr>
        <p:spPr>
          <a:xfrm>
            <a:off x="107504" y="59138"/>
            <a:ext cx="489654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８．予算額と内訳（主要な支出）　</a:t>
            </a:r>
          </a:p>
        </p:txBody>
      </p:sp>
      <p:sp>
        <p:nvSpPr>
          <p:cNvPr id="14" name="テキスト ボックス 13">
            <a:extLst>
              <a:ext uri="{FF2B5EF4-FFF2-40B4-BE49-F238E27FC236}">
                <a16:creationId xmlns:a16="http://schemas.microsoft.com/office/drawing/2014/main" id="{7264EFD8-4EA8-BB20-00A7-B86902349B73}"/>
              </a:ext>
            </a:extLst>
          </p:cNvPr>
          <p:cNvSpPr txBox="1"/>
          <p:nvPr/>
        </p:nvSpPr>
        <p:spPr>
          <a:xfrm>
            <a:off x="5220072" y="54626"/>
            <a:ext cx="378368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・開発テーマ全体の提案事業予算（全期間）のうち、主要な大きな支出について内容を説明ください。</a:t>
            </a:r>
          </a:p>
        </p:txBody>
      </p:sp>
      <p:graphicFrame>
        <p:nvGraphicFramePr>
          <p:cNvPr id="16" name="表 15">
            <a:extLst>
              <a:ext uri="{FF2B5EF4-FFF2-40B4-BE49-F238E27FC236}">
                <a16:creationId xmlns:a16="http://schemas.microsoft.com/office/drawing/2014/main" id="{21616B5A-E083-7A5F-8074-7D12A0961166}"/>
              </a:ext>
            </a:extLst>
          </p:cNvPr>
          <p:cNvGraphicFramePr>
            <a:graphicFrameLocks noGrp="1"/>
          </p:cNvGraphicFramePr>
          <p:nvPr>
            <p:extLst>
              <p:ext uri="{D42A27DB-BD31-4B8C-83A1-F6EECF244321}">
                <p14:modId xmlns:p14="http://schemas.microsoft.com/office/powerpoint/2010/main" val="3973420698"/>
              </p:ext>
            </p:extLst>
          </p:nvPr>
        </p:nvGraphicFramePr>
        <p:xfrm>
          <a:off x="274352" y="980728"/>
          <a:ext cx="8496945" cy="2465181"/>
        </p:xfrm>
        <a:graphic>
          <a:graphicData uri="http://schemas.openxmlformats.org/drawingml/2006/table">
            <a:tbl>
              <a:tblPr firstRow="1" bandRow="1">
                <a:tableStyleId>{5940675A-B579-460E-94D1-54222C63F5DA}</a:tableStyleId>
              </a:tblPr>
              <a:tblGrid>
                <a:gridCol w="2832315">
                  <a:extLst>
                    <a:ext uri="{9D8B030D-6E8A-4147-A177-3AD203B41FA5}">
                      <a16:colId xmlns:a16="http://schemas.microsoft.com/office/drawing/2014/main" val="20000"/>
                    </a:ext>
                  </a:extLst>
                </a:gridCol>
                <a:gridCol w="3967742">
                  <a:extLst>
                    <a:ext uri="{9D8B030D-6E8A-4147-A177-3AD203B41FA5}">
                      <a16:colId xmlns:a16="http://schemas.microsoft.com/office/drawing/2014/main" val="20001"/>
                    </a:ext>
                  </a:extLst>
                </a:gridCol>
                <a:gridCol w="1696888">
                  <a:extLst>
                    <a:ext uri="{9D8B030D-6E8A-4147-A177-3AD203B41FA5}">
                      <a16:colId xmlns:a16="http://schemas.microsoft.com/office/drawing/2014/main" val="20002"/>
                    </a:ext>
                  </a:extLst>
                </a:gridCol>
              </a:tblGrid>
              <a:tr h="235684">
                <a:tc>
                  <a:txBody>
                    <a:bodyPr/>
                    <a:lstStyle/>
                    <a:p>
                      <a:pPr>
                        <a:lnSpc>
                          <a:spcPts val="1200"/>
                        </a:lnSpc>
                      </a:pPr>
                      <a:r>
                        <a:rPr kumimoji="1" lang="ja-JP" altLang="en-US" sz="1200" dirty="0"/>
                        <a:t>項目</a:t>
                      </a:r>
                    </a:p>
                  </a:txBody>
                  <a:tcPr/>
                </a:tc>
                <a:tc>
                  <a:txBody>
                    <a:bodyPr/>
                    <a:lstStyle/>
                    <a:p>
                      <a:pPr>
                        <a:lnSpc>
                          <a:spcPts val="1200"/>
                        </a:lnSpc>
                      </a:pPr>
                      <a:r>
                        <a:rPr kumimoji="1" lang="ja-JP" altLang="en-US" sz="1200" dirty="0"/>
                        <a:t>費用内容</a:t>
                      </a:r>
                    </a:p>
                  </a:txBody>
                  <a:tcPr/>
                </a:tc>
                <a:tc>
                  <a:txBody>
                    <a:bodyPr/>
                    <a:lstStyle/>
                    <a:p>
                      <a:pPr>
                        <a:lnSpc>
                          <a:spcPts val="1200"/>
                        </a:lnSpc>
                      </a:pPr>
                      <a:r>
                        <a:rPr kumimoji="1" lang="ja-JP" altLang="en-US" sz="1200" dirty="0"/>
                        <a:t>積算内訳（百万円）</a:t>
                      </a:r>
                    </a:p>
                  </a:txBody>
                  <a:tcPr/>
                </a:tc>
                <a:extLst>
                  <a:ext uri="{0D108BD9-81ED-4DB2-BD59-A6C34878D82A}">
                    <a16:rowId xmlns:a16="http://schemas.microsoft.com/office/drawing/2014/main" val="10000"/>
                  </a:ext>
                </a:extLst>
              </a:tr>
              <a:tr h="226768">
                <a:tc>
                  <a:txBody>
                    <a:bodyPr/>
                    <a:lstStyle/>
                    <a:p>
                      <a:pPr>
                        <a:lnSpc>
                          <a:spcPts val="1200"/>
                        </a:lnSpc>
                      </a:pPr>
                      <a:r>
                        <a:rPr kumimoji="1" lang="en-US" altLang="zh-TW" sz="1200" b="0" i="0" u="none" strike="noStrike" kern="1200" cap="none" spc="0" normalizeH="0" baseline="0" noProof="0" dirty="0">
                          <a:ln>
                            <a:noFill/>
                          </a:ln>
                          <a:solidFill>
                            <a:srgbClr val="0070C0"/>
                          </a:solidFill>
                          <a:effectLst/>
                          <a:uLnTx/>
                          <a:uFillTx/>
                          <a:latin typeface="ＭＳ Ｐゴシック" panose="020B0600070205080204" pitchFamily="50" charset="-128"/>
                          <a:ea typeface="ＭＳ Ｐゴシック" panose="020B0600070205080204" pitchFamily="50" charset="-128"/>
                          <a:cs typeface="+mn-cs"/>
                        </a:rPr>
                        <a:t>Ⅰ</a:t>
                      </a:r>
                      <a:r>
                        <a:rPr kumimoji="1" lang="zh-TW" altLang="en-US" sz="1200" b="0" i="0" u="none" strike="noStrike" kern="1200" cap="none" spc="0" normalizeH="0" baseline="0" noProof="0" dirty="0">
                          <a:ln>
                            <a:noFill/>
                          </a:ln>
                          <a:solidFill>
                            <a:srgbClr val="0070C0"/>
                          </a:solidFill>
                          <a:effectLst/>
                          <a:uLnTx/>
                          <a:uFillTx/>
                          <a:latin typeface="ＭＳ Ｐゴシック" panose="020B0600070205080204" pitchFamily="50" charset="-128"/>
                          <a:ea typeface="ＭＳ Ｐゴシック" panose="020B0600070205080204" pitchFamily="50" charset="-128"/>
                          <a:cs typeface="+mn-cs"/>
                        </a:rPr>
                        <a:t>．機械装置等費</a:t>
                      </a:r>
                      <a:endParaRPr kumimoji="1" lang="ja-JP" altLang="en-US" sz="1200" dirty="0"/>
                    </a:p>
                  </a:txBody>
                  <a:tcPr/>
                </a:tc>
                <a:tc>
                  <a:txBody>
                    <a:bodyPr/>
                    <a:lstStyle/>
                    <a:p>
                      <a:pPr>
                        <a:lnSpc>
                          <a:spcPts val="1200"/>
                        </a:lnSpc>
                      </a:pPr>
                      <a:r>
                        <a:rPr lang="ja-JP" altLang="en-US" sz="1200" dirty="0">
                          <a:solidFill>
                            <a:srgbClr val="0070C0"/>
                          </a:solidFill>
                          <a:latin typeface="ＭＳ Ｐゴシック" panose="020B0600070205080204" pitchFamily="50" charset="-128"/>
                          <a:ea typeface="+mn-ea"/>
                        </a:rPr>
                        <a:t>○○○試験装置　一式</a:t>
                      </a: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1"/>
                  </a:ext>
                </a:extLst>
              </a:tr>
              <a:tr h="253349">
                <a:tc>
                  <a:txBody>
                    <a:bodyPr/>
                    <a:lstStyle/>
                    <a:p>
                      <a:pPr>
                        <a:lnSpc>
                          <a:spcPts val="1200"/>
                        </a:lnSpc>
                      </a:pPr>
                      <a:r>
                        <a:rPr kumimoji="1" lang="en-US" altLang="zh-TW" sz="1200" b="0" i="0" u="none" strike="noStrike" kern="1200" cap="none" spc="0" normalizeH="0" baseline="0" noProof="0">
                          <a:ln>
                            <a:noFill/>
                          </a:ln>
                          <a:solidFill>
                            <a:srgbClr val="0070C0"/>
                          </a:solidFill>
                          <a:effectLst/>
                          <a:uLnTx/>
                          <a:uFillTx/>
                          <a:latin typeface="ＭＳ Ｐゴシック" panose="020B0600070205080204" pitchFamily="50" charset="-128"/>
                          <a:ea typeface="ＭＳ Ｐゴシック" panose="020B0600070205080204" pitchFamily="50" charset="-128"/>
                          <a:cs typeface="+mn-cs"/>
                        </a:rPr>
                        <a:t>Ⅰ</a:t>
                      </a:r>
                      <a:r>
                        <a:rPr kumimoji="1" lang="zh-TW" altLang="en-US" sz="1200" b="0" i="0" u="none" strike="noStrike" kern="1200" cap="none" spc="0" normalizeH="0" baseline="0" noProof="0">
                          <a:ln>
                            <a:noFill/>
                          </a:ln>
                          <a:solidFill>
                            <a:srgbClr val="0070C0"/>
                          </a:solidFill>
                          <a:effectLst/>
                          <a:uLnTx/>
                          <a:uFillTx/>
                          <a:latin typeface="ＭＳ Ｐゴシック" panose="020B0600070205080204" pitchFamily="50" charset="-128"/>
                          <a:ea typeface="ＭＳ Ｐゴシック" panose="020B0600070205080204" pitchFamily="50" charset="-128"/>
                          <a:cs typeface="+mn-cs"/>
                        </a:rPr>
                        <a:t>．機械装置等費</a:t>
                      </a:r>
                      <a:endParaRPr kumimoji="1" lang="ja-JP" altLang="en-US" sz="1200" dirty="0"/>
                    </a:p>
                  </a:txBody>
                  <a:tcPr/>
                </a:tc>
                <a:tc>
                  <a:txBody>
                    <a:bodyPr/>
                    <a:lstStyle/>
                    <a:p>
                      <a:pPr>
                        <a:lnSpc>
                          <a:spcPts val="1200"/>
                        </a:lnSpc>
                      </a:pPr>
                      <a:r>
                        <a:rPr lang="ja-JP" altLang="en-US" sz="1200" dirty="0">
                          <a:solidFill>
                            <a:srgbClr val="0070C0"/>
                          </a:solidFill>
                          <a:latin typeface="ＭＳ Ｐゴシック" panose="020B0600070205080204" pitchFamily="50" charset="-128"/>
                          <a:ea typeface="+mn-ea"/>
                        </a:rPr>
                        <a:t>○○○評価装置　一式</a:t>
                      </a: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2"/>
                  </a:ext>
                </a:extLst>
              </a:tr>
              <a:tr h="226768">
                <a:tc>
                  <a:txBody>
                    <a:bodyPr/>
                    <a:lstStyle/>
                    <a:p>
                      <a:pPr>
                        <a:lnSpc>
                          <a:spcPts val="1200"/>
                        </a:lnSpc>
                      </a:pPr>
                      <a:r>
                        <a:rPr kumimoji="1" lang="en-US" altLang="zh-TW" sz="1200" b="0" i="0" u="none" strike="noStrike" kern="1200" cap="none" spc="0" normalizeH="0" baseline="0" noProof="0">
                          <a:ln>
                            <a:noFill/>
                          </a:ln>
                          <a:solidFill>
                            <a:srgbClr val="0070C0"/>
                          </a:solidFill>
                          <a:effectLst/>
                          <a:uLnTx/>
                          <a:uFillTx/>
                          <a:latin typeface="ＭＳ Ｐゴシック" panose="020B0600070205080204" pitchFamily="50" charset="-128"/>
                          <a:ea typeface="ＭＳ Ｐゴシック" panose="020B0600070205080204" pitchFamily="50" charset="-128"/>
                          <a:cs typeface="+mn-cs"/>
                        </a:rPr>
                        <a:t>Ⅰ</a:t>
                      </a:r>
                      <a:r>
                        <a:rPr kumimoji="1" lang="zh-TW" altLang="en-US" sz="1200" b="0" i="0" u="none" strike="noStrike" kern="1200" cap="none" spc="0" normalizeH="0" baseline="0" noProof="0">
                          <a:ln>
                            <a:noFill/>
                          </a:ln>
                          <a:solidFill>
                            <a:srgbClr val="0070C0"/>
                          </a:solidFill>
                          <a:effectLst/>
                          <a:uLnTx/>
                          <a:uFillTx/>
                          <a:latin typeface="ＭＳ Ｐゴシック" panose="020B0600070205080204" pitchFamily="50" charset="-128"/>
                          <a:ea typeface="ＭＳ Ｐゴシック" panose="020B0600070205080204" pitchFamily="50" charset="-128"/>
                          <a:cs typeface="+mn-cs"/>
                        </a:rPr>
                        <a:t>．機械装置等費</a:t>
                      </a:r>
                      <a:endParaRPr kumimoji="1" lang="ja-JP" altLang="en-US" sz="1200" dirty="0"/>
                    </a:p>
                  </a:txBody>
                  <a:tcPr/>
                </a:tc>
                <a:tc>
                  <a:txBody>
                    <a:bodyPr/>
                    <a:lstStyle/>
                    <a:p>
                      <a:pPr>
                        <a:lnSpc>
                          <a:spcPts val="1200"/>
                        </a:lnSpc>
                      </a:pPr>
                      <a:r>
                        <a:rPr lang="ja-JP" altLang="en-US" sz="1200" dirty="0">
                          <a:solidFill>
                            <a:srgbClr val="0070C0"/>
                          </a:solidFill>
                          <a:latin typeface="ＭＳ Ｐゴシック" panose="020B0600070205080204" pitchFamily="50" charset="-128"/>
                          <a:ea typeface="+mn-ea"/>
                        </a:rPr>
                        <a:t>○○製作設計費</a:t>
                      </a: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3"/>
                  </a:ext>
                </a:extLst>
              </a:tr>
              <a:tr h="226768">
                <a:tc>
                  <a:txBody>
                    <a:bodyPr/>
                    <a:lstStyle/>
                    <a:p>
                      <a:pPr>
                        <a:lnSpc>
                          <a:spcPts val="1200"/>
                        </a:lnSpc>
                      </a:pPr>
                      <a:r>
                        <a:rPr kumimoji="1" lang="en-US" altLang="zh-TW" sz="1200" b="0" i="0" u="none" strike="noStrike" kern="1200" cap="none" spc="0" normalizeH="0" baseline="0" noProof="0" dirty="0">
                          <a:ln>
                            <a:noFill/>
                          </a:ln>
                          <a:solidFill>
                            <a:srgbClr val="0070C0"/>
                          </a:solidFill>
                          <a:effectLst/>
                          <a:uLnTx/>
                          <a:uFillTx/>
                          <a:latin typeface="ＭＳ Ｐゴシック" panose="020B0600070205080204" pitchFamily="50" charset="-128"/>
                          <a:ea typeface="ＭＳ Ｐゴシック" panose="020B0600070205080204" pitchFamily="50" charset="-128"/>
                          <a:cs typeface="+mn-cs"/>
                        </a:rPr>
                        <a:t>Ⅰ</a:t>
                      </a:r>
                      <a:r>
                        <a:rPr kumimoji="1" lang="zh-TW" altLang="en-US" sz="1200" b="0" i="0" u="none" strike="noStrike" kern="1200" cap="none" spc="0" normalizeH="0" baseline="0" noProof="0" dirty="0">
                          <a:ln>
                            <a:noFill/>
                          </a:ln>
                          <a:solidFill>
                            <a:srgbClr val="0070C0"/>
                          </a:solidFill>
                          <a:effectLst/>
                          <a:uLnTx/>
                          <a:uFillTx/>
                          <a:latin typeface="ＭＳ Ｐゴシック" panose="020B0600070205080204" pitchFamily="50" charset="-128"/>
                          <a:ea typeface="ＭＳ Ｐゴシック" panose="020B0600070205080204" pitchFamily="50" charset="-128"/>
                          <a:cs typeface="+mn-cs"/>
                        </a:rPr>
                        <a:t>．機械装置等費</a:t>
                      </a:r>
                      <a:endParaRPr kumimoji="1" lang="ja-JP" altLang="en-US" sz="1200" dirty="0"/>
                    </a:p>
                  </a:txBody>
                  <a:tcPr/>
                </a:tc>
                <a:tc>
                  <a:txBody>
                    <a:bodyPr/>
                    <a:lstStyle/>
                    <a:p>
                      <a:pPr>
                        <a:lnSpc>
                          <a:spcPts val="1200"/>
                        </a:lnSpc>
                      </a:pPr>
                      <a:r>
                        <a:rPr lang="ja-JP" altLang="en-US" sz="1200" dirty="0">
                          <a:solidFill>
                            <a:srgbClr val="0070C0"/>
                          </a:solidFill>
                          <a:latin typeface="ＭＳ Ｐゴシック" panose="020B0600070205080204" pitchFamily="50" charset="-128"/>
                          <a:ea typeface="+mn-ea"/>
                        </a:rPr>
                        <a:t>○○製作加工費</a:t>
                      </a: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4"/>
                  </a:ext>
                </a:extLst>
              </a:tr>
              <a:tr h="226768">
                <a:tc>
                  <a:txBody>
                    <a:bodyPr/>
                    <a:lstStyle/>
                    <a:p>
                      <a:pPr>
                        <a:lnSpc>
                          <a:spcPts val="1200"/>
                        </a:lnSpc>
                      </a:pPr>
                      <a:r>
                        <a:rPr lang="en-US" altLang="ja-JP" sz="1200" dirty="0">
                          <a:solidFill>
                            <a:srgbClr val="0070C0"/>
                          </a:solidFill>
                          <a:latin typeface="+mn-ea"/>
                        </a:rPr>
                        <a:t>Ⅱ</a:t>
                      </a:r>
                      <a:r>
                        <a:rPr lang="ja-JP" altLang="en-US" sz="1200" dirty="0">
                          <a:solidFill>
                            <a:srgbClr val="0070C0"/>
                          </a:solidFill>
                          <a:latin typeface="+mn-ea"/>
                        </a:rPr>
                        <a:t>．労務費</a:t>
                      </a:r>
                      <a:endParaRPr kumimoji="1" lang="ja-JP" altLang="en-US" sz="1200" dirty="0"/>
                    </a:p>
                  </a:txBody>
                  <a:tcPr/>
                </a:tc>
                <a:tc>
                  <a:txBody>
                    <a:bodyPr/>
                    <a:lstStyle/>
                    <a:p>
                      <a:pPr>
                        <a:lnSpc>
                          <a:spcPts val="1200"/>
                        </a:lnSpc>
                      </a:pPr>
                      <a:r>
                        <a:rPr lang="ja-JP" altLang="en-US" sz="1200" dirty="0">
                          <a:solidFill>
                            <a:srgbClr val="0070C0"/>
                          </a:solidFill>
                          <a:latin typeface="+mn-ea"/>
                        </a:rPr>
                        <a:t>研究員・補助委員費　一式</a:t>
                      </a: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5"/>
                  </a:ext>
                </a:extLst>
              </a:tr>
              <a:tr h="226768">
                <a:tc>
                  <a:txBody>
                    <a:bodyPr/>
                    <a:lstStyle/>
                    <a:p>
                      <a:pPr>
                        <a:lnSpc>
                          <a:spcPts val="1200"/>
                        </a:lnSpc>
                      </a:pPr>
                      <a:r>
                        <a:rPr lang="en-US" altLang="ja-JP" sz="1200" dirty="0">
                          <a:solidFill>
                            <a:srgbClr val="0070C0"/>
                          </a:solidFill>
                          <a:latin typeface="+mn-ea"/>
                        </a:rPr>
                        <a:t>Ⅲ</a:t>
                      </a:r>
                      <a:r>
                        <a:rPr lang="ja-JP" altLang="en-US" sz="1200" dirty="0">
                          <a:solidFill>
                            <a:srgbClr val="0070C0"/>
                          </a:solidFill>
                          <a:latin typeface="+mn-ea"/>
                        </a:rPr>
                        <a:t>．その他経費</a:t>
                      </a:r>
                      <a:endParaRPr kumimoji="1" lang="ja-JP" altLang="en-US" sz="1200" dirty="0"/>
                    </a:p>
                  </a:txBody>
                  <a:tcPr/>
                </a:tc>
                <a:tc>
                  <a:txBody>
                    <a:bodyPr/>
                    <a:lstStyle/>
                    <a:p>
                      <a:pPr>
                        <a:lnSpc>
                          <a:spcPts val="1200"/>
                        </a:lnSpc>
                      </a:pPr>
                      <a:r>
                        <a:rPr lang="ja-JP" altLang="en-US" sz="1200" dirty="0">
                          <a:solidFill>
                            <a:srgbClr val="0070C0"/>
                          </a:solidFill>
                          <a:latin typeface="+mn-ea"/>
                        </a:rPr>
                        <a:t>○○試験関連外注費　一式</a:t>
                      </a: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6"/>
                  </a:ext>
                </a:extLst>
              </a:tr>
              <a:tr h="231358">
                <a:tc>
                  <a:txBody>
                    <a:bodyPr/>
                    <a:lstStyle/>
                    <a:p>
                      <a:pPr>
                        <a:lnSpc>
                          <a:spcPts val="1200"/>
                        </a:lnSpc>
                      </a:pPr>
                      <a:r>
                        <a:rPr lang="en-US" altLang="ja-JP" sz="1200" dirty="0">
                          <a:solidFill>
                            <a:srgbClr val="0070C0"/>
                          </a:solidFill>
                          <a:latin typeface="+mn-ea"/>
                        </a:rPr>
                        <a:t>Ⅲ</a:t>
                      </a:r>
                      <a:r>
                        <a:rPr lang="ja-JP" altLang="en-US" sz="1200" dirty="0">
                          <a:solidFill>
                            <a:srgbClr val="0070C0"/>
                          </a:solidFill>
                          <a:latin typeface="+mn-ea"/>
                        </a:rPr>
                        <a:t>．その他経費</a:t>
                      </a:r>
                      <a:endParaRPr kumimoji="1" lang="ja-JP" altLang="en-US" sz="1200" dirty="0"/>
                    </a:p>
                  </a:txBody>
                  <a:tcPr/>
                </a:tc>
                <a:tc>
                  <a:txBody>
                    <a:bodyPr/>
                    <a:lstStyle/>
                    <a:p>
                      <a:pPr>
                        <a:lnSpc>
                          <a:spcPts val="1200"/>
                        </a:lnSpc>
                      </a:pPr>
                      <a:r>
                        <a:rPr lang="ja-JP" altLang="en-US" sz="1200" dirty="0">
                          <a:solidFill>
                            <a:srgbClr val="0070C0"/>
                          </a:solidFill>
                          <a:latin typeface="+mn-ea"/>
                        </a:rPr>
                        <a:t>○○試験関連消耗品費　一式</a:t>
                      </a: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7"/>
                  </a:ext>
                </a:extLst>
              </a:tr>
              <a:tr h="226768">
                <a:tc>
                  <a:txBody>
                    <a:bodyPr/>
                    <a:lstStyle/>
                    <a:p>
                      <a:pPr>
                        <a:lnSpc>
                          <a:spcPts val="1200"/>
                        </a:lnSpc>
                      </a:pPr>
                      <a:r>
                        <a:rPr lang="ja-JP" altLang="en-US" sz="1200" dirty="0">
                          <a:solidFill>
                            <a:srgbClr val="0070C0"/>
                          </a:solidFill>
                          <a:latin typeface="+mn-ea"/>
                        </a:rPr>
                        <a:t>その他（間接経費含む）</a:t>
                      </a:r>
                      <a:endParaRPr kumimoji="1" lang="ja-JP" altLang="en-US" sz="1200" dirty="0"/>
                    </a:p>
                  </a:txBody>
                  <a:tcPr/>
                </a:tc>
                <a:tc>
                  <a:txBody>
                    <a:bodyPr/>
                    <a:lstStyle/>
                    <a:p>
                      <a:pPr>
                        <a:lnSpc>
                          <a:spcPts val="1200"/>
                        </a:lnSpc>
                      </a:pPr>
                      <a:r>
                        <a:rPr lang="ja-JP" altLang="en-US" sz="1200" dirty="0">
                          <a:solidFill>
                            <a:srgbClr val="0070C0"/>
                          </a:solidFill>
                          <a:latin typeface="+mn-ea"/>
                        </a:rPr>
                        <a:t>上記以外の経費　一式</a:t>
                      </a: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8"/>
                  </a:ext>
                </a:extLst>
              </a:tr>
              <a:tr h="226768">
                <a:tc>
                  <a:txBody>
                    <a:bodyPr/>
                    <a:lstStyle/>
                    <a:p>
                      <a:pPr>
                        <a:lnSpc>
                          <a:spcPts val="1200"/>
                        </a:lnSpc>
                      </a:pPr>
                      <a:r>
                        <a:rPr lang="ja-JP" altLang="en-US" sz="1200" dirty="0">
                          <a:solidFill>
                            <a:srgbClr val="0070C0"/>
                          </a:solidFill>
                          <a:latin typeface="+mn-ea"/>
                        </a:rPr>
                        <a:t>合計</a:t>
                      </a: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40319811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198626"/>
            <a:ext cx="9144000" cy="367270"/>
          </a:xfrm>
        </p:spPr>
        <p:txBody>
          <a:bodyPr>
            <a:normAutofit fontScale="90000"/>
          </a:bodyPr>
          <a:lstStyle/>
          <a:p>
            <a:r>
              <a:rPr lang="ja-JP" altLang="en-US" sz="2000" b="1" dirty="0">
                <a:latin typeface="Meiryo UI" panose="020B0604030504040204" pitchFamily="50" charset="-128"/>
                <a:ea typeface="Meiryo UI" panose="020B0604030504040204" pitchFamily="50" charset="-128"/>
                <a:cs typeface="Meiryo UI" panose="020B0604030504040204" pitchFamily="50" charset="-128"/>
              </a:rPr>
              <a:t>研究開発テーマ名</a:t>
            </a:r>
          </a:p>
        </p:txBody>
      </p:sp>
      <p:cxnSp>
        <p:nvCxnSpPr>
          <p:cNvPr id="5" name="直線コネクタ 4"/>
          <p:cNvCxnSpPr/>
          <p:nvPr/>
        </p:nvCxnSpPr>
        <p:spPr>
          <a:xfrm>
            <a:off x="0" y="510721"/>
            <a:ext cx="9144000" cy="1"/>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100746" y="559498"/>
            <a:ext cx="1523518" cy="300082"/>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提案機関</a:t>
            </a:r>
          </a:p>
        </p:txBody>
      </p:sp>
      <p:sp>
        <p:nvSpPr>
          <p:cNvPr id="9" name="テキスト ボックス 8"/>
          <p:cNvSpPr txBox="1"/>
          <p:nvPr/>
        </p:nvSpPr>
        <p:spPr>
          <a:xfrm>
            <a:off x="99759" y="1146050"/>
            <a:ext cx="1523518" cy="753856"/>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技術開発の背景・解決したい課題</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p:cNvSpPr txBox="1"/>
          <p:nvPr/>
        </p:nvSpPr>
        <p:spPr>
          <a:xfrm>
            <a:off x="1624264" y="559498"/>
            <a:ext cx="7418990" cy="300082"/>
          </a:xfrm>
          <a:prstGeom prst="rect">
            <a:avLst/>
          </a:prstGeom>
          <a:noFill/>
          <a:ln>
            <a:solidFill>
              <a:schemeClr val="accent1">
                <a:lumMod val="60000"/>
                <a:lumOff val="40000"/>
              </a:schemeClr>
            </a:solidFill>
          </a:ln>
        </p:spPr>
        <p:txBody>
          <a:bodyPr wrap="square" rtlCol="0">
            <a:spAutoFit/>
          </a:bodyPr>
          <a:lstStyle/>
          <a:p>
            <a:r>
              <a:rPr lang="ja-JP" altLang="en-US" sz="1350" i="1" dirty="0">
                <a:latin typeface="Meiryo UI" panose="020B0604030504040204" pitchFamily="50" charset="-128"/>
                <a:ea typeface="Meiryo UI" panose="020B0604030504040204" pitchFamily="50" charset="-128"/>
                <a:cs typeface="Meiryo UI" panose="020B0604030504040204" pitchFamily="50" charset="-128"/>
              </a:rPr>
              <a:t>実施者名　（再委託先・共同実施先がある場合はカッコ書きで記載ください）</a:t>
            </a:r>
          </a:p>
        </p:txBody>
      </p:sp>
      <p:sp>
        <p:nvSpPr>
          <p:cNvPr id="11" name="テキスト ボックス 10"/>
          <p:cNvSpPr txBox="1"/>
          <p:nvPr/>
        </p:nvSpPr>
        <p:spPr>
          <a:xfrm>
            <a:off x="1623275" y="1160712"/>
            <a:ext cx="7418003" cy="731116"/>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本研究開発テーマ実施の背景・解決したい課題、必要性等を記載ください。</a:t>
            </a:r>
          </a:p>
        </p:txBody>
      </p:sp>
      <p:sp>
        <p:nvSpPr>
          <p:cNvPr id="3" name="テキスト ボックス 2"/>
          <p:cNvSpPr txBox="1"/>
          <p:nvPr/>
        </p:nvSpPr>
        <p:spPr>
          <a:xfrm>
            <a:off x="16523" y="-15893"/>
            <a:ext cx="6122189" cy="230832"/>
          </a:xfrm>
          <a:prstGeom prst="rect">
            <a:avLst/>
          </a:prstGeom>
          <a:noFill/>
        </p:spPr>
        <p:txBody>
          <a:bodyPr wrap="none" rtlCol="0">
            <a:spAutoFit/>
          </a:bodyPr>
          <a:lstStyle/>
          <a:p>
            <a:r>
              <a:rPr lang="ja-JP" altLang="ja-JP" sz="900" dirty="0">
                <a:latin typeface="Meiryo UI" panose="020B0604030504040204" pitchFamily="50" charset="-128"/>
                <a:ea typeface="Meiryo UI" panose="020B0604030504040204" pitchFamily="50" charset="-128"/>
                <a:cs typeface="Meiryo UI" panose="020B0604030504040204" pitchFamily="50" charset="-128"/>
              </a:rPr>
              <a:t>ポスト５Ｇ情報通信システム基盤強化研究開発事業／</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先端半導体製造技術の開発（委託）</a:t>
            </a:r>
            <a:r>
              <a:rPr lang="ja-JP" altLang="ja-JP" sz="9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（開発テーマを記載のこと）</a:t>
            </a:r>
            <a:endParaRPr kumimoji="1" lang="ja-JP" altLang="en-US" sz="900" dirty="0">
              <a:highlight>
                <a:srgbClr val="FFFF00"/>
              </a:highlight>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テキスト ボックス 5">
            <a:extLst>
              <a:ext uri="{FF2B5EF4-FFF2-40B4-BE49-F238E27FC236}">
                <a16:creationId xmlns:a16="http://schemas.microsoft.com/office/drawing/2014/main" id="{7DD88DD0-52E1-B0FA-E223-66FCC361E49A}"/>
              </a:ext>
            </a:extLst>
          </p:cNvPr>
          <p:cNvSpPr txBox="1"/>
          <p:nvPr/>
        </p:nvSpPr>
        <p:spPr>
          <a:xfrm>
            <a:off x="99759" y="1899906"/>
            <a:ext cx="1523518" cy="990621"/>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研究開発の内容</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正方形/長方形 6">
            <a:extLst>
              <a:ext uri="{FF2B5EF4-FFF2-40B4-BE49-F238E27FC236}">
                <a16:creationId xmlns:a16="http://schemas.microsoft.com/office/drawing/2014/main" id="{5FD59F0B-98C0-5069-9367-2099B5257700}"/>
              </a:ext>
            </a:extLst>
          </p:cNvPr>
          <p:cNvSpPr/>
          <p:nvPr/>
        </p:nvSpPr>
        <p:spPr>
          <a:xfrm>
            <a:off x="59653" y="4146581"/>
            <a:ext cx="9025743" cy="2680994"/>
          </a:xfrm>
          <a:prstGeom prst="rect">
            <a:avLst/>
          </a:prstGeom>
          <a:noFill/>
          <a:ln>
            <a:solidFill>
              <a:schemeClr val="accent1">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350" i="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テーマの実施内容や本技術の優位性を図表を用いて分かりやすく記載ください。</a:t>
            </a:r>
          </a:p>
        </p:txBody>
      </p:sp>
      <p:sp>
        <p:nvSpPr>
          <p:cNvPr id="12" name="テキスト ボックス 11">
            <a:extLst>
              <a:ext uri="{FF2B5EF4-FFF2-40B4-BE49-F238E27FC236}">
                <a16:creationId xmlns:a16="http://schemas.microsoft.com/office/drawing/2014/main" id="{7C82F464-B8BB-DC44-402D-7C5D5E9E22D0}"/>
              </a:ext>
            </a:extLst>
          </p:cNvPr>
          <p:cNvSpPr txBox="1"/>
          <p:nvPr/>
        </p:nvSpPr>
        <p:spPr>
          <a:xfrm>
            <a:off x="1623277" y="1899906"/>
            <a:ext cx="7418002" cy="990621"/>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上記課題を解決するために、本研究開発テーマで実施する研究開発の概要を記載ください。</a:t>
            </a:r>
          </a:p>
        </p:txBody>
      </p:sp>
      <p:sp>
        <p:nvSpPr>
          <p:cNvPr id="13" name="テキスト ボックス 12">
            <a:extLst>
              <a:ext uri="{FF2B5EF4-FFF2-40B4-BE49-F238E27FC236}">
                <a16:creationId xmlns:a16="http://schemas.microsoft.com/office/drawing/2014/main" id="{B2089429-29B9-2080-A229-E776CA8FD157}"/>
              </a:ext>
            </a:extLst>
          </p:cNvPr>
          <p:cNvSpPr txBox="1"/>
          <p:nvPr/>
        </p:nvSpPr>
        <p:spPr>
          <a:xfrm>
            <a:off x="99757" y="3557408"/>
            <a:ext cx="1523518" cy="507831"/>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国際連携</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a:extLst>
              <a:ext uri="{FF2B5EF4-FFF2-40B4-BE49-F238E27FC236}">
                <a16:creationId xmlns:a16="http://schemas.microsoft.com/office/drawing/2014/main" id="{71BC006B-D17C-7B86-96CE-C769AC869509}"/>
              </a:ext>
            </a:extLst>
          </p:cNvPr>
          <p:cNvSpPr txBox="1"/>
          <p:nvPr/>
        </p:nvSpPr>
        <p:spPr>
          <a:xfrm>
            <a:off x="1622781" y="3559336"/>
            <a:ext cx="7418990" cy="507831"/>
          </a:xfrm>
          <a:prstGeom prst="rect">
            <a:avLst/>
          </a:prstGeom>
          <a:noFill/>
          <a:ln>
            <a:solidFill>
              <a:schemeClr val="accent1">
                <a:lumMod val="60000"/>
                <a:lumOff val="40000"/>
              </a:schemeClr>
            </a:solidFill>
          </a:ln>
        </p:spPr>
        <p:txBody>
          <a:bodyPr wrap="square" rtlCol="0">
            <a:spAutoFit/>
          </a:bodyPr>
          <a:lstStyle/>
          <a:p>
            <a:r>
              <a:rPr lang="ja-JP" altLang="en-US" sz="1300" i="1" dirty="0">
                <a:latin typeface="Meiryo UI" panose="020B0604030504040204" pitchFamily="50" charset="-128"/>
                <a:ea typeface="Meiryo UI" panose="020B0604030504040204" pitchFamily="50" charset="-128"/>
                <a:cs typeface="Meiryo UI" panose="020B0604030504040204" pitchFamily="50" charset="-128"/>
              </a:rPr>
              <a:t>国際連携先　（連携内容についても簡潔に記載ください</a:t>
            </a:r>
            <a:r>
              <a:rPr lang="en-US" altLang="ja-JP" sz="1300" i="1"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i="1" dirty="0">
                <a:latin typeface="Meiryo UI" panose="020B0604030504040204" pitchFamily="50" charset="-128"/>
                <a:ea typeface="Meiryo UI" panose="020B0604030504040204" pitchFamily="50" charset="-128"/>
                <a:cs typeface="Meiryo UI" panose="020B0604030504040204" pitchFamily="50" charset="-128"/>
              </a:rPr>
              <a:t>対象外の場合は「対象外」と記載）</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テキスト ボックス 14">
            <a:extLst>
              <a:ext uri="{FF2B5EF4-FFF2-40B4-BE49-F238E27FC236}">
                <a16:creationId xmlns:a16="http://schemas.microsoft.com/office/drawing/2014/main" id="{FA883F13-04AB-E2E9-EC8F-C6CE9D492750}"/>
              </a:ext>
            </a:extLst>
          </p:cNvPr>
          <p:cNvSpPr txBox="1"/>
          <p:nvPr/>
        </p:nvSpPr>
        <p:spPr>
          <a:xfrm>
            <a:off x="99759" y="867084"/>
            <a:ext cx="1523518" cy="292388"/>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実施期間</a:t>
            </a:r>
            <a:r>
              <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予算額</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4461EB4F-9353-2851-1327-D7CB530C967D}"/>
              </a:ext>
            </a:extLst>
          </p:cNvPr>
          <p:cNvSpPr txBox="1"/>
          <p:nvPr/>
        </p:nvSpPr>
        <p:spPr>
          <a:xfrm>
            <a:off x="1623277" y="867084"/>
            <a:ext cx="7418990" cy="292388"/>
          </a:xfrm>
          <a:prstGeom prst="rect">
            <a:avLst/>
          </a:prstGeom>
          <a:noFill/>
          <a:ln>
            <a:solidFill>
              <a:schemeClr val="accent1">
                <a:lumMod val="60000"/>
                <a:lumOff val="40000"/>
              </a:schemeClr>
            </a:solidFill>
          </a:ln>
        </p:spPr>
        <p:txBody>
          <a:bodyPr wrap="square" rtlCol="0">
            <a:spAutoFit/>
          </a:bodyPr>
          <a:lstStyle/>
          <a:p>
            <a:r>
              <a:rPr lang="en-US" altLang="ja-JP" sz="1300" dirty="0">
                <a:latin typeface="Meiryo UI" panose="020B0604030504040204" pitchFamily="50" charset="-128"/>
                <a:ea typeface="Meiryo UI" panose="020B0604030504040204" pitchFamily="50" charset="-128"/>
                <a:cs typeface="Meiryo UI" panose="020B0604030504040204" pitchFamily="50" charset="-128"/>
              </a:rPr>
              <a:t>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　</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i="1" dirty="0">
                <a:latin typeface="Meiryo UI" panose="020B0604030504040204" pitchFamily="50" charset="-128"/>
                <a:ea typeface="Meiryo UI" panose="020B0604030504040204" pitchFamily="50" charset="-128"/>
                <a:cs typeface="Meiryo UI" panose="020B0604030504040204" pitchFamily="50" charset="-128"/>
              </a:rPr>
              <a:t>百万円　　初回ステージゲートまでの費用：●●●百万</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テキスト ボックス 3">
            <a:extLst>
              <a:ext uri="{FF2B5EF4-FFF2-40B4-BE49-F238E27FC236}">
                <a16:creationId xmlns:a16="http://schemas.microsoft.com/office/drawing/2014/main" id="{B5C4D5AF-1064-EF92-1E7F-861D69085ADB}"/>
              </a:ext>
            </a:extLst>
          </p:cNvPr>
          <p:cNvSpPr txBox="1"/>
          <p:nvPr/>
        </p:nvSpPr>
        <p:spPr>
          <a:xfrm>
            <a:off x="99757" y="2891918"/>
            <a:ext cx="1523518" cy="676249"/>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事業化計画</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D7511E7C-CB7B-3B5A-1642-89DA9F934840}"/>
              </a:ext>
            </a:extLst>
          </p:cNvPr>
          <p:cNvSpPr txBox="1"/>
          <p:nvPr/>
        </p:nvSpPr>
        <p:spPr>
          <a:xfrm>
            <a:off x="1623275" y="2891918"/>
            <a:ext cx="7418002" cy="676249"/>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上記課題を解決するために、事業化計画の概要を記載ください。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テキスト ボックス 17">
            <a:extLst>
              <a:ext uri="{FF2B5EF4-FFF2-40B4-BE49-F238E27FC236}">
                <a16:creationId xmlns:a16="http://schemas.microsoft.com/office/drawing/2014/main" id="{CF6D1791-4796-3D96-1084-1CC8C8968400}"/>
              </a:ext>
            </a:extLst>
          </p:cNvPr>
          <p:cNvSpPr txBox="1"/>
          <p:nvPr/>
        </p:nvSpPr>
        <p:spPr>
          <a:xfrm>
            <a:off x="4044864" y="6316756"/>
            <a:ext cx="5010099" cy="425758"/>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u="sng" dirty="0">
                <a:latin typeface="+mn-ea"/>
              </a:rPr>
              <a:t>本様式に従い、提案する研究開発の概要を１枚でまとめてください。</a:t>
            </a:r>
            <a:endParaRPr lang="en-US" altLang="ja-JP" u="sng" dirty="0">
              <a:latin typeface="+mn-ea"/>
            </a:endParaRPr>
          </a:p>
          <a:p>
            <a:pPr marL="171450" indent="-171450">
              <a:lnSpc>
                <a:spcPts val="1300"/>
              </a:lnSpc>
              <a:buFont typeface="Arial" panose="020B0604020202020204" pitchFamily="34" charset="0"/>
              <a:buChar char="•"/>
            </a:pPr>
            <a:r>
              <a:rPr lang="ja-JP" altLang="en-US" b="1" u="sng" dirty="0">
                <a:latin typeface="+mn-ea"/>
              </a:rPr>
              <a:t>本スライドに関しては、ナレーション不要です。</a:t>
            </a:r>
          </a:p>
        </p:txBody>
      </p:sp>
    </p:spTree>
    <p:extLst>
      <p:ext uri="{BB962C8B-B14F-4D97-AF65-F5344CB8AC3E}">
        <p14:creationId xmlns:p14="http://schemas.microsoft.com/office/powerpoint/2010/main" val="40284101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17</a:t>
            </a:fld>
            <a:endParaRPr lang="ja-JP" altLang="en-US">
              <a:solidFill>
                <a:prstClr val="black">
                  <a:tint val="75000"/>
                </a:prstClr>
              </a:solidFill>
            </a:endParaRPr>
          </a:p>
        </p:txBody>
      </p:sp>
      <p:sp>
        <p:nvSpPr>
          <p:cNvPr id="7" name="正方形/長方形 6"/>
          <p:cNvSpPr/>
          <p:nvPr/>
        </p:nvSpPr>
        <p:spPr>
          <a:xfrm>
            <a:off x="241739" y="782395"/>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dirty="0">
                <a:solidFill>
                  <a:schemeClr val="tx1"/>
                </a:solidFill>
              </a:rPr>
              <a:t>先頭から録音を開始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646684"/>
            <a:ext cx="7562850" cy="1638300"/>
          </a:xfrm>
          <a:prstGeom prst="rect">
            <a:avLst/>
          </a:prstGeom>
        </p:spPr>
      </p:pic>
      <p:sp>
        <p:nvSpPr>
          <p:cNvPr id="9" name="角丸四角形 8"/>
          <p:cNvSpPr/>
          <p:nvPr/>
        </p:nvSpPr>
        <p:spPr>
          <a:xfrm>
            <a:off x="2915816" y="1646684"/>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1876370"/>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581786"/>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265435"/>
            <a:ext cx="2486025" cy="1314450"/>
          </a:xfrm>
          <a:prstGeom prst="rect">
            <a:avLst/>
          </a:prstGeom>
        </p:spPr>
      </p:pic>
      <p:sp>
        <p:nvSpPr>
          <p:cNvPr id="13" name="正方形/長方形 12"/>
          <p:cNvSpPr/>
          <p:nvPr/>
        </p:nvSpPr>
        <p:spPr>
          <a:xfrm>
            <a:off x="241739" y="3446884"/>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725569"/>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917666" y="6546362"/>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
        <p:nvSpPr>
          <p:cNvPr id="14" name="テキスト ボックス 13">
            <a:extLst>
              <a:ext uri="{FF2B5EF4-FFF2-40B4-BE49-F238E27FC236}">
                <a16:creationId xmlns:a16="http://schemas.microsoft.com/office/drawing/2014/main" id="{0E1EF6C3-6124-4B3B-AD5D-DF64643C94B5}"/>
              </a:ext>
            </a:extLst>
          </p:cNvPr>
          <p:cNvSpPr txBox="1"/>
          <p:nvPr/>
        </p:nvSpPr>
        <p:spPr>
          <a:xfrm>
            <a:off x="5916488" y="1278314"/>
            <a:ext cx="296949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srgbClr val="FF0000"/>
                </a:solidFill>
                <a:latin typeface="+mn-ea"/>
              </a:rPr>
              <a:t>ナレーションの時間は</a:t>
            </a:r>
            <a:r>
              <a:rPr lang="en-US" altLang="ja-JP" dirty="0">
                <a:solidFill>
                  <a:srgbClr val="FF0000"/>
                </a:solidFill>
                <a:latin typeface="+mn-ea"/>
              </a:rPr>
              <a:t>15</a:t>
            </a:r>
            <a:r>
              <a:rPr lang="ja-JP" altLang="en-US" dirty="0">
                <a:solidFill>
                  <a:srgbClr val="FF0000"/>
                </a:solidFill>
                <a:latin typeface="+mn-ea"/>
              </a:rPr>
              <a:t>分以内（時間厳守）としてください</a:t>
            </a:r>
          </a:p>
        </p:txBody>
      </p:sp>
      <p:sp>
        <p:nvSpPr>
          <p:cNvPr id="2" name="タイトル 1">
            <a:extLst>
              <a:ext uri="{FF2B5EF4-FFF2-40B4-BE49-F238E27FC236}">
                <a16:creationId xmlns:a16="http://schemas.microsoft.com/office/drawing/2014/main" id="{147AB4DB-3AC2-A1E4-AB2C-2AFE2DAE970C}"/>
              </a:ext>
            </a:extLst>
          </p:cNvPr>
          <p:cNvSpPr txBox="1">
            <a:spLocks/>
          </p:cNvSpPr>
          <p:nvPr/>
        </p:nvSpPr>
        <p:spPr>
          <a:xfrm>
            <a:off x="107504" y="59138"/>
            <a:ext cx="547260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参考）ナレーションの追加について</a:t>
            </a: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17445D9F-7AA7-715B-3634-28FDC71787DB}"/>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2</a:t>
            </a:fld>
            <a:endParaRPr kumimoji="1" lang="ja-JP" altLang="en-US"/>
          </a:p>
        </p:txBody>
      </p:sp>
      <p:sp>
        <p:nvSpPr>
          <p:cNvPr id="4" name="正方形/長方形 3">
            <a:extLst>
              <a:ext uri="{FF2B5EF4-FFF2-40B4-BE49-F238E27FC236}">
                <a16:creationId xmlns:a16="http://schemas.microsoft.com/office/drawing/2014/main" id="{316EE5D2-679A-8A06-43CF-96823C3838D7}"/>
              </a:ext>
            </a:extLst>
          </p:cNvPr>
          <p:cNvSpPr/>
          <p:nvPr/>
        </p:nvSpPr>
        <p:spPr>
          <a:xfrm>
            <a:off x="107504" y="781791"/>
            <a:ext cx="1801391"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5" name="テキスト ボックス 4">
            <a:extLst>
              <a:ext uri="{FF2B5EF4-FFF2-40B4-BE49-F238E27FC236}">
                <a16:creationId xmlns:a16="http://schemas.microsoft.com/office/drawing/2014/main" id="{B2F6727A-EA80-36A7-707B-52CF6AE03CEA}"/>
              </a:ext>
            </a:extLst>
          </p:cNvPr>
          <p:cNvSpPr txBox="1"/>
          <p:nvPr/>
        </p:nvSpPr>
        <p:spPr>
          <a:xfrm>
            <a:off x="4382717" y="54626"/>
            <a:ext cx="462103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提案技術に係る研究開発の産業・社会ニーズ等の背景、必要性、技術開発課題、解決方法、産業社会への波及効果等の概要を簡潔に記載ください。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5B7F1281-3EA7-9843-0C88-2BD4BCCEA785}"/>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3</a:t>
            </a:fld>
            <a:endParaRPr kumimoji="1" lang="ja-JP" altLang="en-US"/>
          </a:p>
        </p:txBody>
      </p:sp>
      <p:sp>
        <p:nvSpPr>
          <p:cNvPr id="5" name="正方形/長方形 4">
            <a:extLst>
              <a:ext uri="{FF2B5EF4-FFF2-40B4-BE49-F238E27FC236}">
                <a16:creationId xmlns:a16="http://schemas.microsoft.com/office/drawing/2014/main" id="{3C6EE7F0-CDED-9EA7-C338-FC7888BAFCF8}"/>
              </a:ext>
            </a:extLst>
          </p:cNvPr>
          <p:cNvSpPr/>
          <p:nvPr/>
        </p:nvSpPr>
        <p:spPr>
          <a:xfrm>
            <a:off x="107504" y="781791"/>
            <a:ext cx="1801391"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
        <p:nvSpPr>
          <p:cNvPr id="4" name="テキスト ボックス 3">
            <a:extLst>
              <a:ext uri="{FF2B5EF4-FFF2-40B4-BE49-F238E27FC236}">
                <a16:creationId xmlns:a16="http://schemas.microsoft.com/office/drawing/2014/main" id="{905714E0-F47F-C4C0-CAD2-26C0E75ED3FC}"/>
              </a:ext>
            </a:extLst>
          </p:cNvPr>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624DF9AE-9D12-D53F-E13B-CD91C99C8AB0}"/>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1" name="テキスト ボックス 21"/>
          <p:cNvSpPr txBox="1">
            <a:spLocks noChangeArrowheads="1"/>
          </p:cNvSpPr>
          <p:nvPr/>
        </p:nvSpPr>
        <p:spPr bwMode="auto">
          <a:xfrm>
            <a:off x="147043" y="1183972"/>
            <a:ext cx="8712968" cy="289310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事業項目①　●●の開発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事業項目②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事業項目③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pPr>
              <a:tabLst>
                <a:tab pos="2600325" algn="l"/>
              </a:tabLst>
            </a:pPr>
            <a:r>
              <a:rPr kumimoji="1" lang="ja-JP" altLang="en-US" sz="1200" i="1" dirty="0">
                <a:solidFill>
                  <a:schemeClr val="bg1"/>
                </a:solidFill>
                <a:latin typeface="+mn-ea"/>
              </a:rPr>
              <a:t>・専門用語はなるべく使わず、平易な文章を心がけ、必要に応じ、注釈を付す等、分かりやすく記載ください</a:t>
            </a:r>
            <a:r>
              <a:rPr lang="ja-JP" altLang="en-US" sz="1200" i="1" dirty="0">
                <a:solidFill>
                  <a:schemeClr val="bg1"/>
                </a:solidFill>
                <a:latin typeface="+mn-ea"/>
              </a:rPr>
              <a:t>。</a:t>
            </a:r>
            <a:endParaRPr lang="en-US" altLang="ja-JP" sz="1200" i="1" dirty="0">
              <a:solidFill>
                <a:schemeClr val="bg1"/>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4</a:t>
            </a:fld>
            <a:endParaRPr kumimoji="1" lang="ja-JP" altLang="en-US"/>
          </a:p>
        </p:txBody>
      </p:sp>
      <p:sp>
        <p:nvSpPr>
          <p:cNvPr id="4" name="タイトル 1">
            <a:extLst>
              <a:ext uri="{FF2B5EF4-FFF2-40B4-BE49-F238E27FC236}">
                <a16:creationId xmlns:a16="http://schemas.microsoft.com/office/drawing/2014/main" id="{14EA3368-FFDD-4217-7882-C4748F67FD87}"/>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２．事業内容</a:t>
            </a:r>
            <a:endParaRPr lang="ja-JP" altLang="en-US" sz="2800" dirty="0">
              <a:latin typeface="+mn-ea"/>
            </a:endParaRPr>
          </a:p>
        </p:txBody>
      </p:sp>
      <p:sp>
        <p:nvSpPr>
          <p:cNvPr id="2" name="正方形/長方形 252">
            <a:extLst>
              <a:ext uri="{FF2B5EF4-FFF2-40B4-BE49-F238E27FC236}">
                <a16:creationId xmlns:a16="http://schemas.microsoft.com/office/drawing/2014/main" id="{F6F377E3-16C0-ADC5-EC39-83501F90CE18}"/>
              </a:ext>
            </a:extLst>
          </p:cNvPr>
          <p:cNvSpPr>
            <a:spLocks noChangeArrowheads="1"/>
          </p:cNvSpPr>
          <p:nvPr/>
        </p:nvSpPr>
        <p:spPr bwMode="auto">
          <a:xfrm>
            <a:off x="162865" y="5161998"/>
            <a:ext cx="8729615" cy="1092607"/>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（注）</a:t>
            </a:r>
            <a:endParaRPr lang="en-US" altLang="ja-JP" sz="1200" dirty="0">
              <a:solidFill>
                <a:srgbClr val="0070C0"/>
              </a:solidFill>
              <a:latin typeface="+mn-ea"/>
            </a:endParaRPr>
          </a:p>
          <a:p>
            <a:pPr>
              <a:spcBef>
                <a:spcPts val="600"/>
              </a:spcBef>
            </a:pPr>
            <a:r>
              <a:rPr lang="ja-JP" altLang="en-US" sz="1200" dirty="0">
                <a:solidFill>
                  <a:srgbClr val="0070C0"/>
                </a:solidFill>
                <a:latin typeface="+mn-ea"/>
              </a:rPr>
              <a:t>・研究開発計画で設定した予算規模を超える研究開発費が必要となる場合であって、予算規模を超える費用 を自己負担することを実施者が採択時に誓約することを前提として採択された場合は、当該実施者の自己負担による開発項目についても記載ください。（原則として、政府予算により実施する開発項目と、自己負担による開発項目は、「開発項目」あるいは「サブ開発項目単位」で切り分けて記載くださ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5</a:t>
            </a:fld>
            <a:endParaRPr kumimoji="1" lang="ja-JP" altLang="en-US" dirty="0"/>
          </a:p>
        </p:txBody>
      </p:sp>
      <p:sp>
        <p:nvSpPr>
          <p:cNvPr id="4" name="タイトル 1">
            <a:extLst>
              <a:ext uri="{FF2B5EF4-FFF2-40B4-BE49-F238E27FC236}">
                <a16:creationId xmlns:a16="http://schemas.microsoft.com/office/drawing/2014/main" id="{FADFB730-B1D5-A600-E1E8-0F6E563D729B}"/>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３．研究開発</a:t>
            </a:r>
            <a:r>
              <a:rPr kumimoji="1" lang="ja-JP" altLang="en-US" sz="2800" dirty="0">
                <a:latin typeface="+mn-ea"/>
              </a:rPr>
              <a:t>の体制</a:t>
            </a:r>
            <a:endParaRPr lang="ja-JP" altLang="en-US" sz="2800" dirty="0">
              <a:latin typeface="+mn-ea"/>
            </a:endParaRPr>
          </a:p>
        </p:txBody>
      </p:sp>
      <p:sp>
        <p:nvSpPr>
          <p:cNvPr id="5" name="テキスト ボックス 4">
            <a:extLst>
              <a:ext uri="{FF2B5EF4-FFF2-40B4-BE49-F238E27FC236}">
                <a16:creationId xmlns:a16="http://schemas.microsoft.com/office/drawing/2014/main" id="{8F02B39B-0B70-0900-A27C-5F397B8F1EAF}"/>
              </a:ext>
            </a:extLst>
          </p:cNvPr>
          <p:cNvSpPr txBox="1"/>
          <p:nvPr/>
        </p:nvSpPr>
        <p:spPr>
          <a:xfrm>
            <a:off x="4382717" y="54626"/>
            <a:ext cx="462103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・提案する研究開発を実施する体制とそれぞれの役割を下図のように記載ください。（提案書に記載する実施体制の転記あるいは簡略化したもので構いません）</a:t>
            </a:r>
          </a:p>
        </p:txBody>
      </p:sp>
      <p:sp>
        <p:nvSpPr>
          <p:cNvPr id="41" name="Line 2">
            <a:extLst>
              <a:ext uri="{FF2B5EF4-FFF2-40B4-BE49-F238E27FC236}">
                <a16:creationId xmlns:a16="http://schemas.microsoft.com/office/drawing/2014/main" id="{A386DFCE-A6B7-11BA-9EAA-95CDAEA6B6A2}"/>
              </a:ext>
            </a:extLst>
          </p:cNvPr>
          <p:cNvSpPr>
            <a:spLocks noChangeShapeType="1"/>
          </p:cNvSpPr>
          <p:nvPr/>
        </p:nvSpPr>
        <p:spPr bwMode="auto">
          <a:xfrm>
            <a:off x="5325614" y="1340768"/>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3" name="Text Box 6">
            <a:extLst>
              <a:ext uri="{FF2B5EF4-FFF2-40B4-BE49-F238E27FC236}">
                <a16:creationId xmlns:a16="http://schemas.microsoft.com/office/drawing/2014/main" id="{160C9062-AF8C-578A-C694-BA7F24D10BA6}"/>
              </a:ext>
            </a:extLst>
          </p:cNvPr>
          <p:cNvSpPr txBox="1">
            <a:spLocks noChangeArrowheads="1"/>
          </p:cNvSpPr>
          <p:nvPr/>
        </p:nvSpPr>
        <p:spPr bwMode="auto">
          <a:xfrm>
            <a:off x="3409209" y="1107628"/>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ＮＥＤＯ</a:t>
            </a:r>
            <a:endParaRPr lang="ja-JP" altLang="ja-JP" dirty="0">
              <a:latin typeface="+mn-ea"/>
              <a:ea typeface="+mn-ea"/>
            </a:endParaRPr>
          </a:p>
        </p:txBody>
      </p:sp>
      <p:sp>
        <p:nvSpPr>
          <p:cNvPr id="45" name="Text Box 8">
            <a:extLst>
              <a:ext uri="{FF2B5EF4-FFF2-40B4-BE49-F238E27FC236}">
                <a16:creationId xmlns:a16="http://schemas.microsoft.com/office/drawing/2014/main" id="{CC57E23E-AA05-CBA3-B8B9-44DC4B223A76}"/>
              </a:ext>
            </a:extLst>
          </p:cNvPr>
          <p:cNvSpPr txBox="1">
            <a:spLocks noChangeArrowheads="1"/>
          </p:cNvSpPr>
          <p:nvPr/>
        </p:nvSpPr>
        <p:spPr bwMode="auto">
          <a:xfrm>
            <a:off x="5994812" y="1133029"/>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業務管理統括責任者</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
        <p:nvSpPr>
          <p:cNvPr id="46" name="Line 9">
            <a:extLst>
              <a:ext uri="{FF2B5EF4-FFF2-40B4-BE49-F238E27FC236}">
                <a16:creationId xmlns:a16="http://schemas.microsoft.com/office/drawing/2014/main" id="{5C5216A3-9980-DF3C-B3E9-2F2364A1C6CF}"/>
              </a:ext>
            </a:extLst>
          </p:cNvPr>
          <p:cNvSpPr>
            <a:spLocks noChangeShapeType="1"/>
          </p:cNvSpPr>
          <p:nvPr/>
        </p:nvSpPr>
        <p:spPr bwMode="auto">
          <a:xfrm>
            <a:off x="4357125" y="1756292"/>
            <a:ext cx="163768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8" name="Text Box 10">
            <a:extLst>
              <a:ext uri="{FF2B5EF4-FFF2-40B4-BE49-F238E27FC236}">
                <a16:creationId xmlns:a16="http://schemas.microsoft.com/office/drawing/2014/main" id="{9E6DA1A7-B7EE-3561-3976-176DED4F4510}"/>
              </a:ext>
            </a:extLst>
          </p:cNvPr>
          <p:cNvSpPr txBox="1">
            <a:spLocks noChangeArrowheads="1"/>
          </p:cNvSpPr>
          <p:nvPr/>
        </p:nvSpPr>
        <p:spPr bwMode="auto">
          <a:xfrm>
            <a:off x="5203530" y="1454377"/>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指示・協議</a:t>
            </a:r>
            <a:endParaRPr kumimoji="0" lang="ja-JP" altLang="ja-JP" sz="1050" b="0" i="0" u="none" strike="noStrike" cap="none" normalizeH="0" baseline="0" dirty="0">
              <a:ln>
                <a:noFill/>
              </a:ln>
              <a:solidFill>
                <a:schemeClr val="tx1"/>
              </a:solidFill>
              <a:effectLst/>
              <a:latin typeface="+mn-ea"/>
            </a:endParaRPr>
          </a:p>
        </p:txBody>
      </p:sp>
      <p:sp>
        <p:nvSpPr>
          <p:cNvPr id="49" name="Line 11">
            <a:extLst>
              <a:ext uri="{FF2B5EF4-FFF2-40B4-BE49-F238E27FC236}">
                <a16:creationId xmlns:a16="http://schemas.microsoft.com/office/drawing/2014/main" id="{E919713B-1E03-9E5C-0E3E-287C48B48ABE}"/>
              </a:ext>
            </a:extLst>
          </p:cNvPr>
          <p:cNvSpPr>
            <a:spLocks noChangeShapeType="1"/>
          </p:cNvSpPr>
          <p:nvPr/>
        </p:nvSpPr>
        <p:spPr bwMode="auto">
          <a:xfrm flipH="1">
            <a:off x="4327158" y="1482216"/>
            <a:ext cx="1588" cy="14255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0" name="Line 12">
            <a:extLst>
              <a:ext uri="{FF2B5EF4-FFF2-40B4-BE49-F238E27FC236}">
                <a16:creationId xmlns:a16="http://schemas.microsoft.com/office/drawing/2014/main" id="{2DDAAB05-D746-F191-8BDB-1CA994FBFE41}"/>
              </a:ext>
            </a:extLst>
          </p:cNvPr>
          <p:cNvSpPr>
            <a:spLocks noChangeShapeType="1"/>
          </p:cNvSpPr>
          <p:nvPr/>
        </p:nvSpPr>
        <p:spPr bwMode="auto">
          <a:xfrm flipH="1">
            <a:off x="2405035" y="2676016"/>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1" name="Line 12">
            <a:extLst>
              <a:ext uri="{FF2B5EF4-FFF2-40B4-BE49-F238E27FC236}">
                <a16:creationId xmlns:a16="http://schemas.microsoft.com/office/drawing/2014/main" id="{BFE7ECA5-15D7-614D-A005-2919F97724A8}"/>
              </a:ext>
            </a:extLst>
          </p:cNvPr>
          <p:cNvSpPr>
            <a:spLocks noChangeShapeType="1"/>
          </p:cNvSpPr>
          <p:nvPr/>
        </p:nvSpPr>
        <p:spPr bwMode="auto">
          <a:xfrm flipH="1">
            <a:off x="6253494" y="2664449"/>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2" name="Line 13">
            <a:extLst>
              <a:ext uri="{FF2B5EF4-FFF2-40B4-BE49-F238E27FC236}">
                <a16:creationId xmlns:a16="http://schemas.microsoft.com/office/drawing/2014/main" id="{73B17985-495B-4D88-5B88-F9AF0332E99B}"/>
              </a:ext>
            </a:extLst>
          </p:cNvPr>
          <p:cNvSpPr>
            <a:spLocks noChangeShapeType="1"/>
          </p:cNvSpPr>
          <p:nvPr/>
        </p:nvSpPr>
        <p:spPr bwMode="auto">
          <a:xfrm>
            <a:off x="2403968" y="2666689"/>
            <a:ext cx="38520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3" name="Text Box 14">
            <a:extLst>
              <a:ext uri="{FF2B5EF4-FFF2-40B4-BE49-F238E27FC236}">
                <a16:creationId xmlns:a16="http://schemas.microsoft.com/office/drawing/2014/main" id="{2F4E8085-C586-BEB9-36BD-51D1C84021A6}"/>
              </a:ext>
            </a:extLst>
          </p:cNvPr>
          <p:cNvSpPr txBox="1">
            <a:spLocks noChangeArrowheads="1"/>
          </p:cNvSpPr>
          <p:nvPr/>
        </p:nvSpPr>
        <p:spPr bwMode="auto">
          <a:xfrm>
            <a:off x="5388307" y="294127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・事業実施場所：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・実施項目：</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○○のプログラム</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4" name="Text Box 15">
            <a:extLst>
              <a:ext uri="{FF2B5EF4-FFF2-40B4-BE49-F238E27FC236}">
                <a16:creationId xmlns:a16="http://schemas.microsoft.com/office/drawing/2014/main" id="{6173D664-A7C3-C2A3-9860-846BB4FFC8D5}"/>
              </a:ext>
            </a:extLst>
          </p:cNvPr>
          <p:cNvSpPr txBox="1">
            <a:spLocks noChangeArrowheads="1"/>
          </p:cNvSpPr>
          <p:nvPr/>
        </p:nvSpPr>
        <p:spPr bwMode="auto">
          <a:xfrm>
            <a:off x="1718852" y="2941278"/>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・事業実施場所：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○○センター（大阪）</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・実施項目：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○○のプログラム</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5" name="Text Box 16">
            <a:extLst>
              <a:ext uri="{FF2B5EF4-FFF2-40B4-BE49-F238E27FC236}">
                <a16:creationId xmlns:a16="http://schemas.microsoft.com/office/drawing/2014/main" id="{5E7AD740-1DAA-778E-864C-611F74EFE52F}"/>
              </a:ext>
            </a:extLst>
          </p:cNvPr>
          <p:cNvSpPr txBox="1">
            <a:spLocks noChangeArrowheads="1"/>
          </p:cNvSpPr>
          <p:nvPr/>
        </p:nvSpPr>
        <p:spPr bwMode="auto">
          <a:xfrm>
            <a:off x="1520123" y="2732846"/>
            <a:ext cx="107156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（代表事業者）</a:t>
            </a:r>
            <a:endParaRPr kumimoji="0" lang="ja-JP" altLang="ja-JP" sz="1800" b="0" i="0" u="none" strike="noStrike" cap="none" normalizeH="0" baseline="0" dirty="0">
              <a:ln>
                <a:noFill/>
              </a:ln>
              <a:solidFill>
                <a:schemeClr val="tx1"/>
              </a:solidFill>
              <a:effectLst/>
              <a:latin typeface="+mn-ea"/>
            </a:endParaRPr>
          </a:p>
        </p:txBody>
      </p:sp>
      <p:sp>
        <p:nvSpPr>
          <p:cNvPr id="56" name="Text Box 17">
            <a:extLst>
              <a:ext uri="{FF2B5EF4-FFF2-40B4-BE49-F238E27FC236}">
                <a16:creationId xmlns:a16="http://schemas.microsoft.com/office/drawing/2014/main" id="{9676A079-A3D8-82E9-7EB1-6393F52D0393}"/>
              </a:ext>
            </a:extLst>
          </p:cNvPr>
          <p:cNvSpPr txBox="1">
            <a:spLocks noChangeArrowheads="1"/>
          </p:cNvSpPr>
          <p:nvPr/>
        </p:nvSpPr>
        <p:spPr bwMode="auto">
          <a:xfrm>
            <a:off x="3568710" y="2945892"/>
            <a:ext cx="1728787" cy="209261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技術研究組合</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・事業実施場所：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・実施項目：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○○のプログラム、企業６社（企業名記入）</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共同研究</a:t>
            </a:r>
            <a:r>
              <a:rPr kumimoji="0" lang="en-US" altLang="ja-JP" sz="1000" b="0" i="0" u="none" strike="noStrike" cap="none" normalizeH="0" baseline="0" dirty="0">
                <a:ln>
                  <a:noFill/>
                </a:ln>
                <a:solidFill>
                  <a:schemeClr val="tx1"/>
                </a:solidFill>
                <a:effectLst/>
                <a:latin typeface="+mn-ea"/>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〇〇大学</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・事業実施場所：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○研究室（つくば）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・実施項目：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○○のプログラム</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7" name="Line 9">
            <a:extLst>
              <a:ext uri="{FF2B5EF4-FFF2-40B4-BE49-F238E27FC236}">
                <a16:creationId xmlns:a16="http://schemas.microsoft.com/office/drawing/2014/main" id="{87D07DFA-1527-FAA4-807A-CC6AE09871B6}"/>
              </a:ext>
            </a:extLst>
          </p:cNvPr>
          <p:cNvSpPr>
            <a:spLocks noChangeShapeType="1"/>
          </p:cNvSpPr>
          <p:nvPr/>
        </p:nvSpPr>
        <p:spPr bwMode="auto">
          <a:xfrm>
            <a:off x="3568709" y="3975596"/>
            <a:ext cx="1728787" cy="15317"/>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8" name="Text Box 14">
            <a:extLst>
              <a:ext uri="{FF2B5EF4-FFF2-40B4-BE49-F238E27FC236}">
                <a16:creationId xmlns:a16="http://schemas.microsoft.com/office/drawing/2014/main" id="{1D5703C3-9BA3-3929-FCDA-4358DCFB258D}"/>
              </a:ext>
            </a:extLst>
          </p:cNvPr>
          <p:cNvSpPr txBox="1">
            <a:spLocks noChangeArrowheads="1"/>
          </p:cNvSpPr>
          <p:nvPr/>
        </p:nvSpPr>
        <p:spPr bwMode="auto">
          <a:xfrm>
            <a:off x="3555910" y="5522916"/>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大学</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・事業実施場所：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○○センター（千葉）</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・実施項目：</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○○のプログラム</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9" name="Line 19">
            <a:extLst>
              <a:ext uri="{FF2B5EF4-FFF2-40B4-BE49-F238E27FC236}">
                <a16:creationId xmlns:a16="http://schemas.microsoft.com/office/drawing/2014/main" id="{997747F8-5B35-92D1-86CE-710D31265E07}"/>
              </a:ext>
            </a:extLst>
          </p:cNvPr>
          <p:cNvSpPr>
            <a:spLocks noChangeShapeType="1"/>
          </p:cNvSpPr>
          <p:nvPr/>
        </p:nvSpPr>
        <p:spPr bwMode="auto">
          <a:xfrm>
            <a:off x="4389347" y="5038502"/>
            <a:ext cx="0" cy="4635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60" name="Text Box 10">
            <a:extLst>
              <a:ext uri="{FF2B5EF4-FFF2-40B4-BE49-F238E27FC236}">
                <a16:creationId xmlns:a16="http://schemas.microsoft.com/office/drawing/2014/main" id="{3FD725ED-6ED3-587D-080A-ED2DA8AD73D7}"/>
              </a:ext>
            </a:extLst>
          </p:cNvPr>
          <p:cNvSpPr txBox="1">
            <a:spLocks noChangeArrowheads="1"/>
          </p:cNvSpPr>
          <p:nvPr/>
        </p:nvSpPr>
        <p:spPr bwMode="auto">
          <a:xfrm>
            <a:off x="3856741" y="1946382"/>
            <a:ext cx="499234"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委託</a:t>
            </a:r>
            <a:endParaRPr kumimoji="0" lang="ja-JP" altLang="ja-JP" sz="1050" b="0" i="0" u="none" strike="noStrike" cap="none" normalizeH="0" baseline="0" dirty="0">
              <a:ln>
                <a:noFill/>
              </a:ln>
              <a:solidFill>
                <a:schemeClr val="tx1"/>
              </a:solidFill>
              <a:effectLst/>
              <a:latin typeface="+mn-ea"/>
            </a:endParaRPr>
          </a:p>
        </p:txBody>
      </p:sp>
      <p:sp>
        <p:nvSpPr>
          <p:cNvPr id="61" name="Text Box 10">
            <a:extLst>
              <a:ext uri="{FF2B5EF4-FFF2-40B4-BE49-F238E27FC236}">
                <a16:creationId xmlns:a16="http://schemas.microsoft.com/office/drawing/2014/main" id="{48735CFB-02F5-BEEB-CCAB-0CFFADA77607}"/>
              </a:ext>
            </a:extLst>
          </p:cNvPr>
          <p:cNvSpPr txBox="1">
            <a:spLocks noChangeArrowheads="1"/>
          </p:cNvSpPr>
          <p:nvPr/>
        </p:nvSpPr>
        <p:spPr bwMode="auto">
          <a:xfrm>
            <a:off x="3131842" y="5210240"/>
            <a:ext cx="1281153"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再委託、共同実施</a:t>
            </a:r>
            <a:endParaRPr kumimoji="0" lang="ja-JP" altLang="ja-JP" sz="1050" b="0" i="0" u="none" strike="noStrike" cap="none" normalizeH="0" baseline="0" dirty="0">
              <a:ln>
                <a:noFill/>
              </a:ln>
              <a:solidFill>
                <a:schemeClr val="tx1"/>
              </a:solidFill>
              <a:effectLst/>
              <a:latin typeface="+mn-ea"/>
            </a:endParaRPr>
          </a:p>
        </p:txBody>
      </p:sp>
      <p:sp>
        <p:nvSpPr>
          <p:cNvPr id="62" name="正方形/長方形 61">
            <a:extLst>
              <a:ext uri="{FF2B5EF4-FFF2-40B4-BE49-F238E27FC236}">
                <a16:creationId xmlns:a16="http://schemas.microsoft.com/office/drawing/2014/main" id="{A103FD9E-CC63-5673-AFA2-0F290F8BE54A}"/>
              </a:ext>
            </a:extLst>
          </p:cNvPr>
          <p:cNvSpPr/>
          <p:nvPr/>
        </p:nvSpPr>
        <p:spPr>
          <a:xfrm>
            <a:off x="1576402" y="2438386"/>
            <a:ext cx="5731901" cy="270236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Tree>
    <p:extLst>
      <p:ext uri="{BB962C8B-B14F-4D97-AF65-F5344CB8AC3E}">
        <p14:creationId xmlns:p14="http://schemas.microsoft.com/office/powerpoint/2010/main" val="4271847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6</a:t>
            </a:fld>
            <a:endParaRPr kumimoji="1" lang="ja-JP" altLang="en-US"/>
          </a:p>
        </p:txBody>
      </p:sp>
      <p:cxnSp>
        <p:nvCxnSpPr>
          <p:cNvPr id="5" name="直線コネクタ 4"/>
          <p:cNvCxnSpPr/>
          <p:nvPr/>
        </p:nvCxnSpPr>
        <p:spPr>
          <a:xfrm>
            <a:off x="1517243"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a:off x="176827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6550751"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2367618" y="801042"/>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9" name="テキスト ボックス 8"/>
          <p:cNvSpPr txBox="1"/>
          <p:nvPr/>
        </p:nvSpPr>
        <p:spPr>
          <a:xfrm>
            <a:off x="1475656" y="801102"/>
            <a:ext cx="81274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10" name="右矢印 9"/>
          <p:cNvSpPr/>
          <p:nvPr/>
        </p:nvSpPr>
        <p:spPr>
          <a:xfrm>
            <a:off x="2267744" y="1886362"/>
            <a:ext cx="206210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1" name="テキスト ボックス 10"/>
          <p:cNvSpPr txBox="1"/>
          <p:nvPr/>
        </p:nvSpPr>
        <p:spPr>
          <a:xfrm>
            <a:off x="179512" y="2141224"/>
            <a:ext cx="2478156" cy="369332"/>
          </a:xfrm>
          <a:prstGeom prst="rect">
            <a:avLst/>
          </a:prstGeom>
          <a:noFill/>
        </p:spPr>
        <p:txBody>
          <a:bodyPr wrap="square" rtlCol="0" anchor="ctr">
            <a:spAutoFit/>
          </a:bodyPr>
          <a:lstStyle/>
          <a:p>
            <a:r>
              <a:rPr lang="ja-JP" altLang="en-US" dirty="0"/>
              <a:t>事業</a:t>
            </a:r>
            <a:r>
              <a:rPr kumimoji="1" lang="ja-JP" altLang="en-US" dirty="0"/>
              <a:t>項目①</a:t>
            </a:r>
          </a:p>
        </p:txBody>
      </p:sp>
      <p:sp>
        <p:nvSpPr>
          <p:cNvPr id="12" name="右矢印 11"/>
          <p:cNvSpPr/>
          <p:nvPr/>
        </p:nvSpPr>
        <p:spPr>
          <a:xfrm>
            <a:off x="3155881" y="3019007"/>
            <a:ext cx="1200095"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3" name="テキスト ボックス 12"/>
          <p:cNvSpPr txBox="1"/>
          <p:nvPr/>
        </p:nvSpPr>
        <p:spPr>
          <a:xfrm>
            <a:off x="179512" y="3285935"/>
            <a:ext cx="2478156" cy="369332"/>
          </a:xfrm>
          <a:prstGeom prst="rect">
            <a:avLst/>
          </a:prstGeom>
          <a:noFill/>
        </p:spPr>
        <p:txBody>
          <a:bodyPr wrap="square" rtlCol="0">
            <a:spAutoFit/>
          </a:bodyPr>
          <a:lstStyle/>
          <a:p>
            <a:r>
              <a:rPr lang="ja-JP" altLang="en-US" dirty="0"/>
              <a:t>事業</a:t>
            </a:r>
            <a:r>
              <a:rPr kumimoji="1" lang="ja-JP" altLang="en-US" dirty="0"/>
              <a:t>項目②</a:t>
            </a:r>
          </a:p>
        </p:txBody>
      </p:sp>
      <p:sp>
        <p:nvSpPr>
          <p:cNvPr id="14" name="右矢印 13"/>
          <p:cNvSpPr/>
          <p:nvPr/>
        </p:nvSpPr>
        <p:spPr>
          <a:xfrm>
            <a:off x="4329533" y="4151843"/>
            <a:ext cx="2762747"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テキスト ボックス 14"/>
          <p:cNvSpPr txBox="1"/>
          <p:nvPr/>
        </p:nvSpPr>
        <p:spPr>
          <a:xfrm>
            <a:off x="179512" y="4482589"/>
            <a:ext cx="2478156" cy="369332"/>
          </a:xfrm>
          <a:prstGeom prst="rect">
            <a:avLst/>
          </a:prstGeom>
          <a:noFill/>
        </p:spPr>
        <p:txBody>
          <a:bodyPr wrap="square" rtlCol="0">
            <a:spAutoFit/>
          </a:bodyPr>
          <a:lstStyle/>
          <a:p>
            <a:r>
              <a:rPr lang="ja-JP" altLang="en-US"/>
              <a:t>事業</a:t>
            </a:r>
            <a:r>
              <a:rPr kumimoji="1" lang="ja-JP" altLang="en-US"/>
              <a:t>項目</a:t>
            </a:r>
            <a:r>
              <a:rPr kumimoji="1" lang="ja-JP" altLang="en-US" dirty="0"/>
              <a:t>③</a:t>
            </a:r>
          </a:p>
        </p:txBody>
      </p:sp>
      <p:cxnSp>
        <p:nvCxnSpPr>
          <p:cNvPr id="20" name="直線コネクタ 19"/>
          <p:cNvCxnSpPr/>
          <p:nvPr/>
        </p:nvCxnSpPr>
        <p:spPr>
          <a:xfrm>
            <a:off x="2724772" y="160047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368126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a:off x="4637762"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3316142" y="796771"/>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24" name="テキスト ボックス 23"/>
          <p:cNvSpPr txBox="1"/>
          <p:nvPr/>
        </p:nvSpPr>
        <p:spPr>
          <a:xfrm>
            <a:off x="5170520" y="779942"/>
            <a:ext cx="93490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25" name="テキスト ボックス 24"/>
          <p:cNvSpPr txBox="1"/>
          <p:nvPr/>
        </p:nvSpPr>
        <p:spPr>
          <a:xfrm>
            <a:off x="2126937" y="1185918"/>
            <a:ext cx="1076911" cy="307777"/>
          </a:xfrm>
          <a:prstGeom prst="rect">
            <a:avLst/>
          </a:prstGeom>
          <a:noFill/>
        </p:spPr>
        <p:txBody>
          <a:bodyPr wrap="square" rtlCol="0">
            <a:spAutoFit/>
          </a:bodyPr>
          <a:lstStyle/>
          <a:p>
            <a:r>
              <a:rPr lang="ja-JP" altLang="en-US" sz="1400" dirty="0">
                <a:solidFill>
                  <a:srgbClr val="0070C0"/>
                </a:solidFill>
              </a:rPr>
              <a:t>◆事業開始</a:t>
            </a:r>
          </a:p>
        </p:txBody>
      </p:sp>
      <p:sp>
        <p:nvSpPr>
          <p:cNvPr id="26" name="テキスト ボックス 25"/>
          <p:cNvSpPr txBox="1"/>
          <p:nvPr/>
        </p:nvSpPr>
        <p:spPr>
          <a:xfrm>
            <a:off x="6996987" y="1185918"/>
            <a:ext cx="1175413" cy="307777"/>
          </a:xfrm>
          <a:prstGeom prst="rect">
            <a:avLst/>
          </a:prstGeom>
          <a:noFill/>
        </p:spPr>
        <p:txBody>
          <a:bodyPr wrap="square" rtlCol="0">
            <a:spAutoFit/>
          </a:bodyPr>
          <a:lstStyle/>
          <a:p>
            <a:r>
              <a:rPr lang="ja-JP" altLang="en-US" sz="1400" dirty="0">
                <a:solidFill>
                  <a:srgbClr val="0070C0"/>
                </a:solidFill>
              </a:rPr>
              <a:t>◆事業終了</a:t>
            </a:r>
          </a:p>
        </p:txBody>
      </p:sp>
      <p:sp>
        <p:nvSpPr>
          <p:cNvPr id="29" name="テキスト ボックス 28"/>
          <p:cNvSpPr txBox="1"/>
          <p:nvPr/>
        </p:nvSpPr>
        <p:spPr>
          <a:xfrm>
            <a:off x="4282162" y="779363"/>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cxnSp>
        <p:nvCxnSpPr>
          <p:cNvPr id="30" name="直線矢印コネクタ 29"/>
          <p:cNvCxnSpPr>
            <a:stCxn id="10" idx="3"/>
          </p:cNvCxnSpPr>
          <p:nvPr/>
        </p:nvCxnSpPr>
        <p:spPr>
          <a:xfrm>
            <a:off x="4329850" y="2343787"/>
            <a:ext cx="0" cy="1949309"/>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7212960" y="4293096"/>
            <a:ext cx="1789142" cy="646331"/>
          </a:xfrm>
          <a:prstGeom prst="rect">
            <a:avLst/>
          </a:prstGeom>
          <a:noFill/>
        </p:spPr>
        <p:txBody>
          <a:bodyPr wrap="square" rtlCol="0">
            <a:spAutoFit/>
          </a:bodyPr>
          <a:lstStyle/>
          <a:p>
            <a:r>
              <a:rPr lang="ja-JP" altLang="en-US" dirty="0"/>
              <a:t>目標：～～～～を達成</a:t>
            </a:r>
            <a:endParaRPr kumimoji="1" lang="ja-JP" altLang="en-US" dirty="0"/>
          </a:p>
        </p:txBody>
      </p:sp>
      <p:cxnSp>
        <p:nvCxnSpPr>
          <p:cNvPr id="32" name="直線コネクタ 31"/>
          <p:cNvCxnSpPr/>
          <p:nvPr/>
        </p:nvCxnSpPr>
        <p:spPr>
          <a:xfrm>
            <a:off x="5594257" y="160770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3" name="テキスト ボックス 32"/>
          <p:cNvSpPr txBox="1"/>
          <p:nvPr/>
        </p:nvSpPr>
        <p:spPr>
          <a:xfrm>
            <a:off x="6152634" y="795191"/>
            <a:ext cx="93490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34" name="テキスト ボックス 33"/>
          <p:cNvSpPr txBox="1"/>
          <p:nvPr/>
        </p:nvSpPr>
        <p:spPr>
          <a:xfrm>
            <a:off x="4484893" y="315045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35" name="テキスト ボックス 34"/>
          <p:cNvSpPr txBox="1"/>
          <p:nvPr/>
        </p:nvSpPr>
        <p:spPr>
          <a:xfrm>
            <a:off x="4447243" y="2019662"/>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2" name="タイトル 1">
            <a:extLst>
              <a:ext uri="{FF2B5EF4-FFF2-40B4-BE49-F238E27FC236}">
                <a16:creationId xmlns:a16="http://schemas.microsoft.com/office/drawing/2014/main" id="{DB680801-1CAC-F0BA-A4B6-6988AEE74925}"/>
              </a:ext>
            </a:extLst>
          </p:cNvPr>
          <p:cNvSpPr txBox="1">
            <a:spLocks/>
          </p:cNvSpPr>
          <p:nvPr/>
        </p:nvSpPr>
        <p:spPr>
          <a:xfrm>
            <a:off x="107504" y="59138"/>
            <a:ext cx="453650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sp>
        <p:nvSpPr>
          <p:cNvPr id="3" name="テキスト ボックス 2">
            <a:extLst>
              <a:ext uri="{FF2B5EF4-FFF2-40B4-BE49-F238E27FC236}">
                <a16:creationId xmlns:a16="http://schemas.microsoft.com/office/drawing/2014/main" id="{092045CC-DB2E-B549-FAEB-71849B75849D}"/>
              </a:ext>
            </a:extLst>
          </p:cNvPr>
          <p:cNvSpPr txBox="1"/>
          <p:nvPr/>
        </p:nvSpPr>
        <p:spPr>
          <a:xfrm>
            <a:off x="4932039" y="54626"/>
            <a:ext cx="4071715"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・研究開発の全体スケジュールを記載ください。</a:t>
            </a:r>
            <a:endParaRPr lang="en-US" altLang="ja-JP" sz="1200" i="1" dirty="0">
              <a:solidFill>
                <a:schemeClr val="bg1"/>
              </a:solidFill>
              <a:latin typeface="+mn-ea"/>
            </a:endParaRPr>
          </a:p>
          <a:p>
            <a:r>
              <a:rPr lang="ja-JP" altLang="en-US" sz="1200" i="1" dirty="0">
                <a:solidFill>
                  <a:schemeClr val="bg1"/>
                </a:solidFill>
                <a:latin typeface="+mn-ea"/>
              </a:rPr>
              <a:t>・事業年数によりスケジュール表を調整ください。</a:t>
            </a:r>
            <a:endParaRPr lang="en-US" altLang="ja-JP" sz="1200" i="1" dirty="0">
              <a:solidFill>
                <a:schemeClr val="bg1"/>
              </a:solidFill>
              <a:latin typeface="+mn-ea"/>
            </a:endParaRPr>
          </a:p>
        </p:txBody>
      </p:sp>
      <p:sp>
        <p:nvSpPr>
          <p:cNvPr id="16" name="テキスト ボックス 15">
            <a:extLst>
              <a:ext uri="{FF2B5EF4-FFF2-40B4-BE49-F238E27FC236}">
                <a16:creationId xmlns:a16="http://schemas.microsoft.com/office/drawing/2014/main" id="{6C35C626-E13F-2779-AA8A-F9538190943D}"/>
              </a:ext>
            </a:extLst>
          </p:cNvPr>
          <p:cNvSpPr txBox="1"/>
          <p:nvPr/>
        </p:nvSpPr>
        <p:spPr>
          <a:xfrm>
            <a:off x="4572000" y="1185918"/>
            <a:ext cx="1152128" cy="523220"/>
          </a:xfrm>
          <a:prstGeom prst="rect">
            <a:avLst/>
          </a:prstGeom>
          <a:noFill/>
        </p:spPr>
        <p:txBody>
          <a:bodyPr wrap="square" rtlCol="0">
            <a:spAutoFit/>
          </a:bodyPr>
          <a:lstStyle/>
          <a:p>
            <a:r>
              <a:rPr lang="ja-JP" altLang="en-US" sz="1400" dirty="0">
                <a:solidFill>
                  <a:srgbClr val="0070C0"/>
                </a:solidFill>
              </a:rPr>
              <a:t>◆ステージゲート審査</a:t>
            </a:r>
          </a:p>
        </p:txBody>
      </p:sp>
    </p:spTree>
    <p:extLst>
      <p:ext uri="{BB962C8B-B14F-4D97-AF65-F5344CB8AC3E}">
        <p14:creationId xmlns:p14="http://schemas.microsoft.com/office/powerpoint/2010/main" val="3370902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21"/>
          <p:cNvSpPr txBox="1">
            <a:spLocks noChangeArrowheads="1"/>
          </p:cNvSpPr>
          <p:nvPr/>
        </p:nvSpPr>
        <p:spPr bwMode="auto">
          <a:xfrm>
            <a:off x="179512" y="1459255"/>
            <a:ext cx="8712968" cy="553998"/>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a:t>
            </a:r>
            <a:endParaRPr lang="en-US" altLang="ja-JP" sz="1600" dirty="0">
              <a:latin typeface="+mn-ea"/>
              <a:cs typeface="Times New Roman" pitchFamily="18" charset="0"/>
            </a:endParaRPr>
          </a:p>
          <a:p>
            <a:r>
              <a:rPr lang="ja-JP" altLang="en-US" sz="1400" dirty="0">
                <a:latin typeface="+mn-ea"/>
                <a:cs typeface="Times New Roman" pitchFamily="18" charset="0"/>
              </a:rPr>
              <a:t>　（</a:t>
            </a:r>
            <a:r>
              <a:rPr lang="en-US" altLang="ja-JP" sz="1400" dirty="0">
                <a:latin typeface="+mn-ea"/>
                <a:cs typeface="Times New Roman" pitchFamily="18" charset="0"/>
              </a:rPr>
              <a:t>※</a:t>
            </a:r>
            <a:r>
              <a:rPr lang="ja-JP" altLang="en-US" sz="1400" dirty="0">
                <a:latin typeface="+mn-ea"/>
                <a:cs typeface="Times New Roman" pitchFamily="18" charset="0"/>
              </a:rPr>
              <a:t>３年間の提案の場合は事業開始から１．５年後、５年間の提案の場合は事業開始から２．５年後</a:t>
            </a:r>
            <a:r>
              <a:rPr lang="ja-JP" altLang="en-US" sz="1400" dirty="0">
                <a:latin typeface="+mn-ea"/>
              </a:rPr>
              <a:t>）</a:t>
            </a:r>
            <a:endParaRPr lang="en-US" altLang="ja-JP" sz="1400" dirty="0">
              <a:latin typeface="+mn-ea"/>
            </a:endParaRPr>
          </a:p>
        </p:txBody>
      </p:sp>
      <p:sp>
        <p:nvSpPr>
          <p:cNvPr id="5" name="テキスト ボックス 21"/>
          <p:cNvSpPr txBox="1">
            <a:spLocks noChangeArrowheads="1"/>
          </p:cNvSpPr>
          <p:nvPr/>
        </p:nvSpPr>
        <p:spPr bwMode="auto">
          <a:xfrm>
            <a:off x="179512" y="3516002"/>
            <a:ext cx="8614136" cy="553998"/>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a:t>
            </a:r>
            <a:endParaRPr lang="en-US" altLang="ja-JP" sz="1600" dirty="0">
              <a:latin typeface="+mn-ea"/>
              <a:cs typeface="Times New Roman" pitchFamily="18" charset="0"/>
            </a:endParaRPr>
          </a:p>
          <a:p>
            <a:r>
              <a:rPr lang="ja-JP" altLang="en-US" sz="1400" dirty="0">
                <a:latin typeface="+mn-ea"/>
                <a:cs typeface="Times New Roman" pitchFamily="18" charset="0"/>
              </a:rPr>
              <a:t>　（</a:t>
            </a:r>
            <a:r>
              <a:rPr lang="en-US" altLang="ja-JP" sz="1400" dirty="0">
                <a:latin typeface="+mn-ea"/>
                <a:cs typeface="Times New Roman" pitchFamily="18" charset="0"/>
              </a:rPr>
              <a:t>※</a:t>
            </a:r>
            <a:r>
              <a:rPr lang="ja-JP" altLang="en-US" sz="1400" dirty="0">
                <a:latin typeface="+mn-ea"/>
                <a:cs typeface="Times New Roman" pitchFamily="18" charset="0"/>
              </a:rPr>
              <a:t>３年間の提案の場合は事業開始から３年後、</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itchFamily="18" charset="0"/>
              </a:rPr>
              <a:t>５年間の提案の場合は事業開始から５年後</a:t>
            </a:r>
            <a:r>
              <a:rPr lang="ja-JP" altLang="en-US" sz="1400" dirty="0">
                <a:latin typeface="+mn-ea"/>
              </a:rPr>
              <a:t>）</a:t>
            </a:r>
            <a:endParaRPr lang="en-US" altLang="ja-JP" sz="14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3046617873"/>
              </p:ext>
            </p:extLst>
          </p:nvPr>
        </p:nvGraphicFramePr>
        <p:xfrm>
          <a:off x="323528" y="2092484"/>
          <a:ext cx="8470120" cy="126256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1262560">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en-US" sz="1200" spc="10" dirty="0">
                          <a:effectLst/>
                        </a:rPr>
                        <a:t>中間目標</a:t>
                      </a:r>
                      <a:endParaRPr lang="ja-JP" alt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200" spc="10" dirty="0">
                          <a:effectLst/>
                        </a:rPr>
                        <a:t>○○○○○</a:t>
                      </a:r>
                      <a:r>
                        <a:rPr lang="ja-JP" altLang="ja-JP" sz="1200" spc="10" dirty="0">
                          <a:effectLst/>
                        </a:rPr>
                        <a:t>○○○○○○○○○○○○○○</a:t>
                      </a:r>
                      <a:r>
                        <a:rPr lang="ja-JP" sz="1200" spc="10" dirty="0">
                          <a:effectLst/>
                        </a:rPr>
                        <a:t>○○</a:t>
                      </a:r>
                      <a:r>
                        <a:rPr lang="ja-JP" altLang="ja-JP" sz="1200" spc="10" dirty="0">
                          <a:effectLst/>
                        </a:rPr>
                        <a:t>○○○○○○○○○○○○○○○○○○○○○○○○○○○○○○○○○○○○○○○○○○…</a:t>
                      </a:r>
                      <a:endParaRPr 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124744"/>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2759149822"/>
              </p:ext>
            </p:extLst>
          </p:nvPr>
        </p:nvGraphicFramePr>
        <p:xfrm>
          <a:off x="323528" y="4149231"/>
          <a:ext cx="8470120" cy="208273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904387">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研究開発計画の</a:t>
                      </a:r>
                      <a:endParaRPr kumimoji="1" lang="en-US" altLang="ja-JP" sz="1200" kern="1200" spc="10" dirty="0">
                        <a:solidFill>
                          <a:schemeClr val="tx1"/>
                        </a:solidFill>
                        <a:effectLst/>
                        <a:latin typeface="+mn-ea"/>
                        <a:ea typeface="+mn-ea"/>
                        <a:cs typeface="Times New Roman" panose="02020603050405020304" pitchFamily="18" charset="0"/>
                      </a:endParaRPr>
                    </a:p>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開発目標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en-US" altLang="ja-JP" sz="12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lang="en-US" altLang="ja-JP" sz="1200" spc="10" dirty="0">
                          <a:solidFill>
                            <a:srgbClr val="0070C0"/>
                          </a:solidFill>
                          <a:effectLst/>
                          <a:latin typeface="+mn-ea"/>
                          <a:ea typeface="+mn-ea"/>
                        </a:rPr>
                        <a:t>※</a:t>
                      </a:r>
                      <a:r>
                        <a:rPr lang="ja-JP" altLang="en-US" sz="1200" b="1" spc="10" dirty="0">
                          <a:solidFill>
                            <a:srgbClr val="0070C0"/>
                          </a:solidFill>
                          <a:effectLst/>
                          <a:latin typeface="+mn-ea"/>
                          <a:ea typeface="+mn-ea"/>
                        </a:rPr>
                        <a:t>「研究開発計画」</a:t>
                      </a:r>
                      <a:r>
                        <a:rPr lang="ja-JP" altLang="en-US" sz="1200" spc="10" dirty="0">
                          <a:solidFill>
                            <a:srgbClr val="0070C0"/>
                          </a:solidFill>
                          <a:effectLst/>
                          <a:latin typeface="+mn-ea"/>
                          <a:ea typeface="+mn-ea"/>
                        </a:rPr>
                        <a:t>の該当する開発目標をそのまま転記ください。</a:t>
                      </a:r>
                      <a:endParaRPr lang="ja-JP" altLang="ja-JP" sz="1200" spc="10" dirty="0">
                        <a:solidFill>
                          <a:srgbClr val="0070C0"/>
                        </a:solidFill>
                        <a:effectLst/>
                        <a:latin typeface="+mn-ea"/>
                        <a:ea typeface="+mn-ea"/>
                        <a:cs typeface="Times New Roman" panose="02020603050405020304" pitchFamily="18" charset="0"/>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lang="en-US" altLang="ja-JP" sz="1200" spc="10" dirty="0">
                        <a:effectLst/>
                        <a:latin typeface="+mn-ea"/>
                        <a:ea typeface="+mn-ea"/>
                      </a:endParaRPr>
                    </a:p>
                  </a:txBody>
                  <a:tcPr marL="68580" marR="68580" marT="0" marB="0"/>
                </a:tc>
                <a:extLst>
                  <a:ext uri="{0D108BD9-81ED-4DB2-BD59-A6C34878D82A}">
                    <a16:rowId xmlns:a16="http://schemas.microsoft.com/office/drawing/2014/main" val="668968387"/>
                  </a:ext>
                </a:extLst>
              </a:tr>
              <a:tr h="1178343">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最終目標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ja-JP" altLang="ja-JP" sz="12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7</a:t>
            </a:fld>
            <a:endParaRPr kumimoji="1" lang="ja-JP" altLang="en-US"/>
          </a:p>
        </p:txBody>
      </p:sp>
      <p:sp>
        <p:nvSpPr>
          <p:cNvPr id="7" name="タイトル 1">
            <a:extLst>
              <a:ext uri="{FF2B5EF4-FFF2-40B4-BE49-F238E27FC236}">
                <a16:creationId xmlns:a16="http://schemas.microsoft.com/office/drawing/2014/main" id="{D010D082-714D-08CA-F3CB-A4BE0E6A5700}"/>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５．研究開発の目標</a:t>
            </a:r>
            <a:endParaRPr lang="ja-JP" altLang="en-US" sz="2800" dirty="0">
              <a:latin typeface="+mn-ea"/>
            </a:endParaRPr>
          </a:p>
        </p:txBody>
      </p:sp>
      <p:sp>
        <p:nvSpPr>
          <p:cNvPr id="8" name="テキスト ボックス 7">
            <a:extLst>
              <a:ext uri="{FF2B5EF4-FFF2-40B4-BE49-F238E27FC236}">
                <a16:creationId xmlns:a16="http://schemas.microsoft.com/office/drawing/2014/main" id="{6C3C61C9-1B88-12A6-50F3-9DC403566008}"/>
              </a:ext>
            </a:extLst>
          </p:cNvPr>
          <p:cNvSpPr txBox="1"/>
          <p:nvPr/>
        </p:nvSpPr>
        <p:spPr>
          <a:xfrm>
            <a:off x="4382717" y="54626"/>
            <a:ext cx="4621038"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・提案する研究開発の目標を中間時点と最終時点について具体的かつ定量的に記載ください（極力、目標仕様等の具体的な数値を記載ください）。</a:t>
            </a:r>
          </a:p>
          <a:p>
            <a:r>
              <a:rPr kumimoji="1" lang="ja-JP" altLang="en-US" sz="1200" i="1" dirty="0">
                <a:solidFill>
                  <a:schemeClr val="bg1"/>
                </a:solidFill>
                <a:latin typeface="+mn-ea"/>
              </a:rPr>
              <a:t>・目標を一つにまとめることが出来ない場合は、いくつかのカテゴリーに分けて記載頂いても結構です。</a:t>
            </a:r>
          </a:p>
          <a:p>
            <a:r>
              <a:rPr kumimoji="1" lang="ja-JP" altLang="en-US" sz="1200" i="1" dirty="0">
                <a:solidFill>
                  <a:schemeClr val="bg1"/>
                </a:solidFill>
                <a:latin typeface="+mn-ea"/>
              </a:rPr>
              <a:t>・研究開発計画における開発目標との合致、対応状況も記載ください。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Box 10"/>
          <p:cNvSpPr txBox="1">
            <a:spLocks noChangeArrowheads="1"/>
          </p:cNvSpPr>
          <p:nvPr/>
        </p:nvSpPr>
        <p:spPr bwMode="auto">
          <a:xfrm>
            <a:off x="328718" y="6533016"/>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1280371420"/>
              </p:ext>
            </p:extLst>
          </p:nvPr>
        </p:nvGraphicFramePr>
        <p:xfrm>
          <a:off x="474650" y="1074027"/>
          <a:ext cx="8088797" cy="5408265"/>
        </p:xfrm>
        <a:graphic>
          <a:graphicData uri="http://schemas.openxmlformats.org/drawingml/2006/table">
            <a:tbl>
              <a:tblPr>
                <a:tableStyleId>{5C22544A-7EE6-4342-B048-85BDC9FD1C3A}</a:tableStyleId>
              </a:tblPr>
              <a:tblGrid>
                <a:gridCol w="1131476">
                  <a:extLst>
                    <a:ext uri="{9D8B030D-6E8A-4147-A177-3AD203B41FA5}">
                      <a16:colId xmlns:a16="http://schemas.microsoft.com/office/drawing/2014/main" val="2803489474"/>
                    </a:ext>
                  </a:extLst>
                </a:gridCol>
                <a:gridCol w="1820855">
                  <a:extLst>
                    <a:ext uri="{9D8B030D-6E8A-4147-A177-3AD203B41FA5}">
                      <a16:colId xmlns:a16="http://schemas.microsoft.com/office/drawing/2014/main" val="118530061"/>
                    </a:ext>
                  </a:extLst>
                </a:gridCol>
                <a:gridCol w="767241">
                  <a:extLst>
                    <a:ext uri="{9D8B030D-6E8A-4147-A177-3AD203B41FA5}">
                      <a16:colId xmlns:a16="http://schemas.microsoft.com/office/drawing/2014/main" val="825099589"/>
                    </a:ext>
                  </a:extLst>
                </a:gridCol>
                <a:gridCol w="624175">
                  <a:extLst>
                    <a:ext uri="{9D8B030D-6E8A-4147-A177-3AD203B41FA5}">
                      <a16:colId xmlns:a16="http://schemas.microsoft.com/office/drawing/2014/main" val="3395987384"/>
                    </a:ext>
                  </a:extLst>
                </a:gridCol>
                <a:gridCol w="624175">
                  <a:extLst>
                    <a:ext uri="{9D8B030D-6E8A-4147-A177-3AD203B41FA5}">
                      <a16:colId xmlns:a16="http://schemas.microsoft.com/office/drawing/2014/main" val="2007639533"/>
                    </a:ext>
                  </a:extLst>
                </a:gridCol>
                <a:gridCol w="624175">
                  <a:extLst>
                    <a:ext uri="{9D8B030D-6E8A-4147-A177-3AD203B41FA5}">
                      <a16:colId xmlns:a16="http://schemas.microsoft.com/office/drawing/2014/main" val="3611286997"/>
                    </a:ext>
                  </a:extLst>
                </a:gridCol>
                <a:gridCol w="624175">
                  <a:extLst>
                    <a:ext uri="{9D8B030D-6E8A-4147-A177-3AD203B41FA5}">
                      <a16:colId xmlns:a16="http://schemas.microsoft.com/office/drawing/2014/main" val="1824946101"/>
                    </a:ext>
                  </a:extLst>
                </a:gridCol>
                <a:gridCol w="624175">
                  <a:extLst>
                    <a:ext uri="{9D8B030D-6E8A-4147-A177-3AD203B41FA5}">
                      <a16:colId xmlns:a16="http://schemas.microsoft.com/office/drawing/2014/main" val="2426479071"/>
                    </a:ext>
                  </a:extLst>
                </a:gridCol>
                <a:gridCol w="624175">
                  <a:extLst>
                    <a:ext uri="{9D8B030D-6E8A-4147-A177-3AD203B41FA5}">
                      <a16:colId xmlns:a16="http://schemas.microsoft.com/office/drawing/2014/main" val="3815965121"/>
                    </a:ext>
                  </a:extLst>
                </a:gridCol>
                <a:gridCol w="624175">
                  <a:extLst>
                    <a:ext uri="{9D8B030D-6E8A-4147-A177-3AD203B41FA5}">
                      <a16:colId xmlns:a16="http://schemas.microsoft.com/office/drawing/2014/main" val="3699482611"/>
                    </a:ext>
                  </a:extLst>
                </a:gridCol>
              </a:tblGrid>
              <a:tr h="872805">
                <a:tc>
                  <a:txBody>
                    <a:bodyPr/>
                    <a:lstStyle/>
                    <a:p>
                      <a:pPr algn="ctr">
                        <a:lnSpc>
                          <a:spcPct val="100000"/>
                        </a:lnSpc>
                        <a:spcAft>
                          <a:spcPts val="0"/>
                        </a:spcAft>
                      </a:pPr>
                      <a:r>
                        <a:rPr lang="ja-JP" sz="1200" kern="100" spc="60" dirty="0">
                          <a:effectLst/>
                        </a:rPr>
                        <a:t>技術名称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技術</a:t>
                      </a:r>
                      <a:endParaRPr lang="ja-JP" sz="1200" kern="100" dirty="0">
                        <a:effectLst/>
                      </a:endParaRPr>
                    </a:p>
                    <a:p>
                      <a:pPr algn="ctr">
                        <a:lnSpc>
                          <a:spcPct val="100000"/>
                        </a:lnSpc>
                        <a:spcAft>
                          <a:spcPts val="0"/>
                        </a:spcAft>
                      </a:pPr>
                      <a:r>
                        <a:rPr lang="ja-JP" sz="1200" kern="100" spc="60" dirty="0">
                          <a:effectLst/>
                        </a:rPr>
                        <a:t>保有者</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年月</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性能①</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性能②</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コスト</a:t>
                      </a:r>
                      <a:r>
                        <a:rPr lang="en-US" sz="1200" kern="100" spc="60" dirty="0">
                          <a:effectLst/>
                        </a:rPr>
                        <a:t>(/y)</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全体</a:t>
                      </a:r>
                      <a:endParaRPr lang="en-US" altLang="ja-JP" sz="1200" kern="100" spc="60" dirty="0">
                        <a:effectLst/>
                      </a:endParaRPr>
                    </a:p>
                    <a:p>
                      <a:pPr algn="ctr">
                        <a:lnSpc>
                          <a:spcPct val="100000"/>
                        </a:lnSpc>
                        <a:spcAft>
                          <a:spcPts val="0"/>
                        </a:spcAft>
                      </a:pPr>
                      <a:r>
                        <a:rPr lang="ja-JP"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ja-JP" sz="1200" kern="100" spc="60" dirty="0">
                          <a:effectLst/>
                        </a:rPr>
                        <a:t>獲得</a:t>
                      </a:r>
                      <a:endParaRPr lang="en-US" altLang="ja-JP" sz="1200" kern="100" spc="60" dirty="0">
                        <a:effectLst/>
                      </a:endParaRPr>
                    </a:p>
                    <a:p>
                      <a:pPr algn="ctr">
                        <a:lnSpc>
                          <a:spcPct val="100000"/>
                        </a:lnSpc>
                        <a:spcAft>
                          <a:spcPts val="0"/>
                        </a:spcAft>
                      </a:pPr>
                      <a:r>
                        <a:rPr lang="ja-JP" altLang="ja-JP" sz="1200" kern="100" spc="60" dirty="0">
                          <a:effectLst/>
                        </a:rPr>
                        <a:t>市場</a:t>
                      </a:r>
                      <a:endParaRPr lang="en-US" altLang="ja-JP" sz="1200" kern="100" spc="60" dirty="0">
                        <a:effectLst/>
                      </a:endParaRPr>
                    </a:p>
                    <a:p>
                      <a:pPr algn="ctr">
                        <a:lnSpc>
                          <a:spcPct val="100000"/>
                        </a:lnSpc>
                        <a:spcAft>
                          <a:spcPts val="0"/>
                        </a:spcAft>
                      </a:pPr>
                      <a:r>
                        <a:rPr lang="ja-JP" alt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シェア</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総合評価（</a:t>
                      </a:r>
                      <a:r>
                        <a:rPr lang="en-US" sz="1200" kern="100" spc="60" dirty="0">
                          <a:effectLst/>
                        </a:rPr>
                        <a:t>LD</a:t>
                      </a:r>
                      <a:r>
                        <a:rPr lang="ja-JP" sz="1200" kern="100" spc="60" dirty="0" err="1">
                          <a:effectLst/>
                        </a:rPr>
                        <a:t>、</a:t>
                      </a:r>
                      <a:r>
                        <a:rPr lang="en-US" sz="1200" kern="100" spc="60" dirty="0">
                          <a:effectLst/>
                        </a:rPr>
                        <a:t>DH</a:t>
                      </a:r>
                      <a:r>
                        <a:rPr lang="ja-JP" sz="1200" kern="100" spc="60" dirty="0" err="1">
                          <a:effectLst/>
                        </a:rPr>
                        <a:t>、</a:t>
                      </a:r>
                      <a:r>
                        <a:rPr lang="en-US" sz="1200" kern="100" spc="60" dirty="0">
                          <a:effectLst/>
                        </a:rPr>
                        <a:t>RA</a:t>
                      </a:r>
                      <a:r>
                        <a:rPr lang="ja-JP" sz="1200" kern="100" spc="60" dirty="0">
                          <a:effectLst/>
                        </a:rPr>
                        <a:t>）</a:t>
                      </a:r>
                      <a:r>
                        <a:rPr lang="en-US" altLang="ja-JP" sz="1200" kern="100" spc="60" dirty="0">
                          <a:solidFill>
                            <a:srgbClr val="0070C0"/>
                          </a:solidFill>
                          <a:effectLst/>
                        </a:rPr>
                        <a:t>※</a:t>
                      </a:r>
                      <a:endParaRPr lang="ja-JP" sz="120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77955">
                <a:tc rowSpan="4">
                  <a:txBody>
                    <a:bodyPr/>
                    <a:lstStyle/>
                    <a:p>
                      <a:pPr algn="ctr">
                        <a:lnSpc>
                          <a:spcPts val="1200"/>
                        </a:lnSpc>
                        <a:spcAft>
                          <a:spcPts val="0"/>
                        </a:spcAft>
                      </a:pPr>
                      <a:r>
                        <a:rPr lang="ja-JP" sz="1200" kern="100" spc="60" dirty="0">
                          <a:effectLst/>
                        </a:rPr>
                        <a:t>提案技術</a:t>
                      </a:r>
                      <a:endParaRPr lang="ja-JP" sz="1200" kern="10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77955">
                <a:tc rowSpan="4">
                  <a:txBody>
                    <a:bodyPr/>
                    <a:lstStyle/>
                    <a:p>
                      <a:pPr algn="ctr">
                        <a:lnSpc>
                          <a:spcPts val="1200"/>
                        </a:lnSpc>
                        <a:spcAft>
                          <a:spcPts val="0"/>
                        </a:spcAft>
                      </a:pPr>
                      <a:r>
                        <a:rPr lang="en-US" altLang="ja-JP" sz="1200" kern="100" spc="60" dirty="0">
                          <a:effectLst/>
                        </a:rPr>
                        <a:t>A</a:t>
                      </a:r>
                      <a:r>
                        <a:rPr lang="ja-JP" altLang="ja-JP" sz="1200" kern="100" spc="60" dirty="0">
                          <a:effectLst/>
                        </a:rPr>
                        <a:t>社</a:t>
                      </a:r>
                      <a:endParaRPr lang="en-US" altLang="ja-JP" sz="1200" kern="100" spc="60" dirty="0">
                        <a:effectLst/>
                      </a:endParaRPr>
                    </a:p>
                    <a:p>
                      <a:pPr algn="ctr">
                        <a:lnSpc>
                          <a:spcPts val="1200"/>
                        </a:lnSpc>
                        <a:spcAft>
                          <a:spcPts val="0"/>
                        </a:spcAft>
                      </a:pPr>
                      <a:r>
                        <a:rPr lang="ja-JP" altLang="en-US" sz="1200" kern="100" spc="60" dirty="0">
                          <a:effectLst/>
                        </a:rPr>
                        <a:t>〇〇技術</a:t>
                      </a:r>
                      <a:endParaRPr lang="en-US" altLang="ja-JP" sz="1200" kern="100" spc="60" dirty="0">
                        <a:effectLst/>
                      </a:endParaRPr>
                    </a:p>
                    <a:p>
                      <a:pPr algn="ctr">
                        <a:lnSpc>
                          <a:spcPts val="1200"/>
                        </a:lnSpc>
                        <a:spcAft>
                          <a:spcPts val="0"/>
                        </a:spcAft>
                      </a:pPr>
                      <a:r>
                        <a:rPr lang="ja-JP" altLang="ja-JP" sz="1200" kern="100" spc="60" dirty="0">
                          <a:effectLst/>
                        </a:rPr>
                        <a:t>（競合技術の</a:t>
                      </a:r>
                      <a:endParaRPr lang="en-US" altLang="ja-JP" sz="1200" kern="100" spc="60" dirty="0">
                        <a:effectLst/>
                      </a:endParaRPr>
                    </a:p>
                    <a:p>
                      <a:pPr algn="ctr">
                        <a:lnSpc>
                          <a:spcPts val="1200"/>
                        </a:lnSpc>
                        <a:spcAft>
                          <a:spcPts val="0"/>
                        </a:spcAft>
                      </a:pPr>
                      <a:r>
                        <a:rPr lang="ja-JP" altLang="ja-JP" sz="1200" kern="100" spc="60" dirty="0">
                          <a:effectLst/>
                        </a:rPr>
                        <a:t>名称）</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77955">
                <a:tc rowSpan="4">
                  <a:txBody>
                    <a:bodyPr/>
                    <a:lstStyle/>
                    <a:p>
                      <a:pPr algn="ctr">
                        <a:lnSpc>
                          <a:spcPts val="1200"/>
                        </a:lnSpc>
                        <a:spcAft>
                          <a:spcPts val="0"/>
                        </a:spcAft>
                      </a:pPr>
                      <a:r>
                        <a:rPr lang="en-US" altLang="ja-JP" sz="1200" kern="100" spc="60" dirty="0">
                          <a:effectLst/>
                        </a:rPr>
                        <a:t>B</a:t>
                      </a:r>
                      <a:r>
                        <a:rPr lang="ja-JP" altLang="ja-JP" sz="1200" kern="100" spc="60" dirty="0">
                          <a:effectLst/>
                        </a:rPr>
                        <a:t>社</a:t>
                      </a:r>
                      <a:endParaRPr lang="en-US" altLang="ja-JP" sz="1200" kern="100" spc="60" dirty="0">
                        <a:effectLst/>
                      </a:endParaRPr>
                    </a:p>
                    <a:p>
                      <a:pPr algn="ctr">
                        <a:lnSpc>
                          <a:spcPts val="1200"/>
                        </a:lnSpc>
                        <a:spcAft>
                          <a:spcPts val="0"/>
                        </a:spcAft>
                      </a:pPr>
                      <a:r>
                        <a:rPr lang="ja-JP" altLang="en-US" sz="1200" kern="100" spc="60" dirty="0">
                          <a:effectLst/>
                        </a:rPr>
                        <a:t>〇〇技術</a:t>
                      </a:r>
                      <a:endParaRPr lang="en-US" altLang="ja-JP" sz="1200" kern="100" spc="60" dirty="0">
                        <a:effectLst/>
                      </a:endParaRPr>
                    </a:p>
                    <a:p>
                      <a:pPr algn="ctr">
                        <a:lnSpc>
                          <a:spcPts val="1200"/>
                        </a:lnSpc>
                        <a:spcAft>
                          <a:spcPts val="0"/>
                        </a:spcAft>
                      </a:pPr>
                      <a:r>
                        <a:rPr lang="ja-JP" altLang="ja-JP" sz="1200" kern="100" spc="60" dirty="0">
                          <a:effectLst/>
                        </a:rPr>
                        <a:t>（既存技術）</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77955">
                <a:tc vMerge="1">
                  <a:txBody>
                    <a:bodyPr/>
                    <a:lstStyle/>
                    <a:p>
                      <a:endParaRPr kumimoji="1" lang="ja-JP" altLang="en-US" dirty="0"/>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8</a:t>
            </a:fld>
            <a:endParaRPr kumimoji="1" lang="ja-JP" altLang="en-US"/>
          </a:p>
        </p:txBody>
      </p:sp>
      <p:sp>
        <p:nvSpPr>
          <p:cNvPr id="8" name="タイトル 1">
            <a:extLst>
              <a:ext uri="{FF2B5EF4-FFF2-40B4-BE49-F238E27FC236}">
                <a16:creationId xmlns:a16="http://schemas.microsoft.com/office/drawing/2014/main" id="{67F73B03-1430-87DD-5DC0-AABEEADFD3A6}"/>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６．技術のベンチマーク</a:t>
            </a:r>
            <a:endParaRPr lang="ja-JP" altLang="en-US" sz="2800" dirty="0">
              <a:latin typeface="+mn-ea"/>
            </a:endParaRPr>
          </a:p>
        </p:txBody>
      </p:sp>
      <p:sp>
        <p:nvSpPr>
          <p:cNvPr id="2" name="テキスト ボックス 1">
            <a:extLst>
              <a:ext uri="{FF2B5EF4-FFF2-40B4-BE49-F238E27FC236}">
                <a16:creationId xmlns:a16="http://schemas.microsoft.com/office/drawing/2014/main" id="{7D5FCC2D-DFD9-8C49-E26D-6EF7224F8B21}"/>
              </a:ext>
            </a:extLst>
          </p:cNvPr>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・本研究開発の目標が国内外の既存技術の性能や競争相手の性能と比較して優位であることを客観性のある数値で説明する等により、上記目標の妥当性を明示ください。</a:t>
            </a:r>
          </a:p>
          <a:p>
            <a:r>
              <a:rPr kumimoji="1" lang="ja-JP" altLang="en-US" sz="1200" i="1" dirty="0">
                <a:solidFill>
                  <a:schemeClr val="bg1"/>
                </a:solidFill>
                <a:latin typeface="+mn-ea"/>
              </a:rPr>
              <a:t>・一例として以下の表を載せておりますが、別の図や表を活用してベンチマークを表現頂いても結構です。</a:t>
            </a:r>
          </a:p>
        </p:txBody>
      </p:sp>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4" name="正方形/長方形 252"/>
          <p:cNvSpPr>
            <a:spLocks noChangeArrowheads="1"/>
          </p:cNvSpPr>
          <p:nvPr/>
        </p:nvSpPr>
        <p:spPr bwMode="auto">
          <a:xfrm>
            <a:off x="218962" y="1890117"/>
            <a:ext cx="8529502" cy="1538883"/>
          </a:xfrm>
          <a:prstGeom prst="rect">
            <a:avLst/>
          </a:prstGeom>
          <a:noFill/>
          <a:ln w="9525">
            <a:noFill/>
            <a:miter lim="800000"/>
            <a:headEnd/>
            <a:tailEnd/>
          </a:ln>
        </p:spPr>
        <p:txBody>
          <a:bodyPr wrap="square">
            <a:spAutoFit/>
          </a:bodyPr>
          <a:lstStyle/>
          <a:p>
            <a:pPr marL="355600" indent="-173038">
              <a:spcBef>
                <a:spcPts val="600"/>
              </a:spcBef>
              <a:buFont typeface="Arial" panose="020B0604020202020204" pitchFamily="34" charset="0"/>
              <a:buChar char="•"/>
            </a:pPr>
            <a:r>
              <a:rPr lang="ja-JP" altLang="en-US" sz="1200" dirty="0">
                <a:solidFill>
                  <a:srgbClr val="0070C0"/>
                </a:solidFill>
                <a:latin typeface="+mn-ea"/>
              </a:rPr>
              <a:t>研究開発成果を海外に広く展開する観点から、国内及び海外（米国、欧州、アジア等）での実用化・事業化体制についても記載ください。事業化に当たり、提案者／提案者コンソーシアム以外の主体との連携関係がある場合は併せて記載ください。</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当該研究開発の成果による商品、製品、サービス等において想定するビジネスモデル、エコシステムが具体的に分かるよう、関係する事業主体やステークホルダー（例：デバイスメーカ、セットメーカ、システムメーカ、サービス事業者、ファイナンス機関等）の繋がりと各者の役割分担を含め、分かりやすくフローチャート形式等で図示して記載ください。</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ＭＳ ゴシック" panose="020B0609070205080204" pitchFamily="49" charset="-128"/>
                <a:ea typeface="ＭＳ ゴシック" panose="020B0609070205080204" pitchFamily="49" charset="-128"/>
              </a:rPr>
              <a:t>また、それぞれの事業主体の収支を簡単に記載し、お金の流れを見える化し、実際にビジネスとして成り立つモデルなのかを記載ください。そのうち、特に提案者がどこでどのように儲けるつもりなのかがわかるように記載ください。</a:t>
            </a:r>
            <a:endParaRPr lang="en-US" altLang="ja-JP" sz="1200" dirty="0">
              <a:solidFill>
                <a:srgbClr val="0070C0"/>
              </a:solidFill>
              <a:latin typeface="ＭＳ ゴシック" panose="020B0609070205080204" pitchFamily="49" charset="-128"/>
              <a:ea typeface="ＭＳ ゴシック" panose="020B0609070205080204" pitchFamily="49" charset="-128"/>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9</a:t>
            </a:fld>
            <a:endParaRPr kumimoji="1" lang="ja-JP" altLang="en-US"/>
          </a:p>
        </p:txBody>
      </p:sp>
      <p:sp>
        <p:nvSpPr>
          <p:cNvPr id="7" name="タイトル 1">
            <a:extLst>
              <a:ext uri="{FF2B5EF4-FFF2-40B4-BE49-F238E27FC236}">
                <a16:creationId xmlns:a16="http://schemas.microsoft.com/office/drawing/2014/main" id="{0BBF331D-949D-9322-2FDD-9D36B1ABD4FA}"/>
              </a:ext>
            </a:extLst>
          </p:cNvPr>
          <p:cNvSpPr txBox="1">
            <a:spLocks/>
          </p:cNvSpPr>
          <p:nvPr/>
        </p:nvSpPr>
        <p:spPr>
          <a:xfrm>
            <a:off x="107504" y="59138"/>
            <a:ext cx="655272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７．研究開発成果の実用化・事業化（体制）</a:t>
            </a:r>
          </a:p>
        </p:txBody>
      </p:sp>
      <p:sp>
        <p:nvSpPr>
          <p:cNvPr id="9" name="テキスト ボックス 8">
            <a:extLst>
              <a:ext uri="{FF2B5EF4-FFF2-40B4-BE49-F238E27FC236}">
                <a16:creationId xmlns:a16="http://schemas.microsoft.com/office/drawing/2014/main" id="{09156FFE-2D44-5B5C-9E31-69A5E290262B}"/>
              </a:ext>
            </a:extLst>
          </p:cNvPr>
          <p:cNvSpPr txBox="1"/>
          <p:nvPr/>
        </p:nvSpPr>
        <p:spPr>
          <a:xfrm>
            <a:off x="4182329" y="1052736"/>
            <a:ext cx="462103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・３．研究開発の体制　と同様な枠と線で体制を記載ください。</a:t>
            </a:r>
            <a:endParaRPr lang="en-US" altLang="ja-JP" sz="1200" i="1" dirty="0">
              <a:solidFill>
                <a:prstClr val="white"/>
              </a:solidFill>
              <a:latin typeface="+mn-ea"/>
            </a:endParaRPr>
          </a:p>
          <a:p>
            <a:r>
              <a:rPr lang="ja-JP" altLang="en-US" sz="1200" i="1" dirty="0">
                <a:solidFill>
                  <a:prstClr val="white"/>
                </a:solidFill>
                <a:latin typeface="+mn-ea"/>
              </a:rPr>
              <a:t>・別添１：提案書＞２．成果の実用化・事業化に向けた計画のうち、（４）項について要約して簡潔に記載ください。</a:t>
            </a:r>
            <a:endParaRPr lang="en-US" altLang="ja-JP" sz="1200" i="1" dirty="0">
              <a:solidFill>
                <a:prstClr val="white"/>
              </a:solidFill>
              <a:latin typeface="+mn-ea"/>
            </a:endParaRP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3856</Words>
  <PresentationFormat>画面に合わせる (4:3)</PresentationFormat>
  <Paragraphs>434</Paragraphs>
  <Slides>17</Slides>
  <Notes>5</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17</vt:i4>
      </vt:variant>
    </vt:vector>
  </HeadingPairs>
  <TitlesOfParts>
    <vt:vector size="26" baseType="lpstr">
      <vt:lpstr>Meiryo UI</vt:lpstr>
      <vt:lpstr>ＭＳ Ｐゴシック</vt:lpstr>
      <vt:lpstr>ＭＳ ゴシック</vt:lpstr>
      <vt:lpstr>ＭＳ 明朝</vt:lpstr>
      <vt:lpstr>TmsRmn</vt:lpstr>
      <vt:lpstr>Arial</vt:lpstr>
      <vt:lpstr>Calibri</vt:lpstr>
      <vt:lpstr>Office ​​テーマ</vt:lpstr>
      <vt:lpstr>1_Office ​​テーマ</vt:lpstr>
      <vt:lpstr>PowerPoint プレゼンテーション</vt:lpstr>
      <vt:lpstr>１．提案の概要（１）</vt:lpstr>
      <vt:lpstr>１．提案の概要（２）</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（機関名：〇〇〇〇）</vt:lpstr>
      <vt:lpstr>PowerPoint プレゼンテーション</vt:lpstr>
      <vt:lpstr>研究開発テーマ名</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