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93" r:id="rId3"/>
    <p:sldId id="292"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2024/7/12</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2024/7/12</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50831258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2024/7/12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2024/7/12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2024/7/12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2024/7/12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2024/7/12</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2024/7/12</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2024/7/12</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2024/7/12</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2024/7/12</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2024/7/12</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2024/7/12</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2024/7/12</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事業総額（実証フェーズ）：〇億円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助成対象費用（実証フェーズ）：〇億円（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a:t>
            </a:r>
            <a:r>
              <a:rPr lang="zh-TW" altLang="en-US" sz="1200" dirty="0">
                <a:latin typeface="Meiryo UI" panose="020B0604030504040204" pitchFamily="50" charset="-128"/>
                <a:ea typeface="Meiryo UI" panose="020B0604030504040204" pitchFamily="50" charset="-128"/>
              </a:rPr>
              <a:t>相手国負担額：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実証要件適合性等調査：</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〇〇年〇月頃～</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実証前調査：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脱炭素化・エネルギー転換に資する我が国技術の国際実証事業／実証要件適合性等調査</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 </a:t>
            </a:r>
            <a:r>
              <a:rPr lang="ja-JP" altLang="en-US" sz="1600" dirty="0">
                <a:solidFill>
                  <a:prstClr val="white"/>
                </a:solidFill>
                <a:latin typeface="Meiryo UI" panose="020B0604030504040204" pitchFamily="50" charset="-128"/>
                <a:ea typeface="Meiryo UI" panose="020B0604030504040204" pitchFamily="50" charset="-128"/>
              </a:rPr>
              <a:t>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nvGraphicFramePr>
        <p:xfrm>
          <a:off x="5294320" y="3049572"/>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876492" y="3337261"/>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020034" y="3338333"/>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6737715" y="3301426"/>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0586" y="4955671"/>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520931" y="342453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48907" y="2305355"/>
            <a:ext cx="3868762"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633974" y="4180078"/>
            <a:ext cx="1805045" cy="277131"/>
          </a:xfrm>
          <a:prstGeom prst="wedgeRectCallout">
            <a:avLst>
              <a:gd name="adj1" fmla="val -54523"/>
              <a:gd name="adj2" fmla="val 143516"/>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2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3119511" y="527869"/>
            <a:ext cx="2410021" cy="310754"/>
          </a:xfrm>
          <a:prstGeom prst="wedgeRectCallout">
            <a:avLst>
              <a:gd name="adj1" fmla="val -94159"/>
              <a:gd name="adj2" fmla="val -79889"/>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9" name="正方形/長方形 68"/>
          <p:cNvSpPr/>
          <p:nvPr/>
        </p:nvSpPr>
        <p:spPr>
          <a:xfrm>
            <a:off x="5328365" y="3334124"/>
            <a:ext cx="691669" cy="38164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613792" y="3360460"/>
            <a:ext cx="1085011" cy="486553"/>
          </a:xfrm>
          <a:prstGeom prst="wedgeRectCallout">
            <a:avLst>
              <a:gd name="adj1" fmla="val -85302"/>
              <a:gd name="adj2" fmla="val -1854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64136" y="24442"/>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C14CFCA-AA98-91E5-4085-AE676FABEB03}"/>
              </a:ext>
            </a:extLst>
          </p:cNvPr>
          <p:cNvSpPr/>
          <p:nvPr/>
        </p:nvSpPr>
        <p:spPr>
          <a:xfrm>
            <a:off x="1102042" y="6172730"/>
            <a:ext cx="3763782" cy="432515"/>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ポイント、「●」に検討課題を専門用語をなるべく用いず、平易な内容で完結に記載。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●検討課題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44114" y="55764"/>
            <a:ext cx="624075" cy="275434"/>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別紙５</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6" name="四角形吹き出し 55">
            <a:extLst>
              <a:ext uri="{FF2B5EF4-FFF2-40B4-BE49-F238E27FC236}">
                <a16:creationId xmlns:a16="http://schemas.microsoft.com/office/drawing/2014/main" id="{B010658F-BA6B-E8F0-0E7A-6C41653A48B5}"/>
              </a:ext>
            </a:extLst>
          </p:cNvPr>
          <p:cNvSpPr/>
          <p:nvPr/>
        </p:nvSpPr>
        <p:spPr>
          <a:xfrm>
            <a:off x="5653006" y="321276"/>
            <a:ext cx="1462870" cy="283123"/>
          </a:xfrm>
          <a:prstGeom prst="wedgeRectCallout">
            <a:avLst>
              <a:gd name="adj1" fmla="val -193322"/>
              <a:gd name="adj2" fmla="val -39727"/>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45344" y="1589459"/>
            <a:ext cx="1108890" cy="620649"/>
          </a:xfrm>
          <a:prstGeom prst="wedgeRectCallout">
            <a:avLst>
              <a:gd name="adj1" fmla="val -73770"/>
              <a:gd name="adj2" fmla="val 13286"/>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相手国の負担金額が明示できる場合は記載。</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9" name="四角形吹き出し 70">
            <a:extLst>
              <a:ext uri="{FF2B5EF4-FFF2-40B4-BE49-F238E27FC236}">
                <a16:creationId xmlns:a16="http://schemas.microsoft.com/office/drawing/2014/main" id="{6E18ECAA-EF0A-814D-0B5D-315BCB1320BF}"/>
              </a:ext>
            </a:extLst>
          </p:cNvPr>
          <p:cNvSpPr/>
          <p:nvPr/>
        </p:nvSpPr>
        <p:spPr>
          <a:xfrm>
            <a:off x="8622565" y="2631810"/>
            <a:ext cx="1283435" cy="629684"/>
          </a:xfrm>
          <a:prstGeom prst="wedgeRectCallout">
            <a:avLst>
              <a:gd name="adj1" fmla="val -52763"/>
              <a:gd name="adj2" fmla="val -6604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各事業の間は事務手続きに</a:t>
            </a:r>
            <a:r>
              <a:rPr lang="en-US" altLang="ja-JP" sz="1100" dirty="0">
                <a:solidFill>
                  <a:srgbClr val="0000FF"/>
                </a:solidFill>
                <a:latin typeface="Meiryo UI" panose="020B0604030504040204" pitchFamily="50" charset="-128"/>
                <a:ea typeface="Meiryo UI" panose="020B0604030504040204" pitchFamily="50" charset="-128"/>
              </a:rPr>
              <a:t>3</a:t>
            </a:r>
            <a:r>
              <a:rPr lang="ja-JP" altLang="en-US" sz="1100" dirty="0">
                <a:solidFill>
                  <a:srgbClr val="0000FF"/>
                </a:solidFill>
                <a:latin typeface="Meiryo UI" panose="020B0604030504040204" pitchFamily="50" charset="-128"/>
                <a:ea typeface="Meiryo UI" panose="020B0604030504040204" pitchFamily="50" charset="-128"/>
              </a:rPr>
              <a:t>ヶ月程度必要となります。</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849870" y="793897"/>
            <a:ext cx="1910571" cy="486701"/>
          </a:xfrm>
          <a:prstGeom prst="wedgeRectCallout">
            <a:avLst>
              <a:gd name="adj1" fmla="val -62988"/>
              <a:gd name="adj2" fmla="val 34403"/>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459055" y="1596296"/>
            <a:ext cx="1183667" cy="606474"/>
          </a:xfrm>
          <a:prstGeom prst="wedgeRectCallout">
            <a:avLst>
              <a:gd name="adj1" fmla="val -95335"/>
              <a:gd name="adj2" fmla="val -6743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46696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59650"/>
            <a:ext cx="4675164"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（目指す市場の現在～将来の成長）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50453" y="84272"/>
            <a:ext cx="2647517"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７．事業環境・目指す市場概要</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18963" y="286282"/>
            <a:ext cx="4888867" cy="6476688"/>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（実証技術の強み）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（ビジネスモデル）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（普及展開の大きな流れ） ＊＊＊＊＊</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181349"/>
            <a:ext cx="2245572" cy="1892630"/>
          </a:xfrm>
          <a:prstGeom prst="wedgeRectCallout">
            <a:avLst>
              <a:gd name="adj1" fmla="val -16188"/>
              <a:gd name="adj2" fmla="val -104649"/>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実証技術及び目指す市場における事業環境について箇条書きで記載。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事業環境における課題及びその課題に対する実証技術の効用等を明記。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908872" y="1765655"/>
            <a:ext cx="1816993" cy="230832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目指す市場の成長・</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049874" y="2056133"/>
            <a:ext cx="2630132" cy="3491540"/>
          </a:xfrm>
          <a:prstGeom prst="wedgeRectCallout">
            <a:avLst>
              <a:gd name="adj1" fmla="val 6368"/>
              <a:gd name="adj2" fmla="val -68777"/>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市場分析や競合分析に基づく実証技術の強みを記載。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ついて記載。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事業展開に係る主要リスクを考慮しての普及展開予定等を記載。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記載ください。こちらの内容に関して</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は、今後事業を進めていく中での</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0964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９．事業戦略</a:t>
            </a:r>
          </a:p>
        </p:txBody>
      </p:sp>
      <p:sp>
        <p:nvSpPr>
          <p:cNvPr id="42" name="テキスト ボックス 258">
            <a:extLst>
              <a:ext uri="{FF2B5EF4-FFF2-40B4-BE49-F238E27FC236}">
                <a16:creationId xmlns:a16="http://schemas.microsoft.com/office/drawing/2014/main" id="{3081E806-4178-421C-97E0-291B8AAF44F1}"/>
              </a:ext>
            </a:extLst>
          </p:cNvPr>
          <p:cNvSpPr txBox="1">
            <a:spLocks noChangeArrowheads="1"/>
          </p:cNvSpPr>
          <p:nvPr/>
        </p:nvSpPr>
        <p:spPr bwMode="auto">
          <a:xfrm>
            <a:off x="129622" y="4517895"/>
            <a:ext cx="4675165"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41" name="Rectangle 7">
            <a:extLst>
              <a:ext uri="{FF2B5EF4-FFF2-40B4-BE49-F238E27FC236}">
                <a16:creationId xmlns:a16="http://schemas.microsoft.com/office/drawing/2014/main" id="{AA43B518-BE6A-4BB0-92D8-20C9F23C251F}"/>
              </a:ext>
            </a:extLst>
          </p:cNvPr>
          <p:cNvSpPr>
            <a:spLocks noChangeArrowheads="1"/>
          </p:cNvSpPr>
          <p:nvPr/>
        </p:nvSpPr>
        <p:spPr bwMode="auto">
          <a:xfrm>
            <a:off x="50454" y="4364457"/>
            <a:ext cx="2408661"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８．普及時における事業体制</a:t>
            </a:r>
          </a:p>
        </p:txBody>
      </p:sp>
      <p:sp>
        <p:nvSpPr>
          <p:cNvPr id="43" name="四角形吹き出し 67">
            <a:extLst>
              <a:ext uri="{FF2B5EF4-FFF2-40B4-BE49-F238E27FC236}">
                <a16:creationId xmlns:a16="http://schemas.microsoft.com/office/drawing/2014/main" id="{DB5EDDEF-1438-4F0D-B40B-28CE7511A617}"/>
              </a:ext>
            </a:extLst>
          </p:cNvPr>
          <p:cNvSpPr/>
          <p:nvPr/>
        </p:nvSpPr>
        <p:spPr>
          <a:xfrm>
            <a:off x="237506" y="5048713"/>
            <a:ext cx="2460465" cy="1423713"/>
          </a:xfrm>
          <a:prstGeom prst="wedgeRectCallout">
            <a:avLst>
              <a:gd name="adj1" fmla="val -17556"/>
              <a:gd name="adj2" fmla="val -67358"/>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普及段階において想定する</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顧客を含めた事業体制を記載。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5" name="テキスト ボックス 71">
            <a:extLst>
              <a:ext uri="{FF2B5EF4-FFF2-40B4-BE49-F238E27FC236}">
                <a16:creationId xmlns:a16="http://schemas.microsoft.com/office/drawing/2014/main" id="{5D420705-1936-4430-AC49-F4FD86E4739B}"/>
              </a:ext>
            </a:extLst>
          </p:cNvPr>
          <p:cNvSpPr txBox="1">
            <a:spLocks noChangeArrowheads="1"/>
          </p:cNvSpPr>
          <p:nvPr/>
        </p:nvSpPr>
        <p:spPr bwMode="auto">
          <a:xfrm>
            <a:off x="7941054" y="3424015"/>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6" name="テキスト ボックス 71">
            <a:extLst>
              <a:ext uri="{FF2B5EF4-FFF2-40B4-BE49-F238E27FC236}">
                <a16:creationId xmlns:a16="http://schemas.microsoft.com/office/drawing/2014/main" id="{408B8D92-885A-3043-0855-A3BB2999AEF4}"/>
              </a:ext>
            </a:extLst>
          </p:cNvPr>
          <p:cNvSpPr txBox="1">
            <a:spLocks noChangeArrowheads="1"/>
          </p:cNvSpPr>
          <p:nvPr/>
        </p:nvSpPr>
        <p:spPr bwMode="auto">
          <a:xfrm>
            <a:off x="2830444" y="5087431"/>
            <a:ext cx="1816993" cy="13849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各ステークホルダーの関係を示す図等</a:t>
            </a: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2662811"/>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796</Words>
  <PresentationFormat>A4 210 x 297 mm</PresentationFormat>
  <Paragraphs>134</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