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90" r:id="rId7"/>
    <p:sldId id="288" r:id="rId8"/>
    <p:sldId id="272" r:id="rId9"/>
    <p:sldId id="289" r:id="rId10"/>
    <p:sldId id="281" r:id="rId11"/>
    <p:sldId id="279" r:id="rId12"/>
    <p:sldId id="280" r:id="rId13"/>
    <p:sldId id="291"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14" autoAdjust="0"/>
    <p:restoredTop sz="82075" autoAdjust="0"/>
  </p:normalViewPr>
  <p:slideViewPr>
    <p:cSldViewPr>
      <p:cViewPr varScale="1">
        <p:scale>
          <a:sx n="93" d="100"/>
          <a:sy n="93" d="100"/>
        </p:scale>
        <p:origin x="34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notesMasters/notesMaster1.xml" Type="http://schemas.openxmlformats.org/officeDocument/2006/relationships/notesMaster"/><Relationship Id="rId16" Target="commentAuthors.xml" Type="http://schemas.openxmlformats.org/officeDocument/2006/relationships/commentAuthors"/><Relationship Id="rId17" Target="presProps.xml" Type="http://schemas.openxmlformats.org/officeDocument/2006/relationships/presProps"/><Relationship Id="rId18" Target="viewProps.xml" Type="http://schemas.openxmlformats.org/officeDocument/2006/relationships/viewProps"/><Relationship Id="rId19" Target="theme/theme1.xml" Type="http://schemas.openxmlformats.org/officeDocument/2006/relationships/theme"/><Relationship Id="rId2" Target="slideMasters/slideMaster2.xml" Type="http://schemas.openxmlformats.org/officeDocument/2006/relationships/slideMaster"/><Relationship Id="rId20"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2024/6/27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2024/6/27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2024/6/27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の人材育成</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347053"/>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２０２４年●月下旬～２０●●年●●月）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1840" y="48206"/>
            <a:ext cx="5922046" cy="175945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本様式に従い、提案事業の説明資料を作成してください。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latin typeface="+mn-ea"/>
              </a:rPr>
              <a:t>なお動画等のファイルサイズが大きくなるような埋め込みはしないでください。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755577" y="1555515"/>
            <a:ext cx="21677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a</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6"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実施期間は、２０２４年</a:t>
            </a:r>
            <a:r>
              <a:rPr lang="en-US" altLang="ja-JP" dirty="0">
                <a:latin typeface="+mn-ea"/>
              </a:rPr>
              <a:t>10</a:t>
            </a:r>
            <a:r>
              <a:rPr lang="ja-JP" altLang="en-US" dirty="0">
                <a:latin typeface="+mn-ea"/>
              </a:rPr>
              <a:t>月初旬頃の事業開始を想定してください。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56852484"/>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FY2029</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７．予算額と内訳（機関別）</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10</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11</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19675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○○○試験装置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開発テーマ全体の提案事業予算（全期間）のうち、主要な大きな支出について内容を説明ください。（下記は記載例）</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61696"/>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○○○評価装置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1" name="テキスト ボックス 21"/>
          <p:cNvSpPr txBox="1">
            <a:spLocks noChangeArrowheads="1"/>
          </p:cNvSpPr>
          <p:nvPr/>
        </p:nvSpPr>
        <p:spPr bwMode="auto">
          <a:xfrm>
            <a:off x="302487" y="171257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○○製作設計費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2" name="テキスト ボックス 21"/>
          <p:cNvSpPr txBox="1">
            <a:spLocks noChangeArrowheads="1"/>
          </p:cNvSpPr>
          <p:nvPr/>
        </p:nvSpPr>
        <p:spPr bwMode="auto">
          <a:xfrm>
            <a:off x="300820" y="1974771"/>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○○製作加工費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提案テーマ名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事業の背景</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（再委託先・共同実施先がある場合はカッコ書きで記載してください）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本提案テーマに係わる産業・社会ニーズの背景・必要性等を記載してください。</a:t>
            </a:r>
          </a:p>
        </p:txBody>
      </p:sp>
      <p:sp>
        <p:nvSpPr>
          <p:cNvPr id="3" name="テキスト ボックス 2"/>
          <p:cNvSpPr txBox="1"/>
          <p:nvPr/>
        </p:nvSpPr>
        <p:spPr>
          <a:xfrm>
            <a:off x="16523" y="-15893"/>
            <a:ext cx="5557932"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人材育成（委託）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 (a)</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先端半導体設計人材育成</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2996952"/>
            <a:ext cx="9025743" cy="3830623"/>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テーマの実施内容や優位性を図表を用いて分かりやすく記載してください。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本提案テーマで実施する事業の概要を記載してください。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併せて、提案者が有する人材や資産から提案するプログラムの特徴、強みについても記載してください。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lvl="0" fontAlgn="ctr">
              <a:defRPr/>
            </a:pPr>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25904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本様式に従い、提案する事業の概要を１枚でまとめてください。</a:t>
            </a:r>
            <a:endParaRPr lang="ja-JP" altLang="en-US" b="1" u="sng" dirty="0">
              <a:latin typeface="+mn-ea"/>
            </a:endParaRPr>
          </a:p>
        </p:txBody>
      </p:sp>
    </p:spTree>
    <p:extLst>
      <p:ext uri="{BB962C8B-B14F-4D97-AF65-F5344CB8AC3E}">
        <p14:creationId xmlns:p14="http://schemas.microsoft.com/office/powerpoint/2010/main" val="402841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744416"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275856" y="2187186"/>
            <a:ext cx="552097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・提案事業に係る産業・社会ニーズ等の背景、必要性（国プロとしての実施の必要性　</a:t>
            </a:r>
            <a:endParaRPr lang="en-US" altLang="ja-JP" dirty="0">
              <a:latin typeface="+mn-ea"/>
            </a:endParaRPr>
          </a:p>
          <a:p>
            <a:r>
              <a:rPr lang="ja-JP" altLang="en-US" dirty="0">
                <a:latin typeface="+mn-ea"/>
              </a:rPr>
              <a:t> 含む）、概要等を簡潔に記載してください。</a:t>
            </a:r>
            <a:endParaRPr lang="en-US" altLang="ja-JP" dirty="0">
              <a:latin typeface="+mn-ea"/>
            </a:endParaRPr>
          </a:p>
          <a:p>
            <a:r>
              <a:rPr lang="ja-JP" altLang="en-US" dirty="0">
                <a:latin typeface="+mn-ea"/>
              </a:rPr>
              <a:t>・具体的には、研究開発計画に記載された開発テーマの対象をご参照ください。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これまで●●の開発が行われてきているが、それらの取組みに加えて、開発した成果の普及先となる産業全体が持続的に発展していくため、当該分野で実践的なスキルを持ち、問題解決能力、市場創出力を身に着けた人材が重要なため、それらを育成することを想定している。（記載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6724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a:t>
            </a:r>
            <a:endParaRPr lang="en-US" altLang="ja-JP" sz="1200" i="1" dirty="0">
              <a:solidFill>
                <a:schemeClr val="bg1"/>
              </a:solidFill>
              <a:latin typeface="+mn-ea"/>
            </a:endParaRPr>
          </a:p>
          <a:p>
            <a:r>
              <a:rPr lang="ja-JP" altLang="en-US" sz="1200" i="1" dirty="0">
                <a:solidFill>
                  <a:schemeClr val="bg1"/>
                </a:solidFill>
                <a:latin typeface="+mn-ea"/>
              </a:rPr>
              <a:t>・提案者が有する人材や資産から提案するプログラムの特徴、強みについ</a:t>
            </a:r>
            <a:endParaRPr lang="en-US" altLang="ja-JP" sz="1200" i="1" dirty="0">
              <a:solidFill>
                <a:schemeClr val="bg1"/>
              </a:solidFill>
              <a:latin typeface="+mn-ea"/>
            </a:endParaRPr>
          </a:p>
          <a:p>
            <a:r>
              <a:rPr lang="en-US" altLang="ja-JP" sz="1200" i="1" dirty="0">
                <a:solidFill>
                  <a:schemeClr val="bg1"/>
                </a:solidFill>
                <a:latin typeface="+mn-ea"/>
              </a:rPr>
              <a:t> </a:t>
            </a:r>
            <a:r>
              <a:rPr lang="ja-JP" altLang="en-US" sz="1200" i="1" dirty="0">
                <a:solidFill>
                  <a:schemeClr val="bg1"/>
                </a:solidFill>
                <a:latin typeface="+mn-ea"/>
              </a:rPr>
              <a:t>て、併せて記載くしてださい。</a:t>
            </a:r>
          </a:p>
          <a:p>
            <a:r>
              <a:rPr lang="ja-JP" altLang="en-US" sz="1200" i="1" dirty="0">
                <a:solidFill>
                  <a:schemeClr val="bg1"/>
                </a:solidFill>
                <a:latin typeface="+mn-ea"/>
              </a:rPr>
              <a:t>・円滑に事業を進めるための仕組み等のポイントをご説明ください。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79353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185070" y="814129"/>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実施項目１．●●プログラム</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実施項目</a:t>
            </a:r>
            <a:r>
              <a:rPr lang="ja-JP" altLang="en-US" sz="1400" dirty="0">
                <a:solidFill>
                  <a:srgbClr val="0070C0"/>
                </a:solidFill>
                <a:latin typeface="+mn-ea"/>
              </a:rPr>
              <a:t>２．●●プログラム</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実施項目</a:t>
            </a:r>
            <a:r>
              <a:rPr lang="ja-JP" altLang="en-US" sz="1400" dirty="0">
                <a:solidFill>
                  <a:srgbClr val="0070C0"/>
                </a:solidFill>
                <a:latin typeface="+mn-ea"/>
              </a:rPr>
              <a:t>３．●●プログラム</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実施項目</a:t>
            </a:r>
            <a:r>
              <a:rPr lang="ja-JP" altLang="en-US" sz="1400" dirty="0">
                <a:solidFill>
                  <a:srgbClr val="0070C0"/>
                </a:solidFill>
                <a:latin typeface="+mn-ea"/>
              </a:rPr>
              <a:t>４．●●プログラム</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75919" y="340172"/>
            <a:ext cx="4621038" cy="230832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・適宜「図表」などを挿入しつつ、実施項目毎の事業内容を極力具体</a:t>
            </a:r>
            <a:endParaRPr kumimoji="1" lang="en-US" altLang="ja-JP" sz="1200" i="1" dirty="0">
              <a:solidFill>
                <a:schemeClr val="bg1"/>
              </a:solidFill>
              <a:latin typeface="+mn-ea"/>
            </a:endParaRPr>
          </a:p>
          <a:p>
            <a:r>
              <a:rPr lang="en-US" altLang="ja-JP" sz="1200" i="1" dirty="0">
                <a:solidFill>
                  <a:schemeClr val="bg1"/>
                </a:solidFill>
                <a:latin typeface="+mn-ea"/>
              </a:rPr>
              <a:t> </a:t>
            </a:r>
            <a:r>
              <a:rPr kumimoji="1" lang="ja-JP" altLang="en-US" sz="1200" i="1" dirty="0">
                <a:solidFill>
                  <a:schemeClr val="bg1"/>
                </a:solidFill>
                <a:latin typeface="+mn-ea"/>
              </a:rPr>
              <a:t>的に記載してください。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・事業目標（年度毎目標を含む）を達成するための手順について、わ</a:t>
            </a:r>
            <a:endParaRPr kumimoji="1" lang="en-US" altLang="ja-JP" sz="1200" i="1" dirty="0">
              <a:solidFill>
                <a:schemeClr val="bg1"/>
              </a:solidFill>
              <a:latin typeface="+mn-ea"/>
            </a:endParaRPr>
          </a:p>
          <a:p>
            <a:r>
              <a:rPr lang="en-US" altLang="ja-JP" sz="1200" i="1" dirty="0">
                <a:solidFill>
                  <a:schemeClr val="bg1"/>
                </a:solidFill>
                <a:latin typeface="+mn-ea"/>
              </a:rPr>
              <a:t> </a:t>
            </a:r>
            <a:r>
              <a:rPr kumimoji="1" lang="ja-JP" altLang="en-US" sz="1200" i="1" dirty="0">
                <a:solidFill>
                  <a:schemeClr val="bg1"/>
                </a:solidFill>
                <a:latin typeface="+mn-ea"/>
              </a:rPr>
              <a:t>かりやすく記載してください。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a:t>
            </a:r>
            <a:endParaRPr kumimoji="1" lang="en-US" altLang="ja-JP" sz="1200" i="1" dirty="0">
              <a:solidFill>
                <a:schemeClr val="bg1"/>
              </a:solidFill>
              <a:latin typeface="+mn-ea"/>
            </a:endParaRPr>
          </a:p>
          <a:p>
            <a:r>
              <a:rPr lang="en-US" altLang="ja-JP" sz="1200" i="1" dirty="0">
                <a:solidFill>
                  <a:schemeClr val="bg1"/>
                </a:solidFill>
                <a:latin typeface="+mn-ea"/>
              </a:rPr>
              <a:t> </a:t>
            </a:r>
            <a:r>
              <a:rPr kumimoji="1" lang="ja-JP" altLang="en-US" sz="1200" i="1" dirty="0">
                <a:solidFill>
                  <a:schemeClr val="bg1"/>
                </a:solidFill>
                <a:latin typeface="+mn-ea"/>
              </a:rPr>
              <a:t>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rgbClr val="FFFF00"/>
                </a:solidFill>
                <a:latin typeface="+mn-ea"/>
              </a:rPr>
              <a:t>・</a:t>
            </a:r>
            <a:r>
              <a:rPr lang="ja-JP" altLang="en-US" sz="1200" i="1" dirty="0">
                <a:solidFill>
                  <a:schemeClr val="bg1"/>
                </a:solidFill>
                <a:latin typeface="+mn-ea"/>
              </a:rPr>
              <a:t>各人材育成プログラムを実施して得られる成果を具体的な指標・目</a:t>
            </a:r>
            <a:endParaRPr lang="en-US" altLang="ja-JP" sz="1200" i="1" dirty="0">
              <a:solidFill>
                <a:schemeClr val="bg1"/>
              </a:solidFill>
              <a:latin typeface="+mn-ea"/>
            </a:endParaRPr>
          </a:p>
          <a:p>
            <a:r>
              <a:rPr lang="en-US" altLang="ja-JP" sz="1200" i="1" dirty="0">
                <a:solidFill>
                  <a:schemeClr val="bg1"/>
                </a:solidFill>
                <a:latin typeface="+mn-ea"/>
              </a:rPr>
              <a:t> </a:t>
            </a:r>
            <a:r>
              <a:rPr lang="ja-JP" altLang="en-US" sz="1200" i="1" dirty="0">
                <a:solidFill>
                  <a:schemeClr val="bg1"/>
                </a:solidFill>
                <a:latin typeface="+mn-ea"/>
              </a:rPr>
              <a:t>標値（想定目標人数を含む）等を記載してください。例えば、各講座</a:t>
            </a:r>
            <a:endParaRPr lang="en-US" altLang="ja-JP" sz="1200" i="1" dirty="0">
              <a:solidFill>
                <a:schemeClr val="bg1"/>
              </a:solidFill>
              <a:latin typeface="+mn-ea"/>
            </a:endParaRPr>
          </a:p>
          <a:p>
            <a:r>
              <a:rPr lang="ja-JP" altLang="en-US" sz="1200" i="1" dirty="0">
                <a:solidFill>
                  <a:schemeClr val="bg1"/>
                </a:solidFill>
                <a:latin typeface="+mn-ea"/>
              </a:rPr>
              <a:t> の受講者の習得状況、人材育成の効果を測定する方法等も計画に </a:t>
            </a:r>
            <a:endParaRPr lang="en-US" altLang="ja-JP" sz="1200" i="1" dirty="0">
              <a:solidFill>
                <a:schemeClr val="bg1"/>
              </a:solidFill>
              <a:latin typeface="+mn-ea"/>
            </a:endParaRPr>
          </a:p>
          <a:p>
            <a:r>
              <a:rPr lang="en-US" altLang="ja-JP" sz="1200" i="1" dirty="0">
                <a:solidFill>
                  <a:schemeClr val="bg1"/>
                </a:solidFill>
                <a:latin typeface="+mn-ea"/>
              </a:rPr>
              <a:t> </a:t>
            </a:r>
            <a:r>
              <a:rPr lang="ja-JP" altLang="en-US" sz="1200" i="1" dirty="0">
                <a:solidFill>
                  <a:schemeClr val="bg1"/>
                </a:solidFill>
                <a:latin typeface="+mn-ea"/>
              </a:rPr>
              <a:t>含め提案してください。</a:t>
            </a:r>
          </a:p>
          <a:p>
            <a:r>
              <a:rPr lang="ja-JP" altLang="en-US" sz="1200" i="1" dirty="0">
                <a:solidFill>
                  <a:schemeClr val="bg1"/>
                </a:solidFill>
                <a:latin typeface="+mn-ea"/>
              </a:rPr>
              <a:t>・プログラムを開設する際、どのようなスキル（実績）をもった講師を予</a:t>
            </a:r>
            <a:endParaRPr lang="en-US" altLang="ja-JP" sz="1200" i="1" dirty="0">
              <a:solidFill>
                <a:schemeClr val="bg1"/>
              </a:solidFill>
              <a:latin typeface="+mn-ea"/>
            </a:endParaRPr>
          </a:p>
          <a:p>
            <a:r>
              <a:rPr lang="en-US" altLang="ja-JP" sz="1200" i="1" dirty="0">
                <a:solidFill>
                  <a:schemeClr val="bg1"/>
                </a:solidFill>
                <a:latin typeface="+mn-ea"/>
              </a:rPr>
              <a:t> </a:t>
            </a:r>
            <a:r>
              <a:rPr lang="ja-JP" altLang="en-US" sz="1200" i="1" dirty="0">
                <a:solidFill>
                  <a:schemeClr val="bg1"/>
                </a:solidFill>
                <a:latin typeface="+mn-ea"/>
              </a:rPr>
              <a:t>定しているのかを記載してください。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16835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３．事業の目標</a:t>
            </a:r>
          </a:p>
        </p:txBody>
      </p:sp>
      <p:sp>
        <p:nvSpPr>
          <p:cNvPr id="6" name="テキスト ボックス 5"/>
          <p:cNvSpPr txBox="1"/>
          <p:nvPr/>
        </p:nvSpPr>
        <p:spPr>
          <a:xfrm>
            <a:off x="4167758" y="117796"/>
            <a:ext cx="4765940" cy="21236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・事業計画に記載された事業目標を満たすことを前提として、実施項目</a:t>
            </a:r>
            <a:endParaRPr lang="en-US" altLang="ja-JP" dirty="0">
              <a:latin typeface="+mn-ea"/>
            </a:endParaRPr>
          </a:p>
          <a:p>
            <a:r>
              <a:rPr lang="en-US" altLang="ja-JP" dirty="0">
                <a:latin typeface="+mn-ea"/>
              </a:rPr>
              <a:t> </a:t>
            </a:r>
            <a:r>
              <a:rPr lang="ja-JP" altLang="en-US" dirty="0">
                <a:latin typeface="+mn-ea"/>
              </a:rPr>
              <a:t>毎の目標及びその達成時期を具体的かつ簡潔に記述してください。</a:t>
            </a:r>
            <a:endParaRPr lang="en-US" altLang="ja-JP" dirty="0">
              <a:latin typeface="+mn-ea"/>
            </a:endParaRPr>
          </a:p>
          <a:p>
            <a:r>
              <a:rPr lang="ja-JP" altLang="en-US" dirty="0">
                <a:latin typeface="+mn-ea"/>
              </a:rPr>
              <a:t>・実施項目毎に年度毎の目標（マイルストーン）を必ず設定し、記述して</a:t>
            </a:r>
            <a:endParaRPr lang="en-US" altLang="ja-JP" dirty="0">
              <a:latin typeface="+mn-ea"/>
            </a:endParaRPr>
          </a:p>
          <a:p>
            <a:r>
              <a:rPr lang="en-US" altLang="ja-JP" dirty="0">
                <a:latin typeface="+mn-ea"/>
              </a:rPr>
              <a:t> </a:t>
            </a:r>
            <a:r>
              <a:rPr lang="ja-JP" altLang="en-US" dirty="0">
                <a:latin typeface="+mn-ea"/>
              </a:rPr>
              <a:t>ください。特に本事業では、毎年度進捗評価を行うため、各年度におい</a:t>
            </a:r>
            <a:endParaRPr lang="en-US" altLang="ja-JP" dirty="0">
              <a:latin typeface="+mn-ea"/>
            </a:endParaRPr>
          </a:p>
          <a:p>
            <a:r>
              <a:rPr lang="en-US" altLang="ja-JP" dirty="0">
                <a:latin typeface="+mn-ea"/>
              </a:rPr>
              <a:t> </a:t>
            </a:r>
            <a:r>
              <a:rPr lang="ja-JP" altLang="en-US" dirty="0">
                <a:latin typeface="+mn-ea"/>
              </a:rPr>
              <a:t>て達成すべきマイルストーンを明記すると共に、人材育成プログラムの</a:t>
            </a:r>
            <a:endParaRPr lang="en-US" altLang="ja-JP" dirty="0">
              <a:latin typeface="+mn-ea"/>
            </a:endParaRPr>
          </a:p>
          <a:p>
            <a:r>
              <a:rPr lang="en-US" altLang="ja-JP" dirty="0">
                <a:latin typeface="+mn-ea"/>
              </a:rPr>
              <a:t> </a:t>
            </a:r>
            <a:r>
              <a:rPr lang="ja-JP" altLang="en-US" dirty="0">
                <a:latin typeface="+mn-ea"/>
              </a:rPr>
              <a:t>開設状況を把握する観点から、中間段階（</a:t>
            </a:r>
            <a:r>
              <a:rPr lang="en-US" altLang="ja-JP" dirty="0">
                <a:latin typeface="+mn-ea"/>
              </a:rPr>
              <a:t>2027</a:t>
            </a:r>
            <a:r>
              <a:rPr lang="ja-JP" altLang="en-US" dirty="0">
                <a:latin typeface="+mn-ea"/>
              </a:rPr>
              <a:t>年</a:t>
            </a:r>
            <a:r>
              <a:rPr lang="en-US" altLang="ja-JP" dirty="0">
                <a:latin typeface="+mn-ea"/>
              </a:rPr>
              <a:t>3</a:t>
            </a:r>
            <a:r>
              <a:rPr lang="ja-JP" altLang="en-US" dirty="0">
                <a:latin typeface="+mn-ea"/>
              </a:rPr>
              <a:t>月頃）でその後の進</a:t>
            </a:r>
            <a:endParaRPr lang="en-US" altLang="ja-JP" dirty="0">
              <a:latin typeface="+mn-ea"/>
            </a:endParaRPr>
          </a:p>
          <a:p>
            <a:r>
              <a:rPr lang="en-US" altLang="ja-JP" dirty="0">
                <a:latin typeface="+mn-ea"/>
              </a:rPr>
              <a:t> </a:t>
            </a:r>
            <a:r>
              <a:rPr lang="ja-JP" altLang="en-US" dirty="0">
                <a:latin typeface="+mn-ea"/>
              </a:rPr>
              <a:t>め方を評価できるよう事業計画を作成してください。</a:t>
            </a:r>
            <a:endParaRPr lang="en-US" altLang="ja-JP" dirty="0">
              <a:latin typeface="+mn-ea"/>
            </a:endParaRPr>
          </a:p>
          <a:p>
            <a:r>
              <a:rPr lang="ja-JP" altLang="en-US" dirty="0">
                <a:latin typeface="+mn-ea"/>
              </a:rPr>
              <a:t>・マイルストーンは達成度を評価できるよう具体的、定量的に記載してく</a:t>
            </a:r>
            <a:endParaRPr lang="en-US" altLang="ja-JP" dirty="0">
              <a:latin typeface="+mn-ea"/>
            </a:endParaRPr>
          </a:p>
          <a:p>
            <a:r>
              <a:rPr lang="en-US" altLang="ja-JP" dirty="0">
                <a:latin typeface="+mn-ea"/>
              </a:rPr>
              <a:t> </a:t>
            </a:r>
            <a:r>
              <a:rPr lang="ja-JP" altLang="en-US" dirty="0">
                <a:latin typeface="+mn-ea"/>
              </a:rPr>
              <a:t>ださい。</a:t>
            </a:r>
            <a:endParaRPr lang="en-US" altLang="ja-JP" dirty="0">
              <a:latin typeface="+mn-ea"/>
            </a:endParaRPr>
          </a:p>
          <a:p>
            <a:r>
              <a:rPr lang="ja-JP" altLang="en-US" b="1" dirty="0">
                <a:latin typeface="+mn-ea"/>
              </a:rPr>
              <a:t>・中間時点（</a:t>
            </a:r>
            <a:r>
              <a:rPr lang="en-US" altLang="ja-JP" b="1" dirty="0">
                <a:latin typeface="+mn-ea"/>
              </a:rPr>
              <a:t>2.5</a:t>
            </a:r>
            <a:r>
              <a:rPr lang="ja-JP" altLang="en-US" b="1" dirty="0">
                <a:latin typeface="+mn-ea"/>
              </a:rPr>
              <a:t>年）よりも前にステージゲート審査を行う場合は</a:t>
            </a:r>
            <a:r>
              <a:rPr lang="en-US" altLang="ja-JP" b="1" dirty="0">
                <a:latin typeface="+mn-ea"/>
              </a:rPr>
              <a:t>,</a:t>
            </a:r>
          </a:p>
          <a:p>
            <a:r>
              <a:rPr lang="ja-JP" altLang="en-US" b="1" dirty="0">
                <a:latin typeface="+mn-ea"/>
              </a:rPr>
              <a:t> 追加のステージゲートの目標を設定してください。</a:t>
            </a:r>
            <a:endParaRPr lang="en-US" altLang="ja-JP" b="1" dirty="0">
              <a:latin typeface="+mn-ea"/>
            </a:endParaRPr>
          </a:p>
        </p:txBody>
      </p:sp>
      <p:sp>
        <p:nvSpPr>
          <p:cNvPr id="4" name="テキスト ボックス 21"/>
          <p:cNvSpPr txBox="1">
            <a:spLocks noChangeArrowheads="1"/>
          </p:cNvSpPr>
          <p:nvPr/>
        </p:nvSpPr>
        <p:spPr bwMode="auto">
          <a:xfrm>
            <a:off x="179512" y="1374341"/>
            <a:ext cx="722358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中間目標（事業開始から２．５年経過時点）</a:t>
            </a:r>
            <a:endParaRPr lang="en-US" altLang="ja-JP" sz="1600" dirty="0">
              <a:latin typeface="+mn-ea"/>
            </a:endParaRPr>
          </a:p>
        </p:txBody>
      </p:sp>
      <p:sp>
        <p:nvSpPr>
          <p:cNvPr id="5" name="テキスト ボックス 21"/>
          <p:cNvSpPr txBox="1">
            <a:spLocks noChangeArrowheads="1"/>
          </p:cNvSpPr>
          <p:nvPr/>
        </p:nvSpPr>
        <p:spPr bwMode="auto">
          <a:xfrm>
            <a:off x="179512" y="443711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 （        年    月）</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854510858"/>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100" spc="10" dirty="0">
                          <a:effectLst/>
                        </a:rPr>
                        <a:t>１回目のステージゲート審査</a:t>
                      </a:r>
                      <a:r>
                        <a:rPr lang="ja-JP" sz="1100" spc="10" dirty="0">
                          <a:effectLst/>
                        </a:rPr>
                        <a:t>の</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3289658320"/>
              </p:ext>
            </p:extLst>
          </p:nvPr>
        </p:nvGraphicFramePr>
        <p:xfrm>
          <a:off x="278344" y="4843622"/>
          <a:ext cx="8470120" cy="758318"/>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3369141324"/>
              </p:ext>
            </p:extLst>
          </p:nvPr>
        </p:nvGraphicFramePr>
        <p:xfrm>
          <a:off x="272232" y="3410193"/>
          <a:ext cx="8470120" cy="37915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en-US" altLang="ja-JP" sz="1050" kern="1200" spc="10" dirty="0">
                          <a:solidFill>
                            <a:schemeClr val="tx1"/>
                          </a:solidFill>
                          <a:effectLst/>
                          <a:latin typeface="+mn-ea"/>
                          <a:ea typeface="+mn-ea"/>
                          <a:cs typeface="Times New Roman" panose="02020603050405020304" pitchFamily="18" charset="0"/>
                        </a:rPr>
                        <a:t>n</a:t>
                      </a:r>
                      <a:r>
                        <a:rPr kumimoji="1" lang="ja-JP" altLang="en-US" sz="1050" kern="1200" spc="10" dirty="0">
                          <a:solidFill>
                            <a:schemeClr val="tx1"/>
                          </a:solidFill>
                          <a:effectLst/>
                          <a:latin typeface="+mn-ea"/>
                          <a:ea typeface="+mn-ea"/>
                          <a:cs typeface="Times New Roman" panose="02020603050405020304" pitchFamily="18" charset="0"/>
                        </a:rPr>
                        <a:t>回目のステージゲート審査</a:t>
                      </a:r>
                      <a:r>
                        <a:rPr kumimoji="1" lang="ja-JP" altLang="ja-JP" sz="1050" kern="1200" spc="10" dirty="0">
                          <a:solidFill>
                            <a:schemeClr val="tx1"/>
                          </a:solidFill>
                          <a:effectLst/>
                          <a:latin typeface="+mn-ea"/>
                          <a:ea typeface="+mn-ea"/>
                          <a:cs typeface="Times New Roman" panose="02020603050405020304" pitchFamily="18" charset="0"/>
                        </a:rPr>
                        <a:t>の</a:t>
                      </a:r>
                      <a:r>
                        <a:rPr kumimoji="1" lang="ja-JP" altLang="en-US" sz="1050" kern="1200" spc="10" dirty="0">
                          <a:solidFill>
                            <a:schemeClr val="tx1"/>
                          </a:solidFill>
                          <a:effectLst/>
                          <a:latin typeface="+mn-ea"/>
                          <a:ea typeface="+mn-ea"/>
                          <a:cs typeface="Times New Roman" panose="02020603050405020304" pitchFamily="18" charset="0"/>
                        </a:rPr>
                        <a:t>目標</a:t>
                      </a:r>
                      <a:endParaRPr kumimoji="1" lang="ja-JP" altLang="ja-JP" sz="105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5</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2986976"/>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②追加のステージゲート審査の中間目標 （        年    月）</a:t>
            </a:r>
            <a:endParaRPr lang="en-US" altLang="ja-JP" sz="1600" dirty="0">
              <a:latin typeface="+mn-ea"/>
            </a:endParaRPr>
          </a:p>
        </p:txBody>
      </p:sp>
      <p:sp>
        <p:nvSpPr>
          <p:cNvPr id="3" name="テキスト ボックス 2">
            <a:extLst>
              <a:ext uri="{FF2B5EF4-FFF2-40B4-BE49-F238E27FC236}">
                <a16:creationId xmlns:a16="http://schemas.microsoft.com/office/drawing/2014/main" id="{97EAEC68-6E3B-DE9F-EFEC-94EFDD1D1C82}"/>
              </a:ext>
            </a:extLst>
          </p:cNvPr>
          <p:cNvSpPr txBox="1"/>
          <p:nvPr/>
        </p:nvSpPr>
        <p:spPr>
          <a:xfrm>
            <a:off x="179512" y="2492896"/>
            <a:ext cx="8754186" cy="477375"/>
          </a:xfrm>
          <a:prstGeom prst="rect">
            <a:avLst/>
          </a:prstGeom>
          <a:noFill/>
        </p:spPr>
        <p:txBody>
          <a:bodyPr wrap="square">
            <a:spAutoFit/>
          </a:bodyPr>
          <a:lstStyle/>
          <a:p>
            <a:pPr marL="136525" indent="-136525" algn="just" latinLnBrk="1">
              <a:lnSpc>
                <a:spcPts val="1580"/>
              </a:lnSpc>
            </a:pPr>
            <a:endParaRPr lang="en-US" altLang="ja-JP" sz="1200" b="1" kern="100" spc="10" dirty="0">
              <a:solidFill>
                <a:srgbClr val="FF0000"/>
              </a:solidFill>
              <a:latin typeface="+mn-ea"/>
              <a:cs typeface="Times New Roman" panose="02020603050405020304" pitchFamily="18" charset="0"/>
            </a:endParaRPr>
          </a:p>
          <a:p>
            <a:pPr marL="136525" indent="-136525" algn="just" latinLnBrk="1">
              <a:lnSpc>
                <a:spcPts val="1580"/>
              </a:lnSpc>
            </a:pPr>
            <a:r>
              <a:rPr lang="ja-JP" altLang="en-US" sz="1200" b="1" kern="100" spc="10" dirty="0">
                <a:solidFill>
                  <a:srgbClr val="FF0000"/>
                </a:solidFill>
                <a:latin typeface="+mn-ea"/>
                <a:cs typeface="Times New Roman" panose="02020603050405020304" pitchFamily="18" charset="0"/>
              </a:rPr>
              <a:t>・</a:t>
            </a:r>
            <a:r>
              <a:rPr lang="en-US" altLang="ja-JP" sz="1200" b="1" kern="100" spc="0" dirty="0">
                <a:solidFill>
                  <a:srgbClr val="FF0000"/>
                </a:solidFill>
                <a:effectLst/>
                <a:latin typeface="+mn-ea"/>
                <a:cs typeface="Times New Roman" panose="02020603050405020304" pitchFamily="18" charset="0"/>
              </a:rPr>
              <a:t> </a:t>
            </a:r>
            <a:r>
              <a:rPr lang="ja-JP" altLang="en-US" sz="1200" b="1" kern="100" spc="0" dirty="0">
                <a:solidFill>
                  <a:srgbClr val="FF0000"/>
                </a:solidFill>
                <a:effectLst/>
                <a:latin typeface="+mn-ea"/>
                <a:cs typeface="Times New Roman" panose="02020603050405020304" pitchFamily="18" charset="0"/>
              </a:rPr>
              <a:t>中間時点（</a:t>
            </a:r>
            <a:r>
              <a:rPr lang="en-US" altLang="ja-JP" sz="1200" b="1" kern="100" spc="0" dirty="0">
                <a:solidFill>
                  <a:srgbClr val="FF0000"/>
                </a:solidFill>
                <a:effectLst/>
                <a:latin typeface="+mn-ea"/>
                <a:cs typeface="Times New Roman" panose="02020603050405020304" pitchFamily="18" charset="0"/>
              </a:rPr>
              <a:t>2.5</a:t>
            </a:r>
            <a:r>
              <a:rPr lang="ja-JP" altLang="en-US" sz="1200" b="1" kern="100" spc="0" dirty="0">
                <a:solidFill>
                  <a:srgbClr val="FF0000"/>
                </a:solidFill>
                <a:effectLst/>
                <a:latin typeface="+mn-ea"/>
                <a:cs typeface="Times New Roman" panose="02020603050405020304" pitchFamily="18" charset="0"/>
              </a:rPr>
              <a:t>年）よりも前にステージゲート審査を行う場合は、その時期および目標を設定してください。</a:t>
            </a:r>
            <a:endParaRPr lang="ja-JP" altLang="ja-JP" sz="1200" b="1" spc="10" dirty="0">
              <a:solidFill>
                <a:srgbClr val="FF0000"/>
              </a:solidFill>
              <a:effectLst/>
              <a:latin typeface="+mn-ea"/>
              <a:cs typeface="Times New Roman" panose="02020603050405020304" pitchFamily="18" charset="0"/>
            </a:endParaRPr>
          </a:p>
        </p:txBody>
      </p:sp>
      <p:sp>
        <p:nvSpPr>
          <p:cNvPr id="7" name="テキスト ボックス 6">
            <a:extLst>
              <a:ext uri="{FF2B5EF4-FFF2-40B4-BE49-F238E27FC236}">
                <a16:creationId xmlns:a16="http://schemas.microsoft.com/office/drawing/2014/main" id="{90945A09-4192-4136-A325-92A684B3B2E1}"/>
              </a:ext>
            </a:extLst>
          </p:cNvPr>
          <p:cNvSpPr txBox="1"/>
          <p:nvPr/>
        </p:nvSpPr>
        <p:spPr>
          <a:xfrm>
            <a:off x="849807" y="5887248"/>
            <a:ext cx="7689461"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sz="2000" dirty="0">
                <a:latin typeface="+mn-ea"/>
              </a:rPr>
              <a:t>・ページを追加して、年度目標についても記載してください。</a:t>
            </a:r>
            <a:endParaRPr lang="en-US" altLang="ja-JP" sz="2000" b="1" dirty="0">
              <a:latin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5649181"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４．当該提案に有用な事業実績</a:t>
            </a: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067944" y="836712"/>
            <a:ext cx="4848425"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・提案する人材育成プログラムに関連する事業実績があれば、その位置</a:t>
            </a:r>
            <a:endParaRPr lang="en-US" altLang="ja-JP" sz="1200" i="1" dirty="0">
              <a:solidFill>
                <a:prstClr val="white"/>
              </a:solidFill>
              <a:latin typeface="+mn-ea"/>
            </a:endParaRPr>
          </a:p>
          <a:p>
            <a:r>
              <a:rPr lang="en-US" altLang="ja-JP" sz="1200" i="1" dirty="0">
                <a:solidFill>
                  <a:prstClr val="white"/>
                </a:solidFill>
                <a:latin typeface="+mn-ea"/>
              </a:rPr>
              <a:t> </a:t>
            </a:r>
            <a:r>
              <a:rPr lang="ja-JP" altLang="en-US" sz="1200" i="1" dirty="0">
                <a:solidFill>
                  <a:prstClr val="white"/>
                </a:solidFill>
                <a:latin typeface="+mn-ea"/>
              </a:rPr>
              <a:t>づけ等とともに記載ください（類似のプログラムの実施実績など）。本事</a:t>
            </a:r>
            <a:endParaRPr lang="en-US" altLang="ja-JP" sz="1200" i="1" dirty="0">
              <a:solidFill>
                <a:prstClr val="white"/>
              </a:solidFill>
              <a:latin typeface="+mn-ea"/>
            </a:endParaRPr>
          </a:p>
          <a:p>
            <a:r>
              <a:rPr lang="en-US" altLang="ja-JP" sz="1200" i="1" dirty="0">
                <a:solidFill>
                  <a:prstClr val="white"/>
                </a:solidFill>
                <a:latin typeface="+mn-ea"/>
              </a:rPr>
              <a:t> </a:t>
            </a:r>
            <a:r>
              <a:rPr lang="ja-JP" altLang="en-US" sz="1200" i="1" dirty="0">
                <a:solidFill>
                  <a:prstClr val="white"/>
                </a:solidFill>
                <a:latin typeface="+mn-ea"/>
              </a:rPr>
              <a:t>業の円滑な遂行に資する関連実績を有していること、提案内容を遂行</a:t>
            </a:r>
            <a:endParaRPr lang="en-US" altLang="ja-JP" sz="1200" i="1" dirty="0">
              <a:solidFill>
                <a:prstClr val="white"/>
              </a:solidFill>
              <a:latin typeface="+mn-ea"/>
            </a:endParaRPr>
          </a:p>
          <a:p>
            <a:r>
              <a:rPr lang="en-US" altLang="ja-JP" sz="1200" i="1" dirty="0">
                <a:solidFill>
                  <a:prstClr val="white"/>
                </a:solidFill>
                <a:latin typeface="+mn-ea"/>
              </a:rPr>
              <a:t> </a:t>
            </a:r>
            <a:r>
              <a:rPr lang="ja-JP" altLang="en-US" sz="1200" i="1" dirty="0">
                <a:solidFill>
                  <a:prstClr val="white"/>
                </a:solidFill>
                <a:latin typeface="+mn-ea"/>
              </a:rPr>
              <a:t>できる能力を有していることを携わる全ての実施機関（再委託先及び共</a:t>
            </a:r>
            <a:endParaRPr lang="en-US" altLang="ja-JP" sz="1200" i="1" dirty="0">
              <a:solidFill>
                <a:prstClr val="white"/>
              </a:solidFill>
              <a:latin typeface="+mn-ea"/>
            </a:endParaRPr>
          </a:p>
          <a:p>
            <a:r>
              <a:rPr lang="en-US" altLang="ja-JP" sz="1200" i="1" dirty="0">
                <a:solidFill>
                  <a:prstClr val="white"/>
                </a:solidFill>
                <a:latin typeface="+mn-ea"/>
              </a:rPr>
              <a:t> </a:t>
            </a:r>
            <a:r>
              <a:rPr lang="ja-JP" altLang="en-US" sz="1200" i="1" dirty="0">
                <a:solidFill>
                  <a:prstClr val="white"/>
                </a:solidFill>
                <a:latin typeface="+mn-ea"/>
              </a:rPr>
              <a:t>同実施先を含む。）を対象に説明してください。</a:t>
            </a:r>
            <a:endParaRPr lang="en-US" altLang="ja-JP" sz="1200" i="1" dirty="0">
              <a:solidFill>
                <a:prstClr val="white"/>
              </a:solidFill>
              <a:latin typeface="+mn-ea"/>
            </a:endParaRP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6</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73012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５．事業の実施</a:t>
            </a:r>
            <a:r>
              <a:rPr kumimoji="1" lang="ja-JP" altLang="en-US" sz="2800" dirty="0">
                <a:latin typeface="+mn-ea"/>
              </a:rPr>
              <a:t>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・提案事業を実施する体制とそれぞれの役割を下図のように記載してください（提案書に記載する実施体制の転記あるいは簡略化したもので構いません）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5325614"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3409209"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5994812"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4357125"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5203530"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4327158"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2405035"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6253494"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2403968"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5388307"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1718852"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1520123"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3568710"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3568709"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3555910"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4389347"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3856741"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3131842"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1576402"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Tree>
    <p:extLst>
      <p:ext uri="{BB962C8B-B14F-4D97-AF65-F5344CB8AC3E}">
        <p14:creationId xmlns:p14="http://schemas.microsoft.com/office/powerpoint/2010/main" val="3349336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262875" y="816324"/>
            <a:ext cx="940973" cy="300082"/>
          </a:xfrm>
          <a:prstGeom prst="rect">
            <a:avLst/>
          </a:prstGeom>
          <a:noFill/>
        </p:spPr>
        <p:txBody>
          <a:bodyPr wrap="square" rtlCol="0">
            <a:spAutoFit/>
          </a:bodyPr>
          <a:lstStyle/>
          <a:p>
            <a:r>
              <a:rPr lang="en-US" altLang="ja-JP" sz="1350" u="sng" dirty="0">
                <a:solidFill>
                  <a:prstClr val="black"/>
                </a:solidFill>
                <a:latin typeface="+mn-ea"/>
              </a:rPr>
              <a:t>2025.3</a:t>
            </a:r>
          </a:p>
        </p:txBody>
      </p:sp>
      <p:sp>
        <p:nvSpPr>
          <p:cNvPr id="45" name="右矢印 44"/>
          <p:cNvSpPr/>
          <p:nvPr/>
        </p:nvSpPr>
        <p:spPr>
          <a:xfrm>
            <a:off x="2417507" y="1886362"/>
            <a:ext cx="1406287"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実施項目１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目標：～～～～を●回実施</a:t>
            </a:r>
            <a:endParaRPr kumimoji="1" lang="ja-JP" altLang="en-US" dirty="0"/>
          </a:p>
        </p:txBody>
      </p:sp>
      <p:sp>
        <p:nvSpPr>
          <p:cNvPr id="47" name="右矢印 46"/>
          <p:cNvSpPr/>
          <p:nvPr/>
        </p:nvSpPr>
        <p:spPr>
          <a:xfrm>
            <a:off x="2877710"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実施項目２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目標：～～～～を●回実施</a:t>
            </a:r>
            <a:endParaRPr kumimoji="1" lang="ja-JP" altLang="en-US" dirty="0"/>
          </a:p>
        </p:txBody>
      </p:sp>
      <p:sp>
        <p:nvSpPr>
          <p:cNvPr id="49" name="右矢印 48"/>
          <p:cNvSpPr/>
          <p:nvPr/>
        </p:nvSpPr>
        <p:spPr>
          <a:xfrm>
            <a:off x="2733694"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目標：～～～～を●回実施</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実施項目３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目標：～～～～を●回実施</a:t>
            </a:r>
            <a:endParaRPr kumimoji="1" lang="ja-JP" altLang="en-US" dirty="0"/>
          </a:p>
        </p:txBody>
      </p:sp>
      <p:sp>
        <p:nvSpPr>
          <p:cNvPr id="54" name="右矢印 53"/>
          <p:cNvSpPr/>
          <p:nvPr/>
        </p:nvSpPr>
        <p:spPr>
          <a:xfrm>
            <a:off x="4426532"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実施項目４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・事業のスケジュールを記載ください。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37684"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46" name="テキスト ボックス 45"/>
          <p:cNvSpPr txBox="1"/>
          <p:nvPr/>
        </p:nvSpPr>
        <p:spPr>
          <a:xfrm>
            <a:off x="6180385" y="816324"/>
            <a:ext cx="919990" cy="300082"/>
          </a:xfrm>
          <a:prstGeom prst="rect">
            <a:avLst/>
          </a:prstGeom>
          <a:noFill/>
        </p:spPr>
        <p:txBody>
          <a:bodyPr wrap="square" rtlCol="0">
            <a:spAutoFit/>
          </a:bodyPr>
          <a:lstStyle/>
          <a:p>
            <a:r>
              <a:rPr lang="en-US" altLang="ja-JP" sz="1350" u="sng" dirty="0">
                <a:solidFill>
                  <a:prstClr val="black"/>
                </a:solidFill>
                <a:latin typeface="+mn-ea"/>
              </a:rPr>
              <a:t>20</a:t>
            </a:r>
            <a:r>
              <a:rPr lang="ja-JP" altLang="en-US" sz="1350" u="sng" dirty="0">
                <a:solidFill>
                  <a:prstClr val="black"/>
                </a:solidFill>
                <a:latin typeface="+mn-ea"/>
              </a:rPr>
              <a:t>**</a:t>
            </a:r>
            <a:r>
              <a:rPr lang="en-US" altLang="ja-JP" sz="1350" u="sng" dirty="0">
                <a:solidFill>
                  <a:prstClr val="black"/>
                </a:solidFill>
                <a:latin typeface="+mn-ea"/>
              </a:rPr>
              <a:t>.*</a:t>
            </a:r>
            <a:endParaRPr lang="ja-JP" altLang="en-US" sz="1350" u="sng" dirty="0">
              <a:solidFill>
                <a:prstClr val="black"/>
              </a:solidFill>
              <a:latin typeface="+mn-ea"/>
            </a:endParaRPr>
          </a:p>
        </p:txBody>
      </p:sp>
      <p:sp>
        <p:nvSpPr>
          <p:cNvPr id="51" name="テキスト ボックス 50"/>
          <p:cNvSpPr txBox="1"/>
          <p:nvPr/>
        </p:nvSpPr>
        <p:spPr>
          <a:xfrm>
            <a:off x="2251197" y="1124744"/>
            <a:ext cx="952651" cy="246221"/>
          </a:xfrm>
          <a:prstGeom prst="rect">
            <a:avLst/>
          </a:prstGeom>
          <a:noFill/>
        </p:spPr>
        <p:txBody>
          <a:bodyPr wrap="square" rtlCol="0">
            <a:spAutoFit/>
          </a:bodyPr>
          <a:lstStyle/>
          <a:p>
            <a:r>
              <a:rPr lang="ja-JP" altLang="en-US" sz="1000" dirty="0">
                <a:solidFill>
                  <a:srgbClr val="0000FF"/>
                </a:solidFill>
              </a:rPr>
              <a:t>◆事業開始</a:t>
            </a:r>
          </a:p>
        </p:txBody>
      </p:sp>
      <p:sp>
        <p:nvSpPr>
          <p:cNvPr id="53" name="テキスト ボックス 52"/>
          <p:cNvSpPr txBox="1"/>
          <p:nvPr/>
        </p:nvSpPr>
        <p:spPr>
          <a:xfrm>
            <a:off x="6322762" y="1124744"/>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023705"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６．事業のスケジュール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EC4FF7B6-A9F5-702F-5FC6-956090FC5FF7}"/>
              </a:ext>
            </a:extLst>
          </p:cNvPr>
          <p:cNvSpPr txBox="1"/>
          <p:nvPr/>
        </p:nvSpPr>
        <p:spPr>
          <a:xfrm>
            <a:off x="4764772"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3" name="テキスト ボックス 2">
            <a:extLst>
              <a:ext uri="{FF2B5EF4-FFF2-40B4-BE49-F238E27FC236}">
                <a16:creationId xmlns:a16="http://schemas.microsoft.com/office/drawing/2014/main" id="{0CEAABA8-CB4F-5667-39D7-268A8FDC18D1}"/>
              </a:ext>
            </a:extLst>
          </p:cNvPr>
          <p:cNvSpPr txBox="1"/>
          <p:nvPr/>
        </p:nvSpPr>
        <p:spPr>
          <a:xfrm>
            <a:off x="4525215" y="1124744"/>
            <a:ext cx="1270595" cy="415498"/>
          </a:xfrm>
          <a:prstGeom prst="rect">
            <a:avLst/>
          </a:prstGeom>
          <a:noFill/>
        </p:spPr>
        <p:txBody>
          <a:bodyPr wrap="square" rtlCol="0">
            <a:spAutoFit/>
          </a:bodyPr>
          <a:lstStyle/>
          <a:p>
            <a:r>
              <a:rPr lang="ja-JP" altLang="en-US" sz="1050" dirty="0">
                <a:solidFill>
                  <a:srgbClr val="0000FF"/>
                </a:solidFill>
              </a:rPr>
              <a:t>◆ステージゲート審査</a:t>
            </a:r>
            <a:endParaRPr lang="en-US" altLang="ja-JP" sz="1050" dirty="0">
              <a:solidFill>
                <a:srgbClr val="0000FF"/>
              </a:solidFill>
            </a:endParaRPr>
          </a:p>
        </p:txBody>
      </p:sp>
    </p:spTree>
    <p:extLst>
      <p:ext uri="{BB962C8B-B14F-4D97-AF65-F5344CB8AC3E}">
        <p14:creationId xmlns:p14="http://schemas.microsoft.com/office/powerpoint/2010/main" val="2558913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661289023"/>
              </p:ext>
            </p:extLst>
          </p:nvPr>
        </p:nvGraphicFramePr>
        <p:xfrm>
          <a:off x="268194" y="1567180"/>
          <a:ext cx="8696294" cy="3723640"/>
        </p:xfrm>
        <a:graphic>
          <a:graphicData uri="http://schemas.openxmlformats.org/drawingml/2006/table">
            <a:tbl>
              <a:tblPr firstRow="1" bandRow="1">
                <a:tableStyleId>{5C22544A-7EE6-4342-B048-85BDC9FD1C3A}</a:tableStyleId>
              </a:tblPr>
              <a:tblGrid>
                <a:gridCol w="1517914">
                  <a:extLst>
                    <a:ext uri="{9D8B030D-6E8A-4147-A177-3AD203B41FA5}">
                      <a16:colId xmlns:a16="http://schemas.microsoft.com/office/drawing/2014/main" val="20000"/>
                    </a:ext>
                  </a:extLst>
                </a:gridCol>
                <a:gridCol w="917050">
                  <a:extLst>
                    <a:ext uri="{9D8B030D-6E8A-4147-A177-3AD203B41FA5}">
                      <a16:colId xmlns:a16="http://schemas.microsoft.com/office/drawing/2014/main" val="2607585754"/>
                    </a:ext>
                  </a:extLst>
                </a:gridCol>
                <a:gridCol w="1043555">
                  <a:extLst>
                    <a:ext uri="{9D8B030D-6E8A-4147-A177-3AD203B41FA5}">
                      <a16:colId xmlns:a16="http://schemas.microsoft.com/office/drawing/2014/main" val="20001"/>
                    </a:ext>
                  </a:extLst>
                </a:gridCol>
                <a:gridCol w="1043555">
                  <a:extLst>
                    <a:ext uri="{9D8B030D-6E8A-4147-A177-3AD203B41FA5}">
                      <a16:colId xmlns:a16="http://schemas.microsoft.com/office/drawing/2014/main" val="932572701"/>
                    </a:ext>
                  </a:extLst>
                </a:gridCol>
                <a:gridCol w="1043555">
                  <a:extLst>
                    <a:ext uri="{9D8B030D-6E8A-4147-A177-3AD203B41FA5}">
                      <a16:colId xmlns:a16="http://schemas.microsoft.com/office/drawing/2014/main" val="3080110929"/>
                    </a:ext>
                  </a:extLst>
                </a:gridCol>
                <a:gridCol w="1043555">
                  <a:extLst>
                    <a:ext uri="{9D8B030D-6E8A-4147-A177-3AD203B41FA5}">
                      <a16:colId xmlns:a16="http://schemas.microsoft.com/office/drawing/2014/main" val="20002"/>
                    </a:ext>
                  </a:extLst>
                </a:gridCol>
                <a:gridCol w="1043555">
                  <a:extLst>
                    <a:ext uri="{9D8B030D-6E8A-4147-A177-3AD203B41FA5}">
                      <a16:colId xmlns:a16="http://schemas.microsoft.com/office/drawing/2014/main" val="3253623887"/>
                    </a:ext>
                  </a:extLst>
                </a:gridCol>
                <a:gridCol w="1043555">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FY2029</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７．予算額と内訳（全機関総括表）　</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9</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2686</Words>
  <PresentationFormat>画面に合わせる (4:3)</PresentationFormat>
  <Paragraphs>228</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Meiryo UI</vt:lpstr>
      <vt:lpstr>ＭＳ Ｐゴシック</vt:lpstr>
      <vt:lpstr>ＭＳ 明朝</vt:lpstr>
      <vt:lpstr>Arial</vt:lpstr>
      <vt:lpstr>Calibri</vt:lpstr>
      <vt:lpstr>Wingdings</vt:lpstr>
      <vt:lpstr>Office ​​テーマ</vt:lpstr>
      <vt:lpstr>1_Office ​​テーマ</vt:lpstr>
      <vt:lpstr>  ○○○○○○の人材育成</vt:lpstr>
      <vt:lpstr>１．提案の概要（１）</vt:lpstr>
      <vt:lpstr>１．提案の概要（２）</vt:lpstr>
      <vt:lpstr>２．事業の内容</vt:lpstr>
      <vt:lpstr>３．事業の目標</vt:lpstr>
      <vt:lpstr>４．当該提案に有用な事業実績</vt:lpstr>
      <vt:lpstr>５．事業の実施体制</vt:lpstr>
      <vt:lpstr>PowerPoint プレゼンテーション</vt:lpstr>
      <vt:lpstr>PowerPoint プレゼンテーション</vt:lpstr>
      <vt:lpstr>（機関名：（株）〇〇〇〇）</vt:lpstr>
      <vt:lpstr>PowerPoint プレゼンテーション</vt:lpstr>
      <vt:lpstr>提案テーマ名</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