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39" r:id="rId2"/>
    <p:sldId id="657" r:id="rId3"/>
    <p:sldId id="641" r:id="rId4"/>
    <p:sldId id="642" r:id="rId5"/>
    <p:sldId id="643" r:id="rId6"/>
    <p:sldId id="646" r:id="rId7"/>
    <p:sldId id="572" r:id="rId8"/>
    <p:sldId id="644" r:id="rId9"/>
    <p:sldId id="645" r:id="rId10"/>
    <p:sldId id="653" r:id="rId11"/>
    <p:sldId id="654" r:id="rId12"/>
    <p:sldId id="647" r:id="rId13"/>
    <p:sldId id="648" r:id="rId14"/>
    <p:sldId id="649" r:id="rId15"/>
    <p:sldId id="651" r:id="rId16"/>
    <p:sldId id="652" r:id="rId17"/>
    <p:sldId id="650" r:id="rId18"/>
    <p:sldId id="673"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87" autoAdjust="0"/>
  </p:normalViewPr>
  <p:slideViewPr>
    <p:cSldViewPr snapToGrid="0">
      <p:cViewPr varScale="1">
        <p:scale>
          <a:sx n="122" d="100"/>
          <a:sy n="122" d="100"/>
        </p:scale>
        <p:origin x="12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131857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11</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24793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177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9</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3" name="テキスト ボックス 2">
            <a:extLst>
              <a:ext uri="{FF2B5EF4-FFF2-40B4-BE49-F238E27FC236}">
                <a16:creationId xmlns:a16="http://schemas.microsoft.com/office/drawing/2014/main" id="{7545D7EB-EE14-F451-FD0B-0F74BD640AE6}"/>
              </a:ext>
            </a:extLst>
          </p:cNvPr>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2024</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278198" y="474136"/>
            <a:ext cx="8587607"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プレゼンテーション資料およびプレゼンテーション関する注意点</a:t>
            </a:r>
          </a:p>
        </p:txBody>
      </p:sp>
      <p:sp>
        <p:nvSpPr>
          <p:cNvPr id="3" name="正方形/長方形 2">
            <a:extLst>
              <a:ext uri="{FF2B5EF4-FFF2-40B4-BE49-F238E27FC236}">
                <a16:creationId xmlns:a16="http://schemas.microsoft.com/office/drawing/2014/main" id="{E62429FF-DC74-1A89-5145-CFBC848AFDEE}"/>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4" name="テキスト ボックス 3">
            <a:extLst>
              <a:ext uri="{FF2B5EF4-FFF2-40B4-BE49-F238E27FC236}">
                <a16:creationId xmlns:a16="http://schemas.microsoft.com/office/drawing/2014/main" id="{B7BF732A-79F1-BAA3-51BD-C9D467DA35AA}"/>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重点課題推進スキーム</a:t>
            </a:r>
          </a:p>
        </p:txBody>
      </p:sp>
      <p:sp>
        <p:nvSpPr>
          <p:cNvPr id="2" name="Text Box 8">
            <a:extLst>
              <a:ext uri="{FF2B5EF4-FFF2-40B4-BE49-F238E27FC236}">
                <a16:creationId xmlns:a16="http://schemas.microsoft.com/office/drawing/2014/main" id="{ECE3EC00-6B35-1890-749D-6519ADCC6D36}"/>
              </a:ext>
            </a:extLst>
          </p:cNvPr>
          <p:cNvSpPr txBox="1">
            <a:spLocks noChangeArrowheads="1"/>
          </p:cNvSpPr>
          <p:nvPr/>
        </p:nvSpPr>
        <p:spPr bwMode="auto">
          <a:xfrm>
            <a:off x="448285" y="894378"/>
            <a:ext cx="8469312" cy="5909310"/>
          </a:xfrm>
          <a:prstGeom prst="rect">
            <a:avLst/>
          </a:prstGeom>
          <a:noFill/>
          <a:ln w="19050">
            <a:noFill/>
            <a:miter lim="800000"/>
            <a:headEnd/>
            <a:tailEnd/>
          </a:ln>
        </p:spPr>
        <p:txBody>
          <a:bodyPr>
            <a:spAutoFit/>
          </a:bodyPr>
          <a:lstStyle/>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プレゼンテーション資料の作成について</a:t>
            </a:r>
            <a:r>
              <a:rPr lang="en-US" altLang="ja-JP" sz="1800" b="1" dirty="0">
                <a:latin typeface="ＭＳ Ｐゴシック" pitchFamily="50" charset="-128"/>
              </a:rPr>
              <a:t>】</a:t>
            </a:r>
          </a:p>
          <a:p>
            <a:pPr marL="355600" indent="-355600" algn="l">
              <a:defRPr/>
            </a:pPr>
            <a:r>
              <a:rPr lang="ja-JP" altLang="en-US" sz="1800" dirty="0">
                <a:latin typeface="ＭＳ Ｐゴシック" pitchFamily="50" charset="-128"/>
              </a:rPr>
              <a:t>１．補足資料を除く</a:t>
            </a:r>
            <a:r>
              <a:rPr lang="ja-JP" altLang="en-US" sz="1800" dirty="0">
                <a:solidFill>
                  <a:srgbClr val="C00000"/>
                </a:solidFill>
                <a:latin typeface="ＭＳ Ｐゴシック" pitchFamily="50" charset="-128"/>
              </a:rPr>
              <a:t>発表資料</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８．実施体制</a:t>
            </a:r>
            <a:r>
              <a:rPr lang="en-US" altLang="ja-JP" sz="1800" dirty="0">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は</a:t>
            </a:r>
            <a:r>
              <a:rPr lang="ja-JP" altLang="en-US" sz="1800" b="1" u="sng" dirty="0">
                <a:solidFill>
                  <a:srgbClr val="C00000"/>
                </a:solidFill>
                <a:latin typeface="ＭＳ Ｐゴシック" pitchFamily="50" charset="-128"/>
              </a:rPr>
              <a:t>２０枚以内</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補足資料は</a:t>
            </a:r>
            <a:r>
              <a:rPr lang="ja-JP" altLang="en-US" sz="1800" b="1" u="sng" dirty="0">
                <a:solidFill>
                  <a:srgbClr val="C00000"/>
                </a:solidFill>
                <a:latin typeface="ＭＳ Ｐゴシック" pitchFamily="50" charset="-128"/>
              </a:rPr>
              <a:t>１０枚以内（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a:t>
            </a:r>
            <a:r>
              <a:rPr lang="ja-JP" altLang="en-US" sz="1800" dirty="0">
                <a:latin typeface="ＭＳ Ｐゴシック" pitchFamily="50" charset="-128"/>
              </a:rPr>
              <a:t>とします。なお、補足資料は質疑応答時にのみ使用可です。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２．必ず最新のフォーマットで作成してください。旧フォーマットでの提出は無効とします。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３．プレゼンテーション資料は、適宜ページを増やして作成してください。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等で作成のうえ、別途連絡する形式で提出してください。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９．資料提出の際には本ページ、資料中赤枠の注釈を削除してください。</a:t>
            </a:r>
            <a:endParaRPr lang="en-US" altLang="ja-JP" sz="1800" b="1" u="sng" dirty="0">
              <a:solidFill>
                <a:srgbClr val="C00000"/>
              </a:solidFill>
              <a:latin typeface="ＭＳ Ｐゴシック" pitchFamily="50" charset="-128"/>
            </a:endParaRPr>
          </a:p>
          <a:p>
            <a:pPr marL="361950" indent="-361950" algn="l">
              <a:defRPr/>
            </a:pPr>
            <a:endParaRPr lang="en-US" altLang="ja-JP" sz="1800" b="1" u="sng" dirty="0">
              <a:solidFill>
                <a:srgbClr val="C00000"/>
              </a:solidFill>
              <a:latin typeface="ＭＳ Ｐゴシック" pitchFamily="50" charset="-128"/>
            </a:endParaRPr>
          </a:p>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プレゼンテーションについて</a:t>
            </a:r>
            <a:r>
              <a:rPr lang="en-US" altLang="ja-JP" sz="1800" b="1" dirty="0">
                <a:latin typeface="ＭＳ Ｐゴシック" pitchFamily="50" charset="-128"/>
              </a:rPr>
              <a:t>】</a:t>
            </a:r>
          </a:p>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１７分間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５．省エネルギー効果量</a:t>
            </a:r>
            <a:r>
              <a:rPr lang="en-US" altLang="ja-JP" sz="1800" dirty="0">
                <a:latin typeface="ＭＳ Ｐゴシック" pitchFamily="50" charset="-128"/>
              </a:rPr>
              <a:t>』</a:t>
            </a:r>
            <a:r>
              <a:rPr lang="ja-JP" altLang="en-US" sz="1800" dirty="0">
                <a:latin typeface="ＭＳ Ｐゴシック" pitchFamily="50" charset="-128"/>
              </a:rPr>
              <a:t>の説明は</a:t>
            </a:r>
            <a:r>
              <a:rPr lang="ja-JP" altLang="en-US" sz="1800" b="1" u="sng" dirty="0">
                <a:solidFill>
                  <a:srgbClr val="C00000"/>
                </a:solidFill>
                <a:latin typeface="ＭＳ Ｐゴシック" pitchFamily="50" charset="-128"/>
              </a:rPr>
              <a:t>丁寧に</a:t>
            </a:r>
            <a:r>
              <a:rPr lang="ja-JP" altLang="en-US" sz="1800" dirty="0">
                <a:latin typeface="ＭＳ Ｐゴシック" pitchFamily="50" charset="-128"/>
              </a:rPr>
              <a:t>お願いします。</a:t>
            </a:r>
            <a:endParaRPr lang="en-US" altLang="ja-JP" sz="1800" dirty="0">
              <a:latin typeface="ＭＳ Ｐゴシック" pitchFamily="50" charset="-128"/>
            </a:endParaRPr>
          </a:p>
          <a:p>
            <a:pPr marL="355600" indent="-355600" algn="l">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Tree>
    <p:extLst>
      <p:ext uri="{BB962C8B-B14F-4D97-AF65-F5344CB8AC3E}">
        <p14:creationId xmlns:p14="http://schemas.microsoft.com/office/powerpoint/2010/main" val="136790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a:t>
            </a:r>
          </a:p>
        </p:txBody>
      </p:sp>
      <p:sp>
        <p:nvSpPr>
          <p:cNvPr id="14377" name="テキスト ボックス 5"/>
          <p:cNvSpPr txBox="1">
            <a:spLocks noChangeArrowheads="1"/>
          </p:cNvSpPr>
          <p:nvPr/>
        </p:nvSpPr>
        <p:spPr bwMode="auto">
          <a:xfrm>
            <a:off x="213978" y="86310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14379" name="テキスト ボックス 5"/>
          <p:cNvSpPr txBox="1">
            <a:spLocks noChangeArrowheads="1"/>
          </p:cNvSpPr>
          <p:nvPr/>
        </p:nvSpPr>
        <p:spPr bwMode="auto">
          <a:xfrm>
            <a:off x="213978" y="305608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2" name="Text Box 8">
            <a:extLst>
              <a:ext uri="{FF2B5EF4-FFF2-40B4-BE49-F238E27FC236}">
                <a16:creationId xmlns:a16="http://schemas.microsoft.com/office/drawing/2014/main" id="{4C3CC58F-18E8-996A-6237-2CE158FF22BD}"/>
              </a:ext>
            </a:extLst>
          </p:cNvPr>
          <p:cNvSpPr txBox="1">
            <a:spLocks noChangeArrowheads="1"/>
          </p:cNvSpPr>
          <p:nvPr/>
        </p:nvSpPr>
        <p:spPr bwMode="auto">
          <a:xfrm>
            <a:off x="252000" y="3922811"/>
            <a:ext cx="8640000" cy="233910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５．１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基本情報</a:t>
            </a:r>
            <a:r>
              <a:rPr lang="en-US" altLang="zh-TW" sz="1400" dirty="0">
                <a:solidFill>
                  <a:srgbClr val="C00000"/>
                </a:solidFill>
                <a:latin typeface="ＭＳ Ｐゴシック" pitchFamily="50" charset="-128"/>
              </a:rPr>
              <a:t>3(</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別紙</a:t>
            </a:r>
            <a:r>
              <a:rPr lang="en-US" altLang="zh-TW" sz="1400" dirty="0">
                <a:solidFill>
                  <a:srgbClr val="C00000"/>
                </a:solidFill>
                <a:latin typeface="ＭＳ Ｐゴシック" pitchFamily="50" charset="-128"/>
              </a:rPr>
              <a:t>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　基本情報</a:t>
            </a:r>
            <a:r>
              <a:rPr lang="en-US" altLang="zh-TW" sz="1400" dirty="0">
                <a:solidFill>
                  <a:srgbClr val="C00000"/>
                </a:solidFill>
                <a:latin typeface="ＭＳ Ｐゴシック" pitchFamily="50" charset="-128"/>
              </a:rPr>
              <a:t>3</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別紙</a:t>
            </a:r>
            <a:r>
              <a:rPr lang="en-US" altLang="zh-TW" sz="1400" dirty="0">
                <a:solidFill>
                  <a:srgbClr val="C00000"/>
                </a:solidFill>
                <a:latin typeface="ＭＳ Ｐゴシック" pitchFamily="50" charset="-128"/>
              </a:rPr>
              <a:t>2</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５．省エネルギー効果量（まとめ）</a:t>
            </a:r>
          </a:p>
        </p:txBody>
      </p:sp>
      <p:graphicFrame>
        <p:nvGraphicFramePr>
          <p:cNvPr id="12" name="表 11"/>
          <p:cNvGraphicFramePr>
            <a:graphicFrameLocks noGrp="1"/>
          </p:cNvGraphicFramePr>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5261907"/>
            <a:ext cx="8640000" cy="523220"/>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292662"/>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76F2E244-CE1B-4333-D829-1C34B26FB717}"/>
              </a:ext>
            </a:extLst>
          </p:cNvPr>
          <p:cNvSpPr txBox="1">
            <a:spLocks noChangeArrowheads="1"/>
          </p:cNvSpPr>
          <p:nvPr/>
        </p:nvSpPr>
        <p:spPr bwMode="auto">
          <a:xfrm>
            <a:off x="252000" y="3791453"/>
            <a:ext cx="8640000" cy="2400657"/>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10245" name="テキスト ボックス 5"/>
          <p:cNvSpPr txBox="1">
            <a:spLocks noChangeArrowheads="1"/>
          </p:cNvSpPr>
          <p:nvPr/>
        </p:nvSpPr>
        <p:spPr bwMode="auto">
          <a:xfrm>
            <a:off x="213978" y="863107"/>
            <a:ext cx="8803187"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　技術開発項目（２）：</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10246" name="テキスト ボックス 5"/>
          <p:cNvSpPr txBox="1">
            <a:spLocks noChangeArrowheads="1"/>
          </p:cNvSpPr>
          <p:nvPr/>
        </p:nvSpPr>
        <p:spPr bwMode="auto">
          <a:xfrm>
            <a:off x="213978" y="2150570"/>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248" name="テキスト ボックス 5"/>
          <p:cNvSpPr txBox="1">
            <a:spLocks noChangeArrowheads="1"/>
          </p:cNvSpPr>
          <p:nvPr/>
        </p:nvSpPr>
        <p:spPr bwMode="auto">
          <a:xfrm>
            <a:off x="213978" y="1222524"/>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FCDC775F-6A0F-EB7A-7CB9-F7D10661F959}"/>
              </a:ext>
            </a:extLst>
          </p:cNvPr>
          <p:cNvSpPr txBox="1">
            <a:spLocks noChangeArrowheads="1"/>
          </p:cNvSpPr>
          <p:nvPr/>
        </p:nvSpPr>
        <p:spPr bwMode="auto">
          <a:xfrm>
            <a:off x="295571" y="3646037"/>
            <a:ext cx="8640000" cy="2831544"/>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1615026479"/>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CD001F44-AA27-D485-FE92-F72F0A152699}"/>
              </a:ext>
            </a:extLst>
          </p:cNvPr>
          <p:cNvSpPr txBox="1">
            <a:spLocks noChangeArrowheads="1"/>
          </p:cNvSpPr>
          <p:nvPr/>
        </p:nvSpPr>
        <p:spPr bwMode="auto">
          <a:xfrm>
            <a:off x="612000" y="2619375"/>
            <a:ext cx="7920000" cy="2893100"/>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180975" algn="l">
              <a:spcBef>
                <a:spcPts val="1200"/>
              </a:spcBef>
            </a:pPr>
            <a:r>
              <a:rPr lang="ja-JP" altLang="en-US" sz="1400" dirty="0">
                <a:solidFill>
                  <a:srgbClr val="C00000"/>
                </a:solidFill>
                <a:latin typeface="ＭＳ Ｐゴシック" pitchFamily="50" charset="-128"/>
              </a:rPr>
              <a:t>・最初のフェーズの中間目標と最終目標を記載してください。</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＊中間目標：単独フェーズが３年以上の場合のみ</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・３～４年事業の場合、２年目終了時点が中間目標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・５年事業の場合、３年目終了時点が中間目標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6720216"/>
              </p:ext>
            </p:extLst>
          </p:nvPr>
        </p:nvGraphicFramePr>
        <p:xfrm>
          <a:off x="204661" y="990600"/>
          <a:ext cx="8734087" cy="5012994"/>
        </p:xfrm>
        <a:graphic>
          <a:graphicData uri="http://schemas.openxmlformats.org/drawingml/2006/table">
            <a:tbl>
              <a:tblPr firstRow="1" lastRow="1" bandRow="1">
                <a:tableStyleId>{5C22544A-7EE6-4342-B048-85BDC9FD1C3A}</a:tableStyleId>
              </a:tblPr>
              <a:tblGrid>
                <a:gridCol w="2282861">
                  <a:extLst>
                    <a:ext uri="{9D8B030D-6E8A-4147-A177-3AD203B41FA5}">
                      <a16:colId xmlns:a16="http://schemas.microsoft.com/office/drawing/2014/main" val="20000"/>
                    </a:ext>
                  </a:extLst>
                </a:gridCol>
                <a:gridCol w="1310481">
                  <a:extLst>
                    <a:ext uri="{9D8B030D-6E8A-4147-A177-3AD203B41FA5}">
                      <a16:colId xmlns:a16="http://schemas.microsoft.com/office/drawing/2014/main" val="20001"/>
                    </a:ext>
                  </a:extLst>
                </a:gridCol>
                <a:gridCol w="329755">
                  <a:extLst>
                    <a:ext uri="{9D8B030D-6E8A-4147-A177-3AD203B41FA5}">
                      <a16:colId xmlns:a16="http://schemas.microsoft.com/office/drawing/2014/main" val="20002"/>
                    </a:ext>
                  </a:extLst>
                </a:gridCol>
                <a:gridCol w="329755">
                  <a:extLst>
                    <a:ext uri="{9D8B030D-6E8A-4147-A177-3AD203B41FA5}">
                      <a16:colId xmlns:a16="http://schemas.microsoft.com/office/drawing/2014/main" val="20003"/>
                    </a:ext>
                  </a:extLst>
                </a:gridCol>
                <a:gridCol w="329755">
                  <a:extLst>
                    <a:ext uri="{9D8B030D-6E8A-4147-A177-3AD203B41FA5}">
                      <a16:colId xmlns:a16="http://schemas.microsoft.com/office/drawing/2014/main" val="20004"/>
                    </a:ext>
                  </a:extLst>
                </a:gridCol>
                <a:gridCol w="329755">
                  <a:extLst>
                    <a:ext uri="{9D8B030D-6E8A-4147-A177-3AD203B41FA5}">
                      <a16:colId xmlns:a16="http://schemas.microsoft.com/office/drawing/2014/main" val="20005"/>
                    </a:ext>
                  </a:extLst>
                </a:gridCol>
                <a:gridCol w="329755">
                  <a:extLst>
                    <a:ext uri="{9D8B030D-6E8A-4147-A177-3AD203B41FA5}">
                      <a16:colId xmlns:a16="http://schemas.microsoft.com/office/drawing/2014/main" val="20006"/>
                    </a:ext>
                  </a:extLst>
                </a:gridCol>
                <a:gridCol w="329755">
                  <a:extLst>
                    <a:ext uri="{9D8B030D-6E8A-4147-A177-3AD203B41FA5}">
                      <a16:colId xmlns:a16="http://schemas.microsoft.com/office/drawing/2014/main" val="20007"/>
                    </a:ext>
                  </a:extLst>
                </a:gridCol>
                <a:gridCol w="329755">
                  <a:extLst>
                    <a:ext uri="{9D8B030D-6E8A-4147-A177-3AD203B41FA5}">
                      <a16:colId xmlns:a16="http://schemas.microsoft.com/office/drawing/2014/main" val="20008"/>
                    </a:ext>
                  </a:extLst>
                </a:gridCol>
                <a:gridCol w="329755">
                  <a:extLst>
                    <a:ext uri="{9D8B030D-6E8A-4147-A177-3AD203B41FA5}">
                      <a16:colId xmlns:a16="http://schemas.microsoft.com/office/drawing/2014/main" val="20009"/>
                    </a:ext>
                  </a:extLst>
                </a:gridCol>
                <a:gridCol w="834235">
                  <a:extLst>
                    <a:ext uri="{9D8B030D-6E8A-4147-A177-3AD203B41FA5}">
                      <a16:colId xmlns:a16="http://schemas.microsoft.com/office/drawing/2014/main" val="20010"/>
                    </a:ext>
                  </a:extLst>
                </a:gridCol>
                <a:gridCol w="834235">
                  <a:extLst>
                    <a:ext uri="{9D8B030D-6E8A-4147-A177-3AD203B41FA5}">
                      <a16:colId xmlns:a16="http://schemas.microsoft.com/office/drawing/2014/main" val="20011"/>
                    </a:ext>
                  </a:extLst>
                </a:gridCol>
                <a:gridCol w="834235">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2024FY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238A526B-5A3E-CDC0-57D7-18C4F658741C}"/>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本ページは４年事業（当初交付期間２年）のフォーマット例です。適宜他ページ削除の上、必要に応じ加工してお使いください。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a:t>
            </a:r>
            <a:r>
              <a:rPr lang="zh-TW" altLang="en-US" sz="1400" dirty="0">
                <a:solidFill>
                  <a:srgbClr val="C00000"/>
                </a:solidFill>
                <a:latin typeface="ＭＳ Ｐゴシック" pitchFamily="50" charset="-128"/>
              </a:rPr>
              <a:t>基本情報２（様式４別紙５）</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93800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242604822"/>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2024FY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2026FY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3" name="Text Box 8">
            <a:extLst>
              <a:ext uri="{FF2B5EF4-FFF2-40B4-BE49-F238E27FC236}">
                <a16:creationId xmlns:a16="http://schemas.microsoft.com/office/drawing/2014/main" id="{93BE380A-ECCE-0B1B-FA90-7A6E89958D5A}"/>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a:t>
            </a:r>
            <a:r>
              <a:rPr lang="zh-TW" altLang="en-US" sz="1400" dirty="0">
                <a:solidFill>
                  <a:srgbClr val="C00000"/>
                </a:solidFill>
                <a:latin typeface="ＭＳ Ｐゴシック" pitchFamily="50" charset="-128"/>
              </a:rPr>
              <a:t>基本情報２（様式４別紙５）</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3438666"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0"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2304" name="テキスト ボックス 6"/>
          <p:cNvSpPr txBox="1">
            <a:spLocks noChangeArrowheads="1"/>
          </p:cNvSpPr>
          <p:nvPr/>
        </p:nvSpPr>
        <p:spPr bwMode="auto">
          <a:xfrm>
            <a:off x="5955564" y="4684873"/>
            <a:ext cx="210346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a:t>
            </a:r>
            <a:r>
              <a:rPr lang="en-US" altLang="ja-JP" sz="1400" dirty="0">
                <a:latin typeface="ＭＳ Ｐゴシック" pitchFamily="50" charset="-128"/>
              </a:rPr>
              <a:t>20XX</a:t>
            </a:r>
            <a:r>
              <a:rPr lang="ja-JP" altLang="en-US" sz="1400" dirty="0">
                <a:latin typeface="ＭＳ Ｐゴシック" pitchFamily="50" charset="-128"/>
              </a:rPr>
              <a:t>年度から参画</a:t>
            </a:r>
          </a:p>
        </p:txBody>
      </p:sp>
      <p:sp>
        <p:nvSpPr>
          <p:cNvPr id="12305" name="テキスト ボックス 6"/>
          <p:cNvSpPr txBox="1">
            <a:spLocks noChangeArrowheads="1"/>
          </p:cNvSpPr>
          <p:nvPr/>
        </p:nvSpPr>
        <p:spPr bwMode="auto">
          <a:xfrm>
            <a:off x="909129" y="3449471"/>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4608295" y="3449471"/>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18" name="Text Box 37"/>
          <p:cNvSpPr txBox="1">
            <a:spLocks noChangeArrowheads="1"/>
          </p:cNvSpPr>
          <p:nvPr/>
        </p:nvSpPr>
        <p:spPr bwMode="auto">
          <a:xfrm>
            <a:off x="6114336"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latin typeface="ＭＳ Ｐゴシック" pitchFamily="50" charset="-128"/>
                <a:cs typeface="Times New Roman" pitchFamily="18" charset="0"/>
              </a:rPr>
              <a:t>組織・団体</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eaLnBrk="0" hangingPunct="0"/>
            <a:r>
              <a:rPr lang="ja-JP" altLang="en-US" sz="1200" dirty="0">
                <a:latin typeface="ＭＳ Ｐゴシック" pitchFamily="50" charset="-128"/>
                <a:cs typeface="Times New Roman" pitchFamily="18" charset="0"/>
              </a:rPr>
              <a:t>・△△△△△の普及</a:t>
            </a:r>
            <a:endParaRPr lang="en-US" altLang="ja-JP" sz="1200" dirty="0">
              <a:latin typeface="ＭＳ Ｐゴシック" pitchFamily="50" charset="-128"/>
              <a:cs typeface="Times New Roman" pitchFamily="18" charset="0"/>
            </a:endParaRPr>
          </a:p>
        </p:txBody>
      </p:sp>
      <p:sp>
        <p:nvSpPr>
          <p:cNvPr id="2" name="Text Box 1068">
            <a:extLst>
              <a:ext uri="{FF2B5EF4-FFF2-40B4-BE49-F238E27FC236}">
                <a16:creationId xmlns:a16="http://schemas.microsoft.com/office/drawing/2014/main" id="{CAA32E65-F400-EFC9-053E-362C7E2E2AAD}"/>
              </a:ext>
            </a:extLst>
          </p:cNvPr>
          <p:cNvSpPr txBox="1">
            <a:spLocks noChangeArrowheads="1"/>
          </p:cNvSpPr>
          <p:nvPr/>
        </p:nvSpPr>
        <p:spPr bwMode="auto">
          <a:xfrm>
            <a:off x="252000" y="5585033"/>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b="1" dirty="0">
                <a:solidFill>
                  <a:srgbClr val="C00000"/>
                </a:solidFill>
                <a:latin typeface="ＭＳ Ｐゴシック" pitchFamily="50" charset="-128"/>
              </a:rPr>
              <a:t>※</a:t>
            </a:r>
            <a:r>
              <a:rPr lang="ja-JP" altLang="en-US" sz="1400" b="1" dirty="0">
                <a:solidFill>
                  <a:srgbClr val="C00000"/>
                </a:solidFill>
                <a:latin typeface="ＭＳ Ｐゴシック" pitchFamily="50" charset="-128"/>
              </a:rPr>
              <a:t>今回提案の技術開発に関係する法人を全て記載してください。</a:t>
            </a:r>
            <a:endParaRPr lang="en-US" altLang="ja-JP" sz="1400" b="1" dirty="0">
              <a:solidFill>
                <a:srgbClr val="C00000"/>
              </a:solidFill>
              <a:latin typeface="ＭＳ Ｐゴシック" pitchFamily="50" charset="-128"/>
            </a:endParaRPr>
          </a:p>
          <a:p>
            <a:pPr algn="l">
              <a:defRPr/>
            </a:pPr>
            <a:r>
              <a:rPr lang="ja-JP" altLang="en-US" sz="1400" b="1" dirty="0">
                <a:solidFill>
                  <a:srgbClr val="C00000"/>
                </a:solidFill>
                <a:latin typeface="ＭＳ Ｐゴシック" pitchFamily="50" charset="-128"/>
              </a:rPr>
              <a:t>　 また、それぞれの主な技術開発内容、技術開発費を記載してください。</a:t>
            </a:r>
            <a:endParaRPr lang="en-US" altLang="ja-JP" sz="1400" b="1"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　様式４別紙３に記載の内容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2" name="Text Box 8">
            <a:extLst>
              <a:ext uri="{FF2B5EF4-FFF2-40B4-BE49-F238E27FC236}">
                <a16:creationId xmlns:a16="http://schemas.microsoft.com/office/drawing/2014/main" id="{1A2248AF-D62F-4762-8254-1EAB7F7332D5}"/>
              </a:ext>
            </a:extLst>
          </p:cNvPr>
          <p:cNvSpPr txBox="1">
            <a:spLocks noChangeArrowheads="1"/>
          </p:cNvSpPr>
          <p:nvPr/>
        </p:nvSpPr>
        <p:spPr bwMode="auto">
          <a:xfrm>
            <a:off x="2887291" y="3855740"/>
            <a:ext cx="3553568" cy="954107"/>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・補足資料がある場合は、このページの後ろに</a:t>
            </a:r>
            <a:r>
              <a:rPr lang="en-US" altLang="ja-JP" sz="1400" b="1" kern="0" dirty="0">
                <a:solidFill>
                  <a:srgbClr val="C00000"/>
                </a:solidFill>
                <a:latin typeface="ＭＳ Ｐゴシック" pitchFamily="50" charset="-128"/>
                <a:cs typeface="+mj-cs"/>
              </a:rPr>
              <a:t>10</a:t>
            </a:r>
            <a:r>
              <a:rPr lang="ja-JP" altLang="en-US" sz="1400" b="1" kern="0" dirty="0">
                <a:solidFill>
                  <a:srgbClr val="C00000"/>
                </a:solidFill>
                <a:latin typeface="ＭＳ Ｐゴシック" pitchFamily="50" charset="-128"/>
                <a:cs typeface="+mj-cs"/>
              </a:rPr>
              <a:t>枚以内で追加してください。</a:t>
            </a:r>
          </a:p>
          <a:p>
            <a:pPr algn="l"/>
            <a:r>
              <a:rPr lang="ja-JP" altLang="en-US" sz="1400" b="1" kern="0" dirty="0">
                <a:solidFill>
                  <a:srgbClr val="C00000"/>
                </a:solidFill>
                <a:latin typeface="ＭＳ Ｐゴシック" pitchFamily="50" charset="-128"/>
                <a:cs typeface="+mj-cs"/>
              </a:rPr>
              <a:t>・補足資料がない場合は、このページを削除してください。</a:t>
            </a:r>
          </a:p>
        </p:txBody>
      </p:sp>
    </p:spTree>
    <p:extLst>
      <p:ext uri="{BB962C8B-B14F-4D97-AF65-F5344CB8AC3E}">
        <p14:creationId xmlns:p14="http://schemas.microsoft.com/office/powerpoint/2010/main" val="46592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技術開発テーマ名記載</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Ⅰ</a:t>
            </a: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Ⅱ</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0794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kern="0" dirty="0">
              <a:solidFill>
                <a:srgbClr val="C00000"/>
              </a:solidFill>
              <a:latin typeface="ＭＳ Ｐゴシック" pitchFamily="50" charset="-128"/>
              <a:cs typeface="+mj-cs"/>
            </a:endParaRPr>
          </a:p>
          <a:p>
            <a:pPr algn="l"/>
            <a:r>
              <a:rPr lang="ja-JP" altLang="en-US" sz="1400" dirty="0">
                <a:solidFill>
                  <a:srgbClr val="C00000"/>
                </a:solidFill>
                <a:latin typeface="ＭＳ Ｐゴシック" pitchFamily="50" charset="-128"/>
              </a:rPr>
              <a:t>・画面左上のタイプ名、技術開発テーマ名は「スライドマスター」から編集してください。</a:t>
            </a:r>
            <a:endParaRPr lang="en-US" altLang="ja-JP" sz="1400" dirty="0">
              <a:solidFill>
                <a:srgbClr val="C00000"/>
              </a:solidFill>
              <a:latin typeface="ＭＳ Ｐゴシック" pitchFamily="50" charset="-128"/>
            </a:endParaRPr>
          </a:p>
          <a:p>
            <a:pPr algn="l"/>
            <a:r>
              <a:rPr lang="ja-JP" altLang="en-US" sz="1400" kern="0" dirty="0">
                <a:solidFill>
                  <a:srgbClr val="C00000"/>
                </a:solidFill>
                <a:latin typeface="ＭＳ Ｐゴシック" pitchFamily="50" charset="-128"/>
                <a:cs typeface="+mj-cs"/>
              </a:rPr>
              <a:t>・開発フェーズは、次フェーズ以降含めて全て記載してください。</a:t>
            </a:r>
            <a:r>
              <a:rPr lang="en-US" altLang="ja-JP" sz="1400" kern="0" dirty="0">
                <a:solidFill>
                  <a:srgbClr val="C00000"/>
                </a:solidFill>
                <a:latin typeface="ＭＳ Ｐゴシック" pitchFamily="50" charset="-128"/>
                <a:cs typeface="+mj-cs"/>
              </a:rPr>
              <a:t>(</a:t>
            </a:r>
            <a:r>
              <a:rPr lang="ja-JP" altLang="en-US" sz="1400" kern="0" dirty="0">
                <a:solidFill>
                  <a:srgbClr val="C00000"/>
                </a:solidFill>
                <a:latin typeface="ＭＳ Ｐゴシック" pitchFamily="50" charset="-128"/>
                <a:cs typeface="+mj-cs"/>
              </a:rPr>
              <a:t>不要なフェーズを削除してください</a:t>
            </a:r>
            <a:r>
              <a:rPr lang="en-US" altLang="ja-JP" sz="1400" kern="0" dirty="0">
                <a:solidFill>
                  <a:srgbClr val="C00000"/>
                </a:solidFill>
                <a:latin typeface="ＭＳ Ｐゴシック" pitchFamily="50" charset="-128"/>
                <a:cs typeface="+mj-cs"/>
              </a:rPr>
              <a:t>)</a:t>
            </a:r>
          </a:p>
          <a:p>
            <a:pPr algn="l"/>
            <a:r>
              <a:rPr lang="ja-JP" altLang="en-US" sz="1400"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16617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418517"/>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400" dirty="0">
                <a:latin typeface="ＭＳ Ｐゴシック" pitchFamily="50" charset="-128"/>
              </a:rPr>
              <a:t>１．事業化の背景</a:t>
            </a:r>
            <a:r>
              <a:rPr lang="en-US" altLang="ja-JP" sz="2400" dirty="0">
                <a:latin typeface="ＭＳ Ｐゴシック" pitchFamily="50" charset="-128"/>
              </a:rPr>
              <a:t>(</a:t>
            </a:r>
            <a:r>
              <a:rPr lang="ja-JP" altLang="en-US" sz="2400" dirty="0">
                <a:latin typeface="ＭＳ Ｐゴシック" pitchFamily="50" charset="-128"/>
              </a:rPr>
              <a:t>提案の経緯・背景</a:t>
            </a:r>
            <a:r>
              <a:rPr lang="en-US" altLang="ja-JP" sz="2400" dirty="0">
                <a:latin typeface="ＭＳ Ｐゴシック" pitchFamily="50" charset="-128"/>
              </a:rPr>
              <a:t>)</a:t>
            </a:r>
            <a:endParaRPr lang="en-US" altLang="ja-JP" sz="2400" dirty="0">
              <a:solidFill>
                <a:srgbClr val="FF0000"/>
              </a:solidFill>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２．「重点課題推進スキーム」の対象である説明</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３．技術の内容・課題</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４．事業化シナリオ</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５．省エネルギー効果量</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６．技術開発項目</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７．技術開発スケジュール</a:t>
            </a:r>
          </a:p>
          <a:p>
            <a:pPr marL="609600" indent="-609600" algn="l">
              <a:lnSpc>
                <a:spcPts val="3000"/>
              </a:lnSpc>
              <a:spcBef>
                <a:spcPct val="50000"/>
              </a:spcBef>
            </a:pPr>
            <a:r>
              <a:rPr lang="ja-JP" altLang="en-US" sz="2400" dirty="0">
                <a:latin typeface="ＭＳ Ｐゴシック" pitchFamily="50" charset="-128"/>
              </a:rPr>
              <a:t>８．実施体制</a:t>
            </a:r>
            <a:endParaRPr lang="en-US" altLang="ja-JP" sz="24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23619" y="5899150"/>
            <a:ext cx="3722494" cy="307777"/>
          </a:xfrm>
          <a:prstGeom prst="rect">
            <a:avLst/>
          </a:prstGeom>
          <a:no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639158"/>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0"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41520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3BD7DA70-8689-0A73-01A0-5546A1515009}"/>
              </a:ext>
            </a:extLst>
          </p:cNvPr>
          <p:cNvSpPr txBox="1">
            <a:spLocks noChangeArrowheads="1"/>
          </p:cNvSpPr>
          <p:nvPr/>
        </p:nvSpPr>
        <p:spPr bwMode="auto">
          <a:xfrm>
            <a:off x="252000" y="3057734"/>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1-1-3</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3" name="テキスト ボックス 5"/>
          <p:cNvSpPr txBox="1">
            <a:spLocks noChangeArrowheads="1"/>
          </p:cNvSpPr>
          <p:nvPr/>
        </p:nvSpPr>
        <p:spPr bwMode="auto">
          <a:xfrm>
            <a:off x="213978" y="2737793"/>
            <a:ext cx="8690309" cy="138499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1333278"/>
            <a:ext cx="8690308" cy="954107"/>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a:p>
            <a:pPr algn="l"/>
            <a:endParaRPr lang="en-US" altLang="ja-JP" dirty="0">
              <a:latin typeface="ＭＳ Ｐゴシック" pitchFamily="50" charset="-128"/>
            </a:endParaRPr>
          </a:p>
          <a:p>
            <a:pPr algn="l"/>
            <a:endParaRPr lang="en-US" altLang="ja-JP" dirty="0">
              <a:latin typeface="ＭＳ Ｐゴシック" pitchFamily="50" charset="-128"/>
            </a:endParaRPr>
          </a:p>
        </p:txBody>
      </p:sp>
      <p:sp>
        <p:nvSpPr>
          <p:cNvPr id="8" name="Text Box 8"/>
          <p:cNvSpPr txBox="1">
            <a:spLocks noChangeArrowheads="1"/>
          </p:cNvSpPr>
          <p:nvPr/>
        </p:nvSpPr>
        <p:spPr bwMode="auto">
          <a:xfrm>
            <a:off x="252000" y="3841898"/>
            <a:ext cx="8640000" cy="138499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今回の提案が「重点課題推進スキーム」の対象である説明</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　</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成果の普及に関し、今回の提案のとりまとめ組織、団体等の果たす役割</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・具体的に記載してください。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 name="Text Box 8"/>
          <p:cNvSpPr txBox="1">
            <a:spLocks noChangeArrowheads="1"/>
          </p:cNvSpPr>
          <p:nvPr/>
        </p:nvSpPr>
        <p:spPr bwMode="auto">
          <a:xfrm>
            <a:off x="252000" y="2536684"/>
            <a:ext cx="8640000" cy="2262158"/>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提案技術の独自性・優位性・革新性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業界の共通課題及び異業種に跨る課題の解決に繋げる革新的な技術開発</a:t>
            </a:r>
            <a:r>
              <a:rPr lang="en-US" altLang="ja-JP" sz="1400" dirty="0">
                <a:solidFill>
                  <a:srgbClr val="C00000"/>
                </a:solidFill>
              </a:rPr>
              <a:t> </a:t>
            </a:r>
            <a:r>
              <a:rPr lang="ja-JP" altLang="ja-JP" sz="1400" dirty="0">
                <a:solidFill>
                  <a:srgbClr val="C00000"/>
                </a:solidFill>
              </a:rPr>
              <a:t>または新技術に関する統一的な評価手法の開発であることを示してください。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．及び提案書　様式</a:t>
            </a:r>
            <a:r>
              <a:rPr lang="en-US" altLang="ja-JP" sz="1400" dirty="0">
                <a:solidFill>
                  <a:srgbClr val="C00000"/>
                </a:solidFill>
                <a:latin typeface="ＭＳ Ｐゴシック" pitchFamily="50" charset="-128"/>
              </a:rPr>
              <a:t>3</a:t>
            </a:r>
            <a:r>
              <a:rPr lang="ja-JP" altLang="en-US" sz="1400" dirty="0">
                <a:solidFill>
                  <a:srgbClr val="C00000"/>
                </a:solidFill>
                <a:latin typeface="ＭＳ Ｐゴシック" pitchFamily="50" charset="-128"/>
              </a:rPr>
              <a:t>の技術概要図に記載の内容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３．技術の内容・課題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2D9E3A6B-3F6C-F273-4C70-F88211EAA0B5}"/>
              </a:ext>
            </a:extLst>
          </p:cNvPr>
          <p:cNvSpPr txBox="1">
            <a:spLocks noChangeArrowheads="1"/>
          </p:cNvSpPr>
          <p:nvPr/>
        </p:nvSpPr>
        <p:spPr bwMode="auto">
          <a:xfrm>
            <a:off x="251999" y="2972633"/>
            <a:ext cx="7505581" cy="1969770"/>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・全技術開発期間について記述してください。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3" name="テキスト ボックス 5"/>
          <p:cNvSpPr txBox="1">
            <a:spLocks noChangeArrowheads="1"/>
          </p:cNvSpPr>
          <p:nvPr/>
        </p:nvSpPr>
        <p:spPr bwMode="auto">
          <a:xfrm>
            <a:off x="213978" y="2422674"/>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p:txBody>
      </p:sp>
      <p:sp>
        <p:nvSpPr>
          <p:cNvPr id="11" name="Text Box 8"/>
          <p:cNvSpPr txBox="1">
            <a:spLocks noChangeArrowheads="1"/>
          </p:cNvSpPr>
          <p:nvPr/>
        </p:nvSpPr>
        <p:spPr bwMode="auto">
          <a:xfrm>
            <a:off x="252000" y="3063520"/>
            <a:ext cx="8470589" cy="3354765"/>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・事業化する時期と方法を記述してください。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・事業化に不可欠なプレイヤー（自社事業部や他社）やそのプレイヤーとの連携方法と時期も記載してください。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・該当する技術開発課題に係る国の政策や関係業界の動向等を示してください。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7" name="テキスト ボックス 5"/>
          <p:cNvSpPr txBox="1">
            <a:spLocks noChangeArrowheads="1"/>
          </p:cNvSpPr>
          <p:nvPr/>
        </p:nvSpPr>
        <p:spPr bwMode="auto">
          <a:xfrm>
            <a:off x="213978" y="863107"/>
            <a:ext cx="7078662" cy="461665"/>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3492247458"/>
              </p:ext>
            </p:extLst>
          </p:nvPr>
        </p:nvGraphicFramePr>
        <p:xfrm>
          <a:off x="72000" y="2034540"/>
          <a:ext cx="9000000"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3">
                  <a:extLst>
                    <a:ext uri="{9D8B030D-6E8A-4147-A177-3AD203B41FA5}">
                      <a16:colId xmlns:a16="http://schemas.microsoft.com/office/drawing/2014/main" val="3758569285"/>
                    </a:ext>
                  </a:extLst>
                </a:gridCol>
                <a:gridCol w="469642">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3">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en-US" altLang="ja-JP" sz="1200" kern="100" dirty="0">
                        <a:effectLst/>
                      </a:endParaRPr>
                    </a:p>
                  </a:txBody>
                  <a:tcPr marL="68580" marR="68580" marT="0" marB="0" anchor="ctr">
                    <a:solidFill>
                      <a:srgbClr val="00B050"/>
                    </a:solidFill>
                  </a:tcP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a:t>
                      </a:r>
                      <a:r>
                        <a:rPr lang="en-US" altLang="ja-JP"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4" name="Text Box 8">
            <a:extLst>
              <a:ext uri="{FF2B5EF4-FFF2-40B4-BE49-F238E27FC236}">
                <a16:creationId xmlns:a16="http://schemas.microsoft.com/office/drawing/2014/main" id="{52130D4B-22BC-64F5-72BA-352C837B032D}"/>
              </a:ext>
            </a:extLst>
          </p:cNvPr>
          <p:cNvSpPr txBox="1">
            <a:spLocks noChangeArrowheads="1"/>
          </p:cNvSpPr>
          <p:nvPr/>
        </p:nvSpPr>
        <p:spPr bwMode="auto">
          <a:xfrm>
            <a:off x="252000" y="4776068"/>
            <a:ext cx="8640000" cy="1908215"/>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・経済性、コスト試算、価格目標やそれらの根拠を記述してください。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4</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
        <p:nvSpPr>
          <p:cNvPr id="6" name="正方形/長方形 5">
            <a:extLst>
              <a:ext uri="{FF2B5EF4-FFF2-40B4-BE49-F238E27FC236}">
                <a16:creationId xmlns:a16="http://schemas.microsoft.com/office/drawing/2014/main" id="{5E072F92-758D-8E57-B18D-0615EE9724D0}"/>
              </a:ext>
            </a:extLst>
          </p:cNvPr>
          <p:cNvSpPr/>
          <p:nvPr/>
        </p:nvSpPr>
        <p:spPr>
          <a:xfrm>
            <a:off x="62403" y="16754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ja-JP" altLang="ja-JP" kern="100" dirty="0">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35797292"/>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2673</Words>
  <PresentationFormat>画面に合わせる (4:3)</PresentationFormat>
  <Paragraphs>345</Paragraphs>
  <Slides>18</Slides>
  <Notes>18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18</vt:i4>
      </vt:variant>
    </vt:vector>
  </HeadingPairs>
  <TitlesOfParts>
    <vt:vector size="25" baseType="lpstr">
      <vt:lpstr>ＭＳ Ｐゴシック</vt:lpstr>
      <vt:lpstr>ＭＳ Ｐ明朝</vt:lpstr>
      <vt:lpstr>ＭＳ 明朝</vt:lpstr>
      <vt:lpstr>游ゴシック</vt:lpstr>
      <vt:lpstr>Calibri</vt:lpstr>
      <vt:lpstr>Times New Roman</vt:lpstr>
      <vt:lpstr>標準デザイン</vt:lpstr>
      <vt:lpstr>PowerPoint プレゼンテーション</vt:lpstr>
      <vt:lpstr>＜(技術開発テーマ名記載)＞ フェーズⅠ＋フェーズⅡ</vt:lpstr>
      <vt:lpstr>発表内容</vt:lpstr>
      <vt:lpstr>１．事業化の背景(提案の経緯・背景) </vt:lpstr>
      <vt:lpstr>PowerPoint プレゼンテーション</vt:lpstr>
      <vt:lpstr>２．技術の内容・課題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