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2"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2024/2/16</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2024/2/16</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50831258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2024/2/16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2024/2/16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2024/2/16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2024/2/16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2024/2/16</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2024/2/16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2024/2/16</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2024/2/16</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2024/2/16</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2024/2/16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2024/2/16</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2024/2/16</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zh-TW" altLang="en-US" sz="1200" dirty="0">
                <a:latin typeface="Meiryo UI" panose="020B0604030504040204" pitchFamily="50" charset="-128"/>
                <a:ea typeface="Meiryo UI" panose="020B0604030504040204" pitchFamily="50" charset="-128"/>
              </a:rPr>
              <a:t>相手国負担額：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実証要件適合性等調査：</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〇〇年〇月頃～</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実証前調査：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脱炭素化・エネルギー転換に資する我が国技術の国際実証事業／実証要件適合性等調査（実証前調査／実証研究）／○○○○○○○○○（国・地域名）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1219661978"/>
              </p:ext>
            </p:extLst>
          </p:nvPr>
        </p:nvGraphicFramePr>
        <p:xfrm>
          <a:off x="5819755" y="3117879"/>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7401927" y="3405568"/>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545469" y="3406640"/>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7263150" y="3369733"/>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0" y="3520392"/>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89900" y="2305355"/>
            <a:ext cx="3749879"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対象国または地域名のみ記載。（例：タイ、台湾等）</a:t>
            </a:r>
          </a:p>
        </p:txBody>
      </p:sp>
      <p:sp>
        <p:nvSpPr>
          <p:cNvPr id="68" name="四角形吹き出し 67"/>
          <p:cNvSpPr/>
          <p:nvPr/>
        </p:nvSpPr>
        <p:spPr>
          <a:xfrm>
            <a:off x="7596274" y="747948"/>
            <a:ext cx="2295435" cy="497064"/>
          </a:xfrm>
          <a:prstGeom prst="wedgeRectCallout">
            <a:avLst>
              <a:gd name="adj1" fmla="val -81192"/>
              <a:gd name="adj2" fmla="val 72753"/>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en-US" altLang="ja-JP" sz="1100" dirty="0">
                <a:solidFill>
                  <a:srgbClr val="0000FF"/>
                </a:solidFill>
                <a:latin typeface="Meiryo UI" panose="020B0604030504040204" pitchFamily="50" charset="-128"/>
                <a:ea typeface="Meiryo UI" panose="020B0604030504040204" pitchFamily="50" charset="-128"/>
              </a:rPr>
              <a:t>※</a:t>
            </a:r>
            <a:r>
              <a:rPr lang="ja-JP" altLang="en-US" sz="1100" dirty="0">
                <a:solidFill>
                  <a:srgbClr val="0000FF"/>
                </a:solidFill>
                <a:latin typeface="Meiryo UI" panose="020B0604030504040204" pitchFamily="50" charset="-128"/>
                <a:ea typeface="Meiryo UI" panose="020B0604030504040204" pitchFamily="50" charset="-128"/>
              </a:rPr>
              <a:t>事業総額と助成対象費用が同じ場合は助成対象費用の行を削除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664137" y="4023496"/>
            <a:ext cx="2013861" cy="405504"/>
          </a:xfrm>
          <a:prstGeom prst="wedgeRectCallout">
            <a:avLst>
              <a:gd name="adj1" fmla="val -60226"/>
              <a:gd name="adj2" fmla="val 94106"/>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4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4390930" y="281760"/>
            <a:ext cx="1462870" cy="294718"/>
          </a:xfrm>
          <a:prstGeom prst="wedgeRectCallout">
            <a:avLst>
              <a:gd name="adj1" fmla="val -66150"/>
              <a:gd name="adj2" fmla="val -60273"/>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9" name="正方形/長方形 68"/>
          <p:cNvSpPr/>
          <p:nvPr/>
        </p:nvSpPr>
        <p:spPr>
          <a:xfrm>
            <a:off x="5853800" y="3402431"/>
            <a:ext cx="691669" cy="37319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71" name="四角形吹き出し 70"/>
          <p:cNvSpPr/>
          <p:nvPr/>
        </p:nvSpPr>
        <p:spPr>
          <a:xfrm>
            <a:off x="8001983" y="1291840"/>
            <a:ext cx="1676015" cy="402634"/>
          </a:xfrm>
          <a:prstGeom prst="wedgeRectCallout">
            <a:avLst>
              <a:gd name="adj1" fmla="val -115886"/>
              <a:gd name="adj2" fmla="val 12370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相手国の負担金額が明示できる場合は記載。</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7809353" y="3310106"/>
            <a:ext cx="1926291" cy="378506"/>
          </a:xfrm>
          <a:prstGeom prst="wedgeRectCallout">
            <a:avLst>
              <a:gd name="adj1" fmla="val -67415"/>
              <a:gd name="adj2" fmla="val 3747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6250464" y="266232"/>
            <a:ext cx="1694369" cy="445941"/>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ポイント、「●」に検討課題を専門用語をなるべく用いず、平易な内容で完結に記載。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
        <p:nvSpPr>
          <p:cNvPr id="4" name="四角形吹き出し 70">
            <a:extLst>
              <a:ext uri="{FF2B5EF4-FFF2-40B4-BE49-F238E27FC236}">
                <a16:creationId xmlns:a16="http://schemas.microsoft.com/office/drawing/2014/main" id="{0941B5C4-F3F9-AE6D-84D4-F6977BAEEEA4}"/>
              </a:ext>
            </a:extLst>
          </p:cNvPr>
          <p:cNvSpPr/>
          <p:nvPr/>
        </p:nvSpPr>
        <p:spPr>
          <a:xfrm>
            <a:off x="8008957" y="1831054"/>
            <a:ext cx="1787675" cy="402634"/>
          </a:xfrm>
          <a:prstGeom prst="wedgeRectCallout">
            <a:avLst>
              <a:gd name="adj1" fmla="val -62614"/>
              <a:gd name="adj2" fmla="val 7117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各事業の間は事務手続きに</a:t>
            </a:r>
            <a:r>
              <a:rPr lang="en-US" altLang="ja-JP" sz="1100" dirty="0">
                <a:solidFill>
                  <a:srgbClr val="0000FF"/>
                </a:solidFill>
                <a:latin typeface="Meiryo UI" panose="020B0604030504040204" pitchFamily="50" charset="-128"/>
                <a:ea typeface="Meiryo UI" panose="020B0604030504040204" pitchFamily="50" charset="-128"/>
              </a:rPr>
              <a:t>3</a:t>
            </a:r>
            <a:r>
              <a:rPr lang="ja-JP" altLang="en-US" sz="1100" dirty="0">
                <a:solidFill>
                  <a:srgbClr val="0000FF"/>
                </a:solidFill>
                <a:latin typeface="Meiryo UI" panose="020B0604030504040204" pitchFamily="50" charset="-128"/>
                <a:ea typeface="Meiryo UI" panose="020B0604030504040204" pitchFamily="50" charset="-128"/>
              </a:rPr>
              <a:t>ヶ月程度必要となります。</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55">
            <a:extLst>
              <a:ext uri="{FF2B5EF4-FFF2-40B4-BE49-F238E27FC236}">
                <a16:creationId xmlns:a16="http://schemas.microsoft.com/office/drawing/2014/main" id="{5AE36445-2038-F31B-E6F7-ABD2808159DF}"/>
              </a:ext>
            </a:extLst>
          </p:cNvPr>
          <p:cNvSpPr/>
          <p:nvPr/>
        </p:nvSpPr>
        <p:spPr>
          <a:xfrm>
            <a:off x="3354798" y="635088"/>
            <a:ext cx="1462870" cy="283123"/>
          </a:xfrm>
          <a:prstGeom prst="wedgeRectCallout">
            <a:avLst>
              <a:gd name="adj1" fmla="val -57548"/>
              <a:gd name="adj2" fmla="val -107510"/>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59650"/>
            <a:ext cx="4675164"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5045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18963" y="286282"/>
            <a:ext cx="488886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908872"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049874" y="2056133"/>
            <a:ext cx="2630132" cy="3491540"/>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記載ください。こちらの内容に関して</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は、今後事業を進めていく中での</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0964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42" name="テキスト ボックス 258">
            <a:extLst>
              <a:ext uri="{FF2B5EF4-FFF2-40B4-BE49-F238E27FC236}">
                <a16:creationId xmlns:a16="http://schemas.microsoft.com/office/drawing/2014/main" id="{3081E806-4178-421C-97E0-291B8AAF44F1}"/>
              </a:ext>
            </a:extLst>
          </p:cNvPr>
          <p:cNvSpPr txBox="1">
            <a:spLocks noChangeArrowheads="1"/>
          </p:cNvSpPr>
          <p:nvPr/>
        </p:nvSpPr>
        <p:spPr bwMode="auto">
          <a:xfrm>
            <a:off x="129622" y="4517895"/>
            <a:ext cx="4675165"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41" name="Rectangle 7">
            <a:extLst>
              <a:ext uri="{FF2B5EF4-FFF2-40B4-BE49-F238E27FC236}">
                <a16:creationId xmlns:a16="http://schemas.microsoft.com/office/drawing/2014/main" id="{AA43B518-BE6A-4BB0-92D8-20C9F23C251F}"/>
              </a:ext>
            </a:extLst>
          </p:cNvPr>
          <p:cNvSpPr>
            <a:spLocks noChangeArrowheads="1"/>
          </p:cNvSpPr>
          <p:nvPr/>
        </p:nvSpPr>
        <p:spPr bwMode="auto">
          <a:xfrm>
            <a:off x="5045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43" name="四角形吹き出し 67">
            <a:extLst>
              <a:ext uri="{FF2B5EF4-FFF2-40B4-BE49-F238E27FC236}">
                <a16:creationId xmlns:a16="http://schemas.microsoft.com/office/drawing/2014/main" id="{DB5EDDEF-1438-4F0D-B40B-28CE7511A617}"/>
              </a:ext>
            </a:extLst>
          </p:cNvPr>
          <p:cNvSpPr/>
          <p:nvPr/>
        </p:nvSpPr>
        <p:spPr>
          <a:xfrm>
            <a:off x="23750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5" name="テキスト ボックス 71">
            <a:extLst>
              <a:ext uri="{FF2B5EF4-FFF2-40B4-BE49-F238E27FC236}">
                <a16:creationId xmlns:a16="http://schemas.microsoft.com/office/drawing/2014/main" id="{5D420705-1936-4430-AC49-F4FD86E4739B}"/>
              </a:ext>
            </a:extLst>
          </p:cNvPr>
          <p:cNvSpPr txBox="1">
            <a:spLocks noChangeArrowheads="1"/>
          </p:cNvSpPr>
          <p:nvPr/>
        </p:nvSpPr>
        <p:spPr bwMode="auto">
          <a:xfrm>
            <a:off x="7941054" y="3424015"/>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6" name="テキスト ボックス 71">
            <a:extLst>
              <a:ext uri="{FF2B5EF4-FFF2-40B4-BE49-F238E27FC236}">
                <a16:creationId xmlns:a16="http://schemas.microsoft.com/office/drawing/2014/main" id="{408B8D92-885A-3043-0855-A3BB2999AEF4}"/>
              </a:ext>
            </a:extLst>
          </p:cNvPr>
          <p:cNvSpPr txBox="1">
            <a:spLocks noChangeArrowheads="1"/>
          </p:cNvSpPr>
          <p:nvPr/>
        </p:nvSpPr>
        <p:spPr bwMode="auto">
          <a:xfrm>
            <a:off x="2830444" y="4718100"/>
            <a:ext cx="1816993" cy="17543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62811"/>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779</Words>
  <PresentationFormat>A4 210 x 297 mm</PresentationFormat>
  <Paragraphs>133</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