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6"/>
  </p:notesMasterIdLst>
  <p:sldIdLst>
    <p:sldId id="262" r:id="rId3"/>
    <p:sldId id="263" r:id="rId4"/>
    <p:sldId id="282" r:id="rId5"/>
    <p:sldId id="264" r:id="rId6"/>
    <p:sldId id="287" r:id="rId7"/>
    <p:sldId id="284" r:id="rId8"/>
    <p:sldId id="266" r:id="rId9"/>
    <p:sldId id="276" r:id="rId10"/>
    <p:sldId id="268" r:id="rId11"/>
    <p:sldId id="288" r:id="rId12"/>
    <p:sldId id="281" r:id="rId13"/>
    <p:sldId id="279" r:id="rId14"/>
    <p:sldId id="285" r:id="rId15"/>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60" autoAdjust="0"/>
    <p:restoredTop sz="94333" autoAdjust="0"/>
  </p:normalViewPr>
  <p:slideViewPr>
    <p:cSldViewPr>
      <p:cViewPr varScale="1">
        <p:scale>
          <a:sx n="105" d="100"/>
          <a:sy n="105" d="100"/>
        </p:scale>
        <p:origin x="1884"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notesMasters/notesMaster1.xml" Type="http://schemas.openxmlformats.org/officeDocument/2006/relationships/notesMaster"/><Relationship Id="rId17" Target="commentAuthors.xml" Type="http://schemas.openxmlformats.org/officeDocument/2006/relationships/commentAuthors"/><Relationship Id="rId18" Target="presProps.xml" Type="http://schemas.openxmlformats.org/officeDocument/2006/relationships/presProps"/><Relationship Id="rId19" Target="viewProps.xml" Type="http://schemas.openxmlformats.org/officeDocument/2006/relationships/viewProps"/><Relationship Id="rId2" Target="slideMasters/slideMaster2.xml" Type="http://schemas.openxmlformats.org/officeDocument/2006/relationships/slideMaster"/><Relationship Id="rId20" Target="theme/theme1.xml" Type="http://schemas.openxmlformats.org/officeDocument/2006/relationships/theme"/><Relationship Id="rId21" Target="tableStyles.xml" Type="http://schemas.openxmlformats.org/officeDocument/2006/relationships/tableStyles"/><Relationship Id="rId22"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2023/9/7</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12</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2023/9/7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2023/9/7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2023/9/7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2023/9/7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2023/9/7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2023/9/7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2023/9/7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2023/9/7</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2023/9/7</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2023/9/7</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2023/9/7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2023/9/7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2023/9/7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2023/9/7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2023/9/7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2023/9/7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2023/9/7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2023/9/7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2023/9/7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2023/9/7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2023/9/7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2023/9/7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2023/9/7</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2023/9/7</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23528" y="1190478"/>
            <a:ext cx="7772400" cy="2403698"/>
          </a:xfrm>
        </p:spPr>
        <p:txBody>
          <a:bodyPr>
            <a:normAutofit fontScale="90000"/>
          </a:bodyPr>
          <a:lstStyle/>
          <a:p>
            <a:br>
              <a:rPr lang="en-US" altLang="ja-JP" b="1" dirty="0">
                <a:latin typeface="+mn-ea"/>
                <a:ea typeface="+mn-ea"/>
              </a:rPr>
            </a:br>
            <a:br>
              <a:rPr lang="en-US" altLang="ja-JP" b="1" dirty="0">
                <a:latin typeface="+mn-ea"/>
                <a:ea typeface="+mn-ea"/>
              </a:rPr>
            </a:br>
            <a:r>
              <a:rPr lang="ja-JP" altLang="en-US" b="1" dirty="0">
                <a:latin typeface="+mn-ea"/>
                <a:ea typeface="+mn-ea"/>
              </a:rPr>
              <a:t>○○○○の研究開発</a:t>
            </a:r>
            <a:br>
              <a:rPr lang="en-US" altLang="ja-JP" b="1" dirty="0">
                <a:latin typeface="+mn-ea"/>
                <a:ea typeface="+mn-ea"/>
              </a:rPr>
            </a:br>
            <a:r>
              <a:rPr lang="ja-JP" altLang="en-US" b="1" dirty="0">
                <a:latin typeface="+mn-ea"/>
                <a:ea typeface="+mn-ea"/>
              </a:rPr>
              <a:t>（提案事業の名称記載）</a:t>
            </a:r>
            <a:endParaRPr kumimoji="1" lang="ja-JP" altLang="en-US" dirty="0">
              <a:latin typeface="+mn-ea"/>
              <a:ea typeface="+mn-ea"/>
            </a:endParaRPr>
          </a:p>
        </p:txBody>
      </p:sp>
      <p:sp>
        <p:nvSpPr>
          <p:cNvPr id="3" name="サブタイトル 2"/>
          <p:cNvSpPr>
            <a:spLocks noGrp="1"/>
          </p:cNvSpPr>
          <p:nvPr>
            <p:ph type="subTitle" idx="1"/>
          </p:nvPr>
        </p:nvSpPr>
        <p:spPr>
          <a:xfrm>
            <a:off x="1140582" y="3933056"/>
            <a:ext cx="6400800" cy="1534832"/>
          </a:xfrm>
        </p:spPr>
        <p:txBody>
          <a:bodyPr>
            <a:normAutofit fontScale="77500" lnSpcReduction="20000"/>
          </a:bodyPr>
          <a:lstStyle/>
          <a:p>
            <a:pPr algn="l"/>
            <a:r>
              <a:rPr kumimoji="1" lang="ja-JP" altLang="en-US" sz="2400" dirty="0">
                <a:latin typeface="+mn-ea"/>
              </a:rPr>
              <a:t>提案者　 　：</a:t>
            </a:r>
            <a:r>
              <a:rPr lang="ja-JP" altLang="en-US" sz="2400" dirty="0">
                <a:latin typeface="+mn-ea"/>
              </a:rPr>
              <a:t>〇〇〇〇、〇〇〇〇、〇〇〇〇・・・</a:t>
            </a:r>
            <a:endParaRPr lang="en-US" altLang="ja-JP" sz="2400" dirty="0">
              <a:latin typeface="+mn-ea"/>
            </a:endParaRPr>
          </a:p>
          <a:p>
            <a:pPr algn="l"/>
            <a:endParaRPr kumimoji="1" lang="en-US" altLang="ja-JP" sz="2400" dirty="0">
              <a:latin typeface="+mn-ea"/>
            </a:endParaRPr>
          </a:p>
          <a:p>
            <a:pPr algn="l"/>
            <a:r>
              <a:rPr kumimoji="1" lang="ja-JP" altLang="en-US" sz="2400" dirty="0">
                <a:latin typeface="+mn-ea"/>
              </a:rPr>
              <a:t>実施期間 　：○年間（</a:t>
            </a:r>
            <a:r>
              <a:rPr lang="ja-JP" altLang="en-US" sz="2400" dirty="0">
                <a:latin typeface="+mn-ea"/>
              </a:rPr>
              <a:t>２０２３～２０●●年度）</a:t>
            </a:r>
            <a:endParaRPr kumimoji="1" lang="en-US" altLang="ja-JP" sz="2400" dirty="0">
              <a:latin typeface="+mn-ea"/>
            </a:endParaRPr>
          </a:p>
          <a:p>
            <a:pPr algn="l"/>
            <a:endParaRPr lang="en-US" altLang="ja-JP" sz="2400" dirty="0">
              <a:latin typeface="+mn-ea"/>
            </a:endParaRPr>
          </a:p>
          <a:p>
            <a:pPr algn="l"/>
            <a:r>
              <a:rPr kumimoji="1" lang="ja-JP" altLang="en-US" sz="2400" dirty="0">
                <a:latin typeface="+mn-ea"/>
              </a:rPr>
              <a:t>提案予算額：○○○百万円</a:t>
            </a:r>
          </a:p>
        </p:txBody>
      </p:sp>
      <p:sp>
        <p:nvSpPr>
          <p:cNvPr id="6" name="テキスト ボックス 5"/>
          <p:cNvSpPr txBox="1"/>
          <p:nvPr/>
        </p:nvSpPr>
        <p:spPr>
          <a:xfrm>
            <a:off x="6372200" y="4010729"/>
            <a:ext cx="2712381"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共同提案の場合、代表機関を一番左に記述し、共同提案者を続けて併記してください。委託先、共同実施先はその旨明示の上、記載ください。</a:t>
            </a:r>
            <a:endParaRPr lang="en-US" altLang="ja-JP" dirty="0">
              <a:latin typeface="+mn-ea"/>
            </a:endParaRPr>
          </a:p>
        </p:txBody>
      </p:sp>
      <p:sp>
        <p:nvSpPr>
          <p:cNvPr id="9" name="テキスト ボックス 8"/>
          <p:cNvSpPr txBox="1"/>
          <p:nvPr/>
        </p:nvSpPr>
        <p:spPr>
          <a:xfrm>
            <a:off x="2585889" y="32087"/>
            <a:ext cx="6558111" cy="242630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P.13</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ナレーションの時間は必ず</a:t>
            </a:r>
            <a:r>
              <a:rPr lang="en-US" altLang="ja-JP" b="1" u="sng" dirty="0">
                <a:solidFill>
                  <a:srgbClr val="FFFF00"/>
                </a:solidFill>
                <a:latin typeface="+mn-ea"/>
              </a:rPr>
              <a:t>15</a:t>
            </a:r>
            <a:r>
              <a:rPr lang="ja-JP" altLang="en-US" b="1" u="sng" dirty="0">
                <a:solidFill>
                  <a:srgbClr val="FFFF00"/>
                </a:solidFill>
                <a:latin typeface="+mn-ea"/>
              </a:rPr>
              <a:t>分以内としてください。</a:t>
            </a:r>
          </a:p>
        </p:txBody>
      </p:sp>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別添３</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7737413"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a:t>
            </a:r>
            <a:r>
              <a:rPr kumimoji="1" lang="ja-JP" altLang="en-US" sz="2800" dirty="0">
                <a:latin typeface="+mn-ea"/>
              </a:rPr>
              <a:t>．研究開発成果の実用化・事業</a:t>
            </a:r>
            <a:r>
              <a:rPr lang="ja-JP" altLang="en-US" sz="2800" dirty="0">
                <a:latin typeface="+mn-ea"/>
              </a:rPr>
              <a:t>化の見通し（２）</a:t>
            </a:r>
            <a:endParaRPr kumimoji="1" lang="ja-JP" altLang="en-US" sz="2800" dirty="0">
              <a:latin typeface="+mn-ea"/>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2" y="1495163"/>
            <a:ext cx="6513277" cy="27699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（３）　研究成果の社会実装へのコミット</a:t>
            </a:r>
            <a:endParaRPr lang="en-US" altLang="ja-JP" sz="1200" dirty="0">
              <a:solidFill>
                <a:srgbClr val="3333CC"/>
              </a:solidFill>
              <a:latin typeface="+mn-ea"/>
            </a:endParaRPr>
          </a:p>
        </p:txBody>
      </p:sp>
      <p:sp>
        <p:nvSpPr>
          <p:cNvPr id="11" name="テキスト ボックス 10"/>
          <p:cNvSpPr txBox="1"/>
          <p:nvPr/>
        </p:nvSpPr>
        <p:spPr>
          <a:xfrm>
            <a:off x="4182329" y="1056098"/>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・添付資料２（事業化計画書）のうち、６．項について要約して簡潔に記載ください。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801793"/>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組織内の事業推進体制</a:t>
            </a:r>
            <a:endParaRPr lang="en-US" altLang="ja-JP" sz="1200" dirty="0">
              <a:solidFill>
                <a:srgbClr val="3333CC"/>
              </a:solidFill>
              <a:latin typeface="+mn-ea"/>
            </a:endParaRPr>
          </a:p>
        </p:txBody>
      </p:sp>
      <p:sp>
        <p:nvSpPr>
          <p:cNvPr id="16" name="正方形/長方形 252"/>
          <p:cNvSpPr>
            <a:spLocks noChangeArrowheads="1"/>
          </p:cNvSpPr>
          <p:nvPr/>
        </p:nvSpPr>
        <p:spPr bwMode="auto">
          <a:xfrm>
            <a:off x="358138" y="6323941"/>
            <a:ext cx="8318318" cy="276999"/>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内容の詳細は様式第</a:t>
            </a:r>
            <a:r>
              <a:rPr lang="en-US" altLang="ja-JP" sz="1200" dirty="0">
                <a:solidFill>
                  <a:srgbClr val="3333CC"/>
                </a:solidFill>
                <a:latin typeface="+mn-ea"/>
              </a:rPr>
              <a:t>1</a:t>
            </a:r>
            <a:r>
              <a:rPr lang="ja-JP" altLang="en-US" sz="1200" dirty="0">
                <a:solidFill>
                  <a:srgbClr val="3333CC"/>
                </a:solidFill>
                <a:latin typeface="+mn-ea"/>
              </a:rPr>
              <a:t>の添付資料２（事業化計画書）をご参照ください。</a:t>
            </a:r>
            <a:endParaRPr lang="en-US" altLang="ja-JP" sz="1200" dirty="0">
              <a:solidFill>
                <a:srgbClr val="3333CC"/>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10</a:t>
            </a:fld>
            <a:endParaRPr kumimoji="1" lang="ja-JP" altLang="en-US"/>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114230"/>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経営戦略における事業の位置づけ</a:t>
            </a:r>
            <a:endParaRPr lang="en-US" altLang="ja-JP" sz="1200" dirty="0">
              <a:solidFill>
                <a:srgbClr val="3333CC"/>
              </a:solidFill>
              <a:latin typeface="+mn-ea"/>
            </a:endParaRPr>
          </a:p>
        </p:txBody>
      </p:sp>
      <p:grpSp>
        <p:nvGrpSpPr>
          <p:cNvPr id="30" name="グループ化 29">
            <a:extLst>
              <a:ext uri="{FF2B5EF4-FFF2-40B4-BE49-F238E27FC236}">
                <a16:creationId xmlns:a16="http://schemas.microsoft.com/office/drawing/2014/main" id="{3B38CDA2-8469-A6BE-12C5-7532D994E78C}"/>
              </a:ext>
            </a:extLst>
          </p:cNvPr>
          <p:cNvGrpSpPr/>
          <p:nvPr/>
        </p:nvGrpSpPr>
        <p:grpSpPr>
          <a:xfrm>
            <a:off x="1675093" y="2045260"/>
            <a:ext cx="5461254" cy="2857501"/>
            <a:chOff x="-12506" y="0"/>
            <a:chExt cx="4879960" cy="3919058"/>
          </a:xfrm>
        </p:grpSpPr>
        <p:sp>
          <p:nvSpPr>
            <p:cNvPr id="31" name="Rectangle 56">
              <a:extLst>
                <a:ext uri="{FF2B5EF4-FFF2-40B4-BE49-F238E27FC236}">
                  <a16:creationId xmlns:a16="http://schemas.microsoft.com/office/drawing/2014/main" id="{17D2B91E-5D79-0A37-C18B-13AB2E34DFE2}"/>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dirty="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dirty="0">
                  <a:solidFill>
                    <a:srgbClr val="0070C0"/>
                  </a:solidFill>
                  <a:effectLst/>
                  <a:latin typeface="TmsRmn"/>
                  <a:ea typeface="ＭＳ 明朝" panose="02020609040205080304" pitchFamily="17" charset="-128"/>
                  <a:cs typeface="Arial" panose="020B0604020202020204" pitchFamily="34" charset="0"/>
                </a:rPr>
                <a:t>A</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cs typeface="Arial" panose="020B0604020202020204" pitchFamily="34" charset="0"/>
                </a:rPr>
                <a:t>①</a:t>
              </a:r>
              <a:r>
                <a:rPr lang="en-US" sz="1050" b="1" i="1" kern="1200" dirty="0">
                  <a:solidFill>
                    <a:srgbClr val="0070C0"/>
                  </a:solidFill>
                  <a:effectLst/>
                  <a:latin typeface="TmsRmn"/>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dirty="0">
                  <a:solidFill>
                    <a:srgbClr val="0070C0"/>
                  </a:solidFill>
                  <a:effectLst/>
                  <a:latin typeface="TmsRmn"/>
                  <a:ea typeface="ＭＳ 明朝" panose="02020609040205080304" pitchFamily="17" charset="-128"/>
                  <a:cs typeface="Arial" panose="020B0604020202020204" pitchFamily="34" charset="0"/>
                </a:rPr>
                <a:t>G</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32" name="Rectangle 57">
              <a:extLst>
                <a:ext uri="{FF2B5EF4-FFF2-40B4-BE49-F238E27FC236}">
                  <a16:creationId xmlns:a16="http://schemas.microsoft.com/office/drawing/2014/main" id="{616076BE-0B28-42A2-9896-327F298362D3}"/>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effectLst/>
                <a:latin typeface="TmsRmn"/>
                <a:ea typeface="ＭＳ 明朝" panose="02020609040205080304" pitchFamily="17" charset="-128"/>
                <a:cs typeface="Times New Roman" panose="02020603050405020304" pitchFamily="18" charset="0"/>
              </a:endParaRPr>
            </a:p>
          </p:txBody>
        </p:sp>
        <p:sp>
          <p:nvSpPr>
            <p:cNvPr id="34" name="Rectangle 58">
              <a:extLst>
                <a:ext uri="{FF2B5EF4-FFF2-40B4-BE49-F238E27FC236}">
                  <a16:creationId xmlns:a16="http://schemas.microsoft.com/office/drawing/2014/main" id="{04CC8677-E7BA-AE7A-2EEA-0FD03F0CCFA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effectLst/>
                <a:latin typeface="TmsRmn"/>
                <a:ea typeface="ＭＳ 明朝" panose="02020609040205080304" pitchFamily="17" charset="-128"/>
                <a:cs typeface="Times New Roman" panose="02020603050405020304" pitchFamily="18" charset="0"/>
              </a:endParaRPr>
            </a:p>
          </p:txBody>
        </p:sp>
        <p:cxnSp>
          <p:nvCxnSpPr>
            <p:cNvPr id="35" name="Connector: Elbow 59">
              <a:extLst>
                <a:ext uri="{FF2B5EF4-FFF2-40B4-BE49-F238E27FC236}">
                  <a16:creationId xmlns:a16="http://schemas.microsoft.com/office/drawing/2014/main" id="{17DE32EE-B7E2-1239-959D-15237D4D7594}"/>
                </a:ext>
              </a:extLst>
            </p:cNvPr>
            <p:cNvCxnSpPr>
              <a:cxnSpLocks/>
              <a:stCxn id="37" idx="2"/>
              <a:endCxn id="39"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37" name="Rectangle 62">
              <a:extLst>
                <a:ext uri="{FF2B5EF4-FFF2-40B4-BE49-F238E27FC236}">
                  <a16:creationId xmlns:a16="http://schemas.microsoft.com/office/drawing/2014/main" id="{904A6B9A-D8D8-156B-15C9-4C387B6391E8}"/>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cs typeface="+mn-cs"/>
                </a:rPr>
                <a:t> aa aa</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mn-cs"/>
                </a:rPr>
                <a:t>（事業にコミットする経営者）</a:t>
              </a:r>
              <a:endParaRPr lang="ja-JP" sz="1050" kern="100">
                <a:effectLst/>
                <a:latin typeface="TmsRmn"/>
                <a:ea typeface="ＭＳ 明朝" panose="02020609040205080304" pitchFamily="17" charset="-128"/>
                <a:cs typeface="Times New Roman" panose="02020603050405020304" pitchFamily="18" charset="0"/>
              </a:endParaRPr>
            </a:p>
          </p:txBody>
        </p:sp>
        <p:sp>
          <p:nvSpPr>
            <p:cNvPr id="38" name="Rectangle 63">
              <a:extLst>
                <a:ext uri="{FF2B5EF4-FFF2-40B4-BE49-F238E27FC236}">
                  <a16:creationId xmlns:a16="http://schemas.microsoft.com/office/drawing/2014/main" id="{CD9D0287-1BDE-5B3F-E4C8-6747C784A4CD}"/>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本部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cs typeface="+mn-cs"/>
                </a:rPr>
                <a:t>本部長</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cs typeface="+mn-cs"/>
                </a:rPr>
                <a:t>（研究開発責任者）</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39" name="Rectangle 64">
              <a:extLst>
                <a:ext uri="{FF2B5EF4-FFF2-40B4-BE49-F238E27FC236}">
                  <a16:creationId xmlns:a16="http://schemas.microsoft.com/office/drawing/2014/main" id="{FFD61324-A91A-0FF1-EEA1-68B8F3541DDE}"/>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40" name="Connector: Elbow 66">
              <a:extLst>
                <a:ext uri="{FF2B5EF4-FFF2-40B4-BE49-F238E27FC236}">
                  <a16:creationId xmlns:a16="http://schemas.microsoft.com/office/drawing/2014/main" id="{E2FB1C79-A54E-109C-4BFE-1028C207C762}"/>
                </a:ext>
              </a:extLst>
            </p:cNvPr>
            <p:cNvCxnSpPr>
              <a:cxnSpLocks/>
              <a:stCxn id="37" idx="2"/>
              <a:endCxn id="38"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1" name="Straight Arrow Connector 67">
              <a:extLst>
                <a:ext uri="{FF2B5EF4-FFF2-40B4-BE49-F238E27FC236}">
                  <a16:creationId xmlns:a16="http://schemas.microsoft.com/office/drawing/2014/main" id="{E6C2B462-4AEB-48A1-D58C-74634F41EFFF}"/>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42" name="Connector: Elbow 76">
              <a:extLst>
                <a:ext uri="{FF2B5EF4-FFF2-40B4-BE49-F238E27FC236}">
                  <a16:creationId xmlns:a16="http://schemas.microsoft.com/office/drawing/2014/main" id="{454B6FA8-D565-20BB-B3EA-3313899B1ABD}"/>
                </a:ext>
              </a:extLst>
            </p:cNvPr>
            <p:cNvCxnSpPr>
              <a:cxnSpLocks/>
              <a:stCxn id="31" idx="0"/>
              <a:endCxn id="38"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3" name="Connector: Elbow 77">
              <a:extLst>
                <a:ext uri="{FF2B5EF4-FFF2-40B4-BE49-F238E27FC236}">
                  <a16:creationId xmlns:a16="http://schemas.microsoft.com/office/drawing/2014/main" id="{BA0C427C-9F12-FB29-D3A6-884385F59800}"/>
                </a:ext>
              </a:extLst>
            </p:cNvPr>
            <p:cNvCxnSpPr>
              <a:cxnSpLocks/>
              <a:stCxn id="34" idx="0"/>
              <a:endCxn id="38"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45" name="テキスト ボックス 20">
              <a:extLst>
                <a:ext uri="{FF2B5EF4-FFF2-40B4-BE49-F238E27FC236}">
                  <a16:creationId xmlns:a16="http://schemas.microsoft.com/office/drawing/2014/main" id="{7C83E989-1C2F-DB62-A5EE-58A74FA62C0E}"/>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cs typeface="+mn-cs"/>
                </a:rPr>
                <a:t>連携</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46" name="Rectangle 56">
              <a:extLst>
                <a:ext uri="{FF2B5EF4-FFF2-40B4-BE49-F238E27FC236}">
                  <a16:creationId xmlns:a16="http://schemas.microsoft.com/office/drawing/2014/main" id="{7A9EB41C-645B-C0A6-4A38-FE17D15C4B20}"/>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effectLst/>
                <a:latin typeface="TmsRmn"/>
                <a:ea typeface="ＭＳ 明朝" panose="02020609040205080304" pitchFamily="17" charset="-128"/>
                <a:cs typeface="Times New Roman" panose="02020603050405020304" pitchFamily="18" charset="0"/>
              </a:endParaRPr>
            </a:p>
          </p:txBody>
        </p:sp>
        <p:cxnSp>
          <p:nvCxnSpPr>
            <p:cNvPr id="47" name="直線コネクタ 46">
              <a:extLst>
                <a:ext uri="{FF2B5EF4-FFF2-40B4-BE49-F238E27FC236}">
                  <a16:creationId xmlns:a16="http://schemas.microsoft.com/office/drawing/2014/main" id="{5F61695F-DE70-2CE7-FCB8-8F4306961851}"/>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48" name="Straight Arrow Connector 67">
              <a:extLst>
                <a:ext uri="{FF2B5EF4-FFF2-40B4-BE49-F238E27FC236}">
                  <a16:creationId xmlns:a16="http://schemas.microsoft.com/office/drawing/2014/main" id="{F3FDDD9F-9B05-5F7A-BBB1-D3F93DEBB1AE}"/>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49" name="テキスト ボックス 24">
              <a:extLst>
                <a:ext uri="{FF2B5EF4-FFF2-40B4-BE49-F238E27FC236}">
                  <a16:creationId xmlns:a16="http://schemas.microsoft.com/office/drawing/2014/main" id="{7023E2E7-90C1-DB83-60B3-613403799861}"/>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cs typeface="+mn-cs"/>
                </a:rPr>
                <a:t>連携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50" name="Rectangle 63">
            <a:extLst>
              <a:ext uri="{FF2B5EF4-FFF2-40B4-BE49-F238E27FC236}">
                <a16:creationId xmlns:a16="http://schemas.microsoft.com/office/drawing/2014/main" id="{51E4DBF9-A166-F46C-E962-51B61CDD532B}"/>
              </a:ext>
            </a:extLst>
          </p:cNvPr>
          <p:cNvSpPr>
            <a:spLocks noChangeArrowheads="1"/>
          </p:cNvSpPr>
          <p:nvPr/>
        </p:nvSpPr>
        <p:spPr bwMode="gray">
          <a:xfrm>
            <a:off x="6572760" y="2839510"/>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51" name="Straight Arrow Connector 67">
            <a:extLst>
              <a:ext uri="{FF2B5EF4-FFF2-40B4-BE49-F238E27FC236}">
                <a16:creationId xmlns:a16="http://schemas.microsoft.com/office/drawing/2014/main" id="{B05B7401-21D5-25CE-C542-00084E1F428D}"/>
              </a:ext>
            </a:extLst>
          </p:cNvPr>
          <p:cNvCxnSpPr>
            <a:cxnSpLocks/>
          </p:cNvCxnSpPr>
          <p:nvPr/>
        </p:nvCxnSpPr>
        <p:spPr>
          <a:xfrm>
            <a:off x="6093293" y="3163499"/>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2" name="テキスト ボックス 51">
            <a:extLst>
              <a:ext uri="{FF2B5EF4-FFF2-40B4-BE49-F238E27FC236}">
                <a16:creationId xmlns:a16="http://schemas.microsoft.com/office/drawing/2014/main" id="{4CA43E23-3546-E1EA-E828-9525EB612B4A}"/>
              </a:ext>
            </a:extLst>
          </p:cNvPr>
          <p:cNvSpPr txBox="1"/>
          <p:nvPr/>
        </p:nvSpPr>
        <p:spPr>
          <a:xfrm>
            <a:off x="6001135" y="2937596"/>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cxnSp>
        <p:nvCxnSpPr>
          <p:cNvPr id="53" name="Connector: Elbow 66">
            <a:extLst>
              <a:ext uri="{FF2B5EF4-FFF2-40B4-BE49-F238E27FC236}">
                <a16:creationId xmlns:a16="http://schemas.microsoft.com/office/drawing/2014/main" id="{DB1CD282-E677-6726-8633-E5CD90F78B59}"/>
              </a:ext>
            </a:extLst>
          </p:cNvPr>
          <p:cNvCxnSpPr>
            <a:cxnSpLocks/>
          </p:cNvCxnSpPr>
          <p:nvPr/>
        </p:nvCxnSpPr>
        <p:spPr>
          <a:xfrm>
            <a:off x="5057088" y="2685635"/>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9059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923833181"/>
              </p:ext>
            </p:extLst>
          </p:nvPr>
        </p:nvGraphicFramePr>
        <p:xfrm>
          <a:off x="215517" y="1364050"/>
          <a:ext cx="8712966" cy="5452296"/>
        </p:xfrm>
        <a:graphic>
          <a:graphicData uri="http://schemas.openxmlformats.org/drawingml/2006/table">
            <a:tbl>
              <a:tblPr firstRow="1" bandRow="1">
                <a:tableStyleId>{5C22544A-7EE6-4342-B048-85BDC9FD1C3A}</a:tableStyleId>
              </a:tblPr>
              <a:tblGrid>
                <a:gridCol w="288029">
                  <a:extLst>
                    <a:ext uri="{9D8B030D-6E8A-4147-A177-3AD203B41FA5}">
                      <a16:colId xmlns:a16="http://schemas.microsoft.com/office/drawing/2014/main" val="20000"/>
                    </a:ext>
                  </a:extLst>
                </a:gridCol>
                <a:gridCol w="1296145">
                  <a:extLst>
                    <a:ext uri="{9D8B030D-6E8A-4147-A177-3AD203B41FA5}">
                      <a16:colId xmlns:a16="http://schemas.microsoft.com/office/drawing/2014/main" val="3903547067"/>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gridSpan="2">
                  <a:txBody>
                    <a:bodyPr/>
                    <a:lstStyle/>
                    <a:p>
                      <a:endParaRPr kumimoji="1" lang="ja-JP" altLang="en-US" dirty="0"/>
                    </a:p>
                  </a:txBody>
                  <a:tcPr/>
                </a:tc>
                <a:tc hMerge="1">
                  <a:txBody>
                    <a:bodyPr/>
                    <a:lstStyle/>
                    <a:p>
                      <a:endParaRPr kumimoji="1" lang="ja-JP" altLang="en-US"/>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600" dirty="0">
                          <a:latin typeface="+mn-ea"/>
                          <a:ea typeface="+mn-ea"/>
                        </a:rPr>
                        <a:t>2023</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2024</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2025</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2026</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2027</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2028</a:t>
                      </a:r>
                      <a:r>
                        <a:rPr kumimoji="1" lang="ja-JP" altLang="en-US" sz="1600" dirty="0">
                          <a:latin typeface="+mn-ea"/>
                          <a:ea typeface="+mn-ea"/>
                        </a:rPr>
                        <a:t>年度</a:t>
                      </a:r>
                    </a:p>
                  </a:txBody>
                  <a:tcPr anchor="ctr"/>
                </a:tc>
                <a:extLst>
                  <a:ext uri="{0D108BD9-81ED-4DB2-BD59-A6C34878D82A}">
                    <a16:rowId xmlns:a16="http://schemas.microsoft.com/office/drawing/2014/main" val="10000"/>
                  </a:ext>
                </a:extLst>
              </a:tr>
              <a:tr h="616944">
                <a:tc gridSpan="2">
                  <a:txBody>
                    <a:bodyPr/>
                    <a:lstStyle/>
                    <a:p>
                      <a:r>
                        <a:rPr kumimoji="1" lang="ja-JP" altLang="en-US" dirty="0"/>
                        <a:t>（株）〇〇〇〇</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70612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9391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endParaRPr kumimoji="1" lang="ja-JP" altLang="en-US" dirty="0"/>
                    </a:p>
                  </a:txBody>
                  <a:tcPr/>
                </a:tc>
                <a:tc>
                  <a:txBody>
                    <a:bodyPr/>
                    <a:lstStyle/>
                    <a:p>
                      <a:r>
                        <a:rPr kumimoji="1" lang="ja-JP" altLang="en-US" sz="1400" dirty="0"/>
                        <a:t>うち公共性・公益性があると考える共同研究</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616944">
                <a:tc gridSpan="2">
                  <a:txBody>
                    <a:bodyPr/>
                    <a:lstStyle/>
                    <a:p>
                      <a:r>
                        <a:rPr kumimoji="1" lang="ja-JP" altLang="en-US" dirty="0"/>
                        <a:t>合計</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616944">
                <a:tc gridSpan="2">
                  <a:txBody>
                    <a:bodyPr/>
                    <a:lstStyle/>
                    <a:p>
                      <a:r>
                        <a:rPr kumimoji="1" lang="ja-JP" altLang="en-US" dirty="0"/>
                        <a:t>助成金（</a:t>
                      </a:r>
                      <a:r>
                        <a:rPr kumimoji="1" lang="en-US" altLang="ja-JP" dirty="0"/>
                        <a:t>NEDO</a:t>
                      </a:r>
                      <a:r>
                        <a:rPr kumimoji="1" lang="ja-JP" altLang="en-US" dirty="0"/>
                        <a:t>負担分）の額</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5" name="テキスト ボックス 4"/>
          <p:cNvSpPr txBox="1"/>
          <p:nvPr/>
        </p:nvSpPr>
        <p:spPr>
          <a:xfrm>
            <a:off x="323528" y="836712"/>
            <a:ext cx="3024336" cy="369332"/>
          </a:xfrm>
          <a:prstGeom prst="rect">
            <a:avLst/>
          </a:prstGeom>
          <a:noFill/>
        </p:spPr>
        <p:txBody>
          <a:bodyPr wrap="square" rtlCol="0">
            <a:spAutoFit/>
          </a:bodyPr>
          <a:lstStyle/>
          <a:p>
            <a:r>
              <a:rPr kumimoji="1" lang="ja-JP" altLang="en-US" dirty="0"/>
              <a:t>予算総額：　〇〇〇百万円</a:t>
            </a:r>
          </a:p>
        </p:txBody>
      </p:sp>
      <p:sp>
        <p:nvSpPr>
          <p:cNvPr id="7" name="テキスト ボックス 6"/>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８．予算額と内訳（全期間総括表）　</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11</a:t>
            </a:fld>
            <a:endParaRPr lang="ja-JP" altLang="en-US">
              <a:solidFill>
                <a:prstClr val="black">
                  <a:tint val="75000"/>
                </a:prstClr>
              </a:solidFill>
            </a:endParaRPr>
          </a:p>
        </p:txBody>
      </p:sp>
      <p:sp>
        <p:nvSpPr>
          <p:cNvPr id="8" name="テキスト ボックス 7">
            <a:extLst>
              <a:ext uri="{FF2B5EF4-FFF2-40B4-BE49-F238E27FC236}">
                <a16:creationId xmlns:a16="http://schemas.microsoft.com/office/drawing/2014/main" id="{1345E3F3-B80F-4904-A7D9-949847A26B33}"/>
              </a:ext>
            </a:extLst>
          </p:cNvPr>
          <p:cNvSpPr txBox="1"/>
          <p:nvPr/>
        </p:nvSpPr>
        <p:spPr>
          <a:xfrm>
            <a:off x="5076056" y="683538"/>
            <a:ext cx="3367251"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3999493053"/>
              </p:ext>
            </p:extLst>
          </p:nvPr>
        </p:nvGraphicFramePr>
        <p:xfrm>
          <a:off x="251524" y="1403568"/>
          <a:ext cx="8568949" cy="4588526"/>
        </p:xfrm>
        <a:graphic>
          <a:graphicData uri="http://schemas.openxmlformats.org/drawingml/2006/table">
            <a:tbl>
              <a:tblPr firstRow="1" bandRow="1">
                <a:tableStyleId>{5C22544A-7EE6-4342-B048-85BDC9FD1C3A}</a:tableStyleId>
              </a:tblPr>
              <a:tblGrid>
                <a:gridCol w="2123013">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471778">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2023</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2024</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2025</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2026</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2027</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2028</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471778">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471778">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471778">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471778">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471778">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471778">
                <a:tc>
                  <a:txBody>
                    <a:bodyPr/>
                    <a:lstStyle/>
                    <a:p>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814302">
                <a:tc>
                  <a:txBody>
                    <a:bodyPr/>
                    <a:lstStyle/>
                    <a:p>
                      <a:r>
                        <a:rPr kumimoji="1" lang="ja-JP" altLang="en-US" dirty="0"/>
                        <a:t>委託費・共同研究費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471778">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3" name="正方形/長方形 2"/>
          <p:cNvSpPr/>
          <p:nvPr/>
        </p:nvSpPr>
        <p:spPr>
          <a:xfrm>
            <a:off x="251524" y="953509"/>
            <a:ext cx="1800493" cy="369332"/>
          </a:xfrm>
          <a:prstGeom prst="rect">
            <a:avLst/>
          </a:prstGeom>
        </p:spPr>
        <p:txBody>
          <a:bodyPr wrap="none">
            <a:spAutoFit/>
          </a:bodyPr>
          <a:lstStyle/>
          <a:p>
            <a:r>
              <a:rPr lang="en-US" altLang="ja-JP" dirty="0"/>
              <a:t>【</a:t>
            </a:r>
            <a:r>
              <a:rPr lang="ja-JP" altLang="en-US" dirty="0"/>
              <a:t>助成対象費用</a:t>
            </a:r>
            <a:r>
              <a:rPr lang="en-US" altLang="ja-JP" dirty="0"/>
              <a:t>】</a:t>
            </a:r>
            <a:endParaRPr lang="ja-JP" altLang="en-US" dirty="0"/>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12</a:t>
            </a:fld>
            <a:endParaRPr lang="ja-JP" altLang="en-US" dirty="0">
              <a:solidFill>
                <a:prstClr val="black">
                  <a:tint val="75000"/>
                </a:prstClr>
              </a:solidFill>
            </a:endParaRPr>
          </a:p>
        </p:txBody>
      </p:sp>
      <p:sp>
        <p:nvSpPr>
          <p:cNvPr id="8" name="正方形/長方形 7"/>
          <p:cNvSpPr/>
          <p:nvPr/>
        </p:nvSpPr>
        <p:spPr>
          <a:xfrm>
            <a:off x="251524" y="6017256"/>
            <a:ext cx="7324441" cy="738664"/>
          </a:xfrm>
          <a:prstGeom prst="rect">
            <a:avLst/>
          </a:prstGeom>
        </p:spPr>
        <p:txBody>
          <a:bodyPr wrap="none">
            <a:spAutoFit/>
          </a:bodyPr>
          <a:lstStyle/>
          <a:p>
            <a:r>
              <a:rPr lang="en-US" altLang="ja-JP" sz="1400" dirty="0"/>
              <a:t>※</a:t>
            </a:r>
            <a:r>
              <a:rPr lang="ja-JP" altLang="en-US" sz="1400" dirty="0"/>
              <a:t>学術機関等に対する</a:t>
            </a:r>
            <a:r>
              <a:rPr lang="en-US" altLang="ja-JP" sz="1400" dirty="0"/>
              <a:t>IV.</a:t>
            </a:r>
            <a:r>
              <a:rPr lang="ja-JP" altLang="en-US" sz="1400" dirty="0"/>
              <a:t>委託費・共同研究費の場合は「間接経費」の積算が可能です。</a:t>
            </a:r>
            <a:endParaRPr lang="en-US" altLang="ja-JP" sz="1400" dirty="0"/>
          </a:p>
          <a:p>
            <a:r>
              <a:rPr lang="ja-JP" altLang="en-US" sz="1400" dirty="0"/>
              <a:t>　 間接経費を積算に含める場合は上の表に“行”を追加して記載ください。</a:t>
            </a:r>
            <a:endParaRPr lang="en-US" altLang="ja-JP" sz="1400" dirty="0"/>
          </a:p>
          <a:p>
            <a:r>
              <a:rPr lang="en-US" altLang="ja-JP" sz="1400" dirty="0"/>
              <a:t>※</a:t>
            </a:r>
            <a:r>
              <a:rPr lang="ja-JP" altLang="en-US" sz="1400" dirty="0"/>
              <a:t>学術機関等に対する共同研究は、補助率（</a:t>
            </a:r>
            <a:r>
              <a:rPr lang="en-US" altLang="ja-JP" sz="1400" dirty="0"/>
              <a:t>1/2</a:t>
            </a:r>
            <a:r>
              <a:rPr lang="ja-JP" altLang="en-US" sz="1400" dirty="0"/>
              <a:t>）によらず、定額助成とすることが可能です。</a:t>
            </a:r>
          </a:p>
        </p:txBody>
      </p:sp>
      <p:sp>
        <p:nvSpPr>
          <p:cNvPr id="9" name="テキスト ボックス 8">
            <a:extLst>
              <a:ext uri="{FF2B5EF4-FFF2-40B4-BE49-F238E27FC236}">
                <a16:creationId xmlns:a16="http://schemas.microsoft.com/office/drawing/2014/main" id="{18386F16-10BE-49D9-BC8E-B756037B8C09}"/>
              </a:ext>
            </a:extLst>
          </p:cNvPr>
          <p:cNvSpPr txBox="1"/>
          <p:nvPr/>
        </p:nvSpPr>
        <p:spPr>
          <a:xfrm>
            <a:off x="4572000" y="684417"/>
            <a:ext cx="3367251"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4101315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13</a:t>
            </a:fld>
            <a:endParaRPr lang="ja-JP" altLang="en-US">
              <a:solidFill>
                <a:prstClr val="black">
                  <a:tint val="75000"/>
                </a:prstClr>
              </a:solidFill>
            </a:endParaRPr>
          </a:p>
        </p:txBody>
      </p:sp>
      <p:sp>
        <p:nvSpPr>
          <p:cNvPr id="5" name="タイトル 1"/>
          <p:cNvSpPr txBox="1">
            <a:spLocks/>
          </p:cNvSpPr>
          <p:nvPr/>
        </p:nvSpPr>
        <p:spPr>
          <a:xfrm>
            <a:off x="107505" y="116632"/>
            <a:ext cx="5688631"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先頭から録音を開始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4" name="テキスト ボックス 13">
            <a:extLst>
              <a:ext uri="{FF2B5EF4-FFF2-40B4-BE49-F238E27FC236}">
                <a16:creationId xmlns:a16="http://schemas.microsoft.com/office/drawing/2014/main" id="{0E1EF6C3-6124-4B3B-AD5D-DF64643C94B5}"/>
              </a:ext>
            </a:extLst>
          </p:cNvPr>
          <p:cNvSpPr txBox="1"/>
          <p:nvPr/>
        </p:nvSpPr>
        <p:spPr>
          <a:xfrm>
            <a:off x="5916488" y="1278314"/>
            <a:ext cx="296949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srgbClr val="FF0000"/>
                </a:solidFill>
                <a:latin typeface="+mn-ea"/>
              </a:rPr>
              <a:t>ナレーションの時間は</a:t>
            </a:r>
            <a:r>
              <a:rPr lang="en-US" altLang="ja-JP" dirty="0">
                <a:solidFill>
                  <a:srgbClr val="FF0000"/>
                </a:solidFill>
                <a:latin typeface="+mn-ea"/>
              </a:rPr>
              <a:t>15</a:t>
            </a:r>
            <a:r>
              <a:rPr lang="ja-JP" altLang="en-US" dirty="0">
                <a:solidFill>
                  <a:srgbClr val="FF0000"/>
                </a:solidFill>
                <a:latin typeface="+mn-ea"/>
              </a:rPr>
              <a:t>分以内（時間厳守）としてください</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683946" y="2276872"/>
            <a:ext cx="5184896"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提案技術に係る研究開発の産業・社会ニーズ等の背景、必要性、技術開発課題、解決方法、産業社会への波及効果等の概要を簡潔に記載ください。</a:t>
            </a:r>
          </a:p>
          <a:p>
            <a:r>
              <a:rPr lang="ja-JP" altLang="en-US" dirty="0">
                <a:latin typeface="+mn-ea"/>
              </a:rPr>
              <a:t>・先端半導体の製造において今後重要性が増すと考えられる分野の材料・部材に関する技術開発を対象とします。</a:t>
            </a: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830997"/>
          </a:xfrm>
          <a:prstGeom prst="rect">
            <a:avLst/>
          </a:prstGeom>
          <a:noFill/>
          <a:ln w="9525">
            <a:noFill/>
            <a:miter lim="800000"/>
            <a:headEnd/>
            <a:tailEnd/>
          </a:ln>
        </p:spPr>
        <p:txBody>
          <a:bodyPr wrap="square">
            <a:spAutoFit/>
          </a:bodyPr>
          <a:lstStyle/>
          <a:p>
            <a:r>
              <a:rPr lang="ja-JP" altLang="en-US" sz="1200" dirty="0">
                <a:latin typeface="+mn-ea"/>
              </a:rPr>
              <a:t>　</a:t>
            </a:r>
            <a:r>
              <a:rPr lang="ja-JP" altLang="en-US" sz="1200" dirty="0">
                <a:solidFill>
                  <a:srgbClr val="0070C0"/>
                </a:solidFill>
              </a:rPr>
              <a:t>現在、日本国内には、ポスト５Ｇを含む情報通信システム等において必要となる先端的なロジック半導体等（以下、「先端半導体」）の製造能力が無く、供給安定性等の観点で脆弱な状況にある。特に、●●の急激な高まりが予想されており、●●が必要とされている。そこで●●の課題解決を目的に、●●（手法）を用いて、●●に関する技術開発を行う。当該技術を●●に展開（社会実装）し、●●●という事業をすることを想定する。</a:t>
            </a:r>
            <a:endParaRPr lang="en-US" altLang="ja-JP" sz="12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5" name="正方形/長方形 4"/>
          <p:cNvSpPr/>
          <p:nvPr/>
        </p:nvSpPr>
        <p:spPr>
          <a:xfrm>
            <a:off x="107504" y="980728"/>
            <a:ext cx="8856712" cy="5501564"/>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161924" y="837760"/>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２．事業内容</a:t>
            </a: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a:p>
            <a:r>
              <a:rPr lang="ja-JP" altLang="en-US" sz="1200" i="1" dirty="0">
                <a:solidFill>
                  <a:schemeClr val="bg1"/>
                </a:solidFill>
                <a:latin typeface="+mn-ea"/>
              </a:rPr>
              <a:t>・学術機関等との共同研究のうち公共性・公益性があると考える研究開発については、事業項目内にその旨と理由を記載してください。</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grpSp>
        <p:nvGrpSpPr>
          <p:cNvPr id="30" name="Group 2734"/>
          <p:cNvGrpSpPr>
            <a:grpSpLocks/>
          </p:cNvGrpSpPr>
          <p:nvPr/>
        </p:nvGrpSpPr>
        <p:grpSpPr bwMode="auto">
          <a:xfrm>
            <a:off x="1115616" y="1869302"/>
            <a:ext cx="6696744" cy="4007970"/>
            <a:chOff x="4636" y="9861"/>
            <a:chExt cx="6368" cy="3735"/>
          </a:xfrm>
        </p:grpSpPr>
        <p:sp>
          <p:nvSpPr>
            <p:cNvPr id="31" name="Text Box 914"/>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○○○株式会社</a:t>
              </a:r>
            </a:p>
          </p:txBody>
        </p:sp>
        <p:sp>
          <p:nvSpPr>
            <p:cNvPr id="32" name="AutoShape 907"/>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33" name="Text Box 908"/>
            <p:cNvSpPr txBox="1">
              <a:spLocks noChangeArrowheads="1"/>
            </p:cNvSpPr>
            <p:nvPr/>
          </p:nvSpPr>
          <p:spPr bwMode="auto">
            <a:xfrm>
              <a:off x="8577" y="10584"/>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5" name="Text Box 909"/>
            <p:cNvSpPr txBox="1">
              <a:spLocks noChangeArrowheads="1"/>
            </p:cNvSpPr>
            <p:nvPr/>
          </p:nvSpPr>
          <p:spPr bwMode="auto">
            <a:xfrm>
              <a:off x="8666" y="12081"/>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6" name="Text Box 910"/>
            <p:cNvSpPr txBox="1">
              <a:spLocks noChangeArrowheads="1"/>
            </p:cNvSpPr>
            <p:nvPr/>
          </p:nvSpPr>
          <p:spPr bwMode="auto">
            <a:xfrm>
              <a:off x="5002" y="13296"/>
              <a:ext cx="226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ja-JP" sz="1050" kern="100">
                  <a:effectLst/>
                  <a:latin typeface="TmsRmn"/>
                  <a:ea typeface="ＭＳ 明朝" panose="02020609040205080304" pitchFamily="17" charset="-128"/>
                  <a:cs typeface="Times New Roman" panose="02020603050405020304" pitchFamily="18" charset="0"/>
                </a:rPr>
                <a:t>（○○○を共同研究）</a:t>
              </a:r>
            </a:p>
          </p:txBody>
        </p:sp>
        <p:cxnSp>
          <p:nvCxnSpPr>
            <p:cNvPr id="37" name="Line 911"/>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38" name="Text Box 912"/>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39" name="Text Box 913"/>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spcAft>
                  <a:spcPts val="0"/>
                </a:spcAft>
              </a:pPr>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40" name="Text Box 915"/>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42" name="Text Box 10"/>
          <p:cNvSpPr txBox="1">
            <a:spLocks noChangeArrowheads="1"/>
          </p:cNvSpPr>
          <p:nvPr/>
        </p:nvSpPr>
        <p:spPr bwMode="auto">
          <a:xfrm>
            <a:off x="1118178" y="19561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助成先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4" name="Text Box 10"/>
          <p:cNvSpPr txBox="1">
            <a:spLocks noChangeArrowheads="1"/>
          </p:cNvSpPr>
          <p:nvPr/>
        </p:nvSpPr>
        <p:spPr bwMode="auto">
          <a:xfrm>
            <a:off x="1085439" y="4387748"/>
            <a:ext cx="1089819" cy="2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共同研究先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7" name="Text Box 10"/>
          <p:cNvSpPr txBox="1">
            <a:spLocks noChangeArrowheads="1"/>
          </p:cNvSpPr>
          <p:nvPr/>
        </p:nvSpPr>
        <p:spPr bwMode="auto">
          <a:xfrm>
            <a:off x="4604848" y="149460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委託先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76827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550751"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367618" y="801042"/>
            <a:ext cx="730250" cy="300082"/>
          </a:xfrm>
          <a:prstGeom prst="rect">
            <a:avLst/>
          </a:prstGeom>
          <a:noFill/>
        </p:spPr>
        <p:txBody>
          <a:bodyPr wrap="square" rtlCol="0">
            <a:spAutoFit/>
          </a:bodyPr>
          <a:lstStyle/>
          <a:p>
            <a:r>
              <a:rPr lang="en-US" altLang="ja-JP" sz="1350" dirty="0">
                <a:solidFill>
                  <a:prstClr val="black"/>
                </a:solidFill>
              </a:rPr>
              <a:t>2024.4</a:t>
            </a:r>
            <a:endParaRPr lang="ja-JP" altLang="en-US" sz="1350" dirty="0">
              <a:solidFill>
                <a:prstClr val="black"/>
              </a:solidFill>
            </a:endParaRPr>
          </a:p>
        </p:txBody>
      </p:sp>
      <p:sp>
        <p:nvSpPr>
          <p:cNvPr id="9" name="テキスト ボックス 8"/>
          <p:cNvSpPr txBox="1"/>
          <p:nvPr/>
        </p:nvSpPr>
        <p:spPr>
          <a:xfrm>
            <a:off x="1475656" y="801102"/>
            <a:ext cx="812746" cy="300082"/>
          </a:xfrm>
          <a:prstGeom prst="rect">
            <a:avLst/>
          </a:prstGeom>
          <a:noFill/>
        </p:spPr>
        <p:txBody>
          <a:bodyPr wrap="square" rtlCol="0">
            <a:spAutoFit/>
          </a:bodyPr>
          <a:lstStyle/>
          <a:p>
            <a:r>
              <a:rPr lang="en-US" altLang="ja-JP" sz="1350" dirty="0">
                <a:solidFill>
                  <a:prstClr val="black"/>
                </a:solidFill>
              </a:rPr>
              <a:t>2023.4</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sp>
        <p:nvSpPr>
          <p:cNvPr id="19" name="テキスト ボックス 18"/>
          <p:cNvSpPr txBox="1"/>
          <p:nvPr/>
        </p:nvSpPr>
        <p:spPr>
          <a:xfrm>
            <a:off x="5531325" y="146250"/>
            <a:ext cx="347077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・事業年数によりスケジュール表を調整してください。</a:t>
            </a:r>
            <a:endParaRPr lang="en-US" altLang="ja-JP" sz="1200" i="1" dirty="0">
              <a:solidFill>
                <a:schemeClr val="bg1"/>
              </a:solidFill>
              <a:latin typeface="+mn-ea"/>
            </a:endParaRPr>
          </a:p>
        </p:txBody>
      </p:sp>
      <p:cxnSp>
        <p:nvCxnSpPr>
          <p:cNvPr id="20" name="直線コネクタ 19"/>
          <p:cNvCxnSpPr/>
          <p:nvPr/>
        </p:nvCxnSpPr>
        <p:spPr>
          <a:xfrm>
            <a:off x="2724772"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68126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637762"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316142" y="796771"/>
            <a:ext cx="730250" cy="300082"/>
          </a:xfrm>
          <a:prstGeom prst="rect">
            <a:avLst/>
          </a:prstGeom>
          <a:noFill/>
        </p:spPr>
        <p:txBody>
          <a:bodyPr wrap="square" rtlCol="0">
            <a:spAutoFit/>
          </a:bodyPr>
          <a:lstStyle/>
          <a:p>
            <a:r>
              <a:rPr lang="en-US" altLang="ja-JP" sz="1350" dirty="0">
                <a:solidFill>
                  <a:prstClr val="black"/>
                </a:solidFill>
              </a:rPr>
              <a:t>2025.4</a:t>
            </a:r>
            <a:endParaRPr lang="ja-JP" altLang="en-US" sz="1350" dirty="0">
              <a:solidFill>
                <a:prstClr val="black"/>
              </a:solidFill>
            </a:endParaRPr>
          </a:p>
        </p:txBody>
      </p:sp>
      <p:sp>
        <p:nvSpPr>
          <p:cNvPr id="24" name="テキスト ボックス 23"/>
          <p:cNvSpPr txBox="1"/>
          <p:nvPr/>
        </p:nvSpPr>
        <p:spPr>
          <a:xfrm>
            <a:off x="5170520" y="779942"/>
            <a:ext cx="934906" cy="300082"/>
          </a:xfrm>
          <a:prstGeom prst="rect">
            <a:avLst/>
          </a:prstGeom>
          <a:noFill/>
        </p:spPr>
        <p:txBody>
          <a:bodyPr wrap="square" rtlCol="0">
            <a:spAutoFit/>
          </a:bodyPr>
          <a:lstStyle/>
          <a:p>
            <a:r>
              <a:rPr lang="en-US" altLang="ja-JP" sz="1350" dirty="0">
                <a:solidFill>
                  <a:prstClr val="black"/>
                </a:solidFill>
              </a:rPr>
              <a:t>2027.4</a:t>
            </a:r>
            <a:endParaRPr lang="ja-JP" altLang="en-US" sz="1350" dirty="0">
              <a:solidFill>
                <a:prstClr val="black"/>
              </a:solidFill>
            </a:endParaRPr>
          </a:p>
        </p:txBody>
      </p:sp>
      <p:sp>
        <p:nvSpPr>
          <p:cNvPr id="25" name="テキスト ボックス 24"/>
          <p:cNvSpPr txBox="1"/>
          <p:nvPr/>
        </p:nvSpPr>
        <p:spPr>
          <a:xfrm>
            <a:off x="2126937" y="1201307"/>
            <a:ext cx="952651" cy="276999"/>
          </a:xfrm>
          <a:prstGeom prst="rect">
            <a:avLst/>
          </a:prstGeom>
          <a:noFill/>
        </p:spPr>
        <p:txBody>
          <a:bodyPr wrap="square" rtlCol="0">
            <a:spAutoFit/>
          </a:bodyPr>
          <a:lstStyle/>
          <a:p>
            <a:r>
              <a:rPr lang="ja-JP" altLang="en-US" sz="1200" dirty="0">
                <a:solidFill>
                  <a:srgbClr val="0000FF"/>
                </a:solidFill>
              </a:rPr>
              <a:t>◆開始</a:t>
            </a:r>
          </a:p>
        </p:txBody>
      </p:sp>
      <p:sp>
        <p:nvSpPr>
          <p:cNvPr id="26" name="テキスト ボックス 25"/>
          <p:cNvSpPr txBox="1"/>
          <p:nvPr/>
        </p:nvSpPr>
        <p:spPr>
          <a:xfrm>
            <a:off x="6996987" y="1170529"/>
            <a:ext cx="1175413" cy="307777"/>
          </a:xfrm>
          <a:prstGeom prst="rect">
            <a:avLst/>
          </a:prstGeom>
          <a:noFill/>
        </p:spPr>
        <p:txBody>
          <a:bodyPr wrap="square" rtlCol="0">
            <a:spAutoFit/>
          </a:bodyPr>
          <a:lstStyle/>
          <a:p>
            <a:r>
              <a:rPr lang="ja-JP" altLang="en-US" sz="1400" dirty="0">
                <a:solidFill>
                  <a:srgbClr val="0000FF"/>
                </a:solidFill>
              </a:rPr>
              <a:t>◆事業終了</a:t>
            </a:r>
          </a:p>
        </p:txBody>
      </p:sp>
      <p:sp>
        <p:nvSpPr>
          <p:cNvPr id="28"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29" name="テキスト ボックス 28"/>
          <p:cNvSpPr txBox="1"/>
          <p:nvPr/>
        </p:nvSpPr>
        <p:spPr>
          <a:xfrm>
            <a:off x="4282162" y="779363"/>
            <a:ext cx="730250" cy="300082"/>
          </a:xfrm>
          <a:prstGeom prst="rect">
            <a:avLst/>
          </a:prstGeom>
          <a:noFill/>
        </p:spPr>
        <p:txBody>
          <a:bodyPr wrap="square" rtlCol="0">
            <a:spAutoFit/>
          </a:bodyPr>
          <a:lstStyle/>
          <a:p>
            <a:r>
              <a:rPr lang="en-US" altLang="ja-JP" sz="1350" dirty="0">
                <a:solidFill>
                  <a:prstClr val="black"/>
                </a:solidFill>
              </a:rPr>
              <a:t>2026.4</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594257"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152634" y="795191"/>
            <a:ext cx="934906" cy="300082"/>
          </a:xfrm>
          <a:prstGeom prst="rect">
            <a:avLst/>
          </a:prstGeom>
          <a:noFill/>
        </p:spPr>
        <p:txBody>
          <a:bodyPr wrap="square" rtlCol="0">
            <a:spAutoFit/>
          </a:bodyPr>
          <a:lstStyle/>
          <a:p>
            <a:r>
              <a:rPr lang="en-US" altLang="ja-JP" sz="1350" dirty="0">
                <a:solidFill>
                  <a:prstClr val="black"/>
                </a:solidFill>
              </a:rPr>
              <a:t>2028.4</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8895" y="300932"/>
            <a:ext cx="4536504"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・提案する研究開発の目標を中間時点と最終時点について具体的かつ定量的に記載してください（極力、目標仕様等の具体的な数値を記載してください）。</a:t>
            </a:r>
            <a:endParaRPr lang="en-US" altLang="ja-JP" dirty="0">
              <a:latin typeface="+mn-ea"/>
            </a:endParaRPr>
          </a:p>
          <a:p>
            <a:r>
              <a:rPr lang="ja-JP" altLang="en-US" dirty="0">
                <a:latin typeface="+mn-ea"/>
              </a:rPr>
              <a:t>・目標を一つにまとめることが出来ない場合は、いくつかのカテゴリーに分けて記載頂いても結構です。</a:t>
            </a:r>
            <a:endParaRPr lang="en-US" altLang="ja-JP" dirty="0">
              <a:latin typeface="+mn-ea"/>
            </a:endParaRPr>
          </a:p>
          <a:p>
            <a:r>
              <a:rPr lang="ja-JP" altLang="en-US" dirty="0">
                <a:latin typeface="+mn-ea"/>
              </a:rPr>
              <a:t>・研究開発計画における開発目標との合致、対応状況も記載してください。</a:t>
            </a:r>
            <a:endParaRPr lang="en-US" altLang="ja-JP" dirty="0">
              <a:latin typeface="+mn-ea"/>
            </a:endParaRPr>
          </a:p>
        </p:txBody>
      </p:sp>
      <p:sp>
        <p:nvSpPr>
          <p:cNvPr id="4" name="テキスト ボックス 21"/>
          <p:cNvSpPr txBox="1">
            <a:spLocks noChangeArrowheads="1"/>
          </p:cNvSpPr>
          <p:nvPr/>
        </p:nvSpPr>
        <p:spPr bwMode="auto">
          <a:xfrm>
            <a:off x="179512" y="1734381"/>
            <a:ext cx="8712968"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r>
              <a:rPr lang="en-US" altLang="ja-JP" sz="1600" dirty="0">
                <a:latin typeface="+mn-ea"/>
                <a:cs typeface="Times New Roman" pitchFamily="18" charset="0"/>
              </a:rPr>
              <a:t>※</a:t>
            </a:r>
            <a:r>
              <a:rPr lang="ja-JP" altLang="en-US" sz="1600" dirty="0">
                <a:latin typeface="+mn-ea"/>
                <a:cs typeface="Times New Roman" pitchFamily="18" charset="0"/>
              </a:rPr>
              <a:t>５年間の提案の場合は事業開始から２．５年後</a:t>
            </a:r>
            <a:r>
              <a:rPr lang="ja-JP" altLang="en-US" sz="1600" dirty="0">
                <a:latin typeface="+mn-ea"/>
              </a:rPr>
              <a:t>）</a:t>
            </a:r>
            <a:endParaRPr lang="en-US" altLang="ja-JP" sz="1600" dirty="0">
              <a:latin typeface="+mn-ea"/>
            </a:endParaRPr>
          </a:p>
        </p:txBody>
      </p:sp>
      <p:sp>
        <p:nvSpPr>
          <p:cNvPr id="5" name="テキスト ボックス 21"/>
          <p:cNvSpPr txBox="1">
            <a:spLocks noChangeArrowheads="1"/>
          </p:cNvSpPr>
          <p:nvPr/>
        </p:nvSpPr>
        <p:spPr bwMode="auto">
          <a:xfrm>
            <a:off x="179512" y="3791128"/>
            <a:ext cx="8614136"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r>
              <a:rPr lang="en-US" altLang="ja-JP" sz="1600" dirty="0">
                <a:latin typeface="+mn-ea"/>
                <a:cs typeface="Times New Roman" pitchFamily="18" charset="0"/>
              </a:rPr>
              <a:t>※</a:t>
            </a:r>
            <a:r>
              <a:rPr lang="ja-JP" altLang="en-US" sz="1600" dirty="0">
                <a:latin typeface="+mn-ea"/>
                <a:cs typeface="Times New Roman" pitchFamily="18" charset="0"/>
              </a:rPr>
              <a:t>５年間の提案の場合は事業開始から５年後</a:t>
            </a:r>
            <a:r>
              <a:rPr lang="ja-JP" altLang="en-US" sz="1600" dirty="0">
                <a:latin typeface="+mn-ea"/>
              </a:rPr>
              <a:t>）</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1777535413"/>
              </p:ext>
            </p:extLst>
          </p:nvPr>
        </p:nvGraphicFramePr>
        <p:xfrm>
          <a:off x="323528" y="2367610"/>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39987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160653696"/>
              </p:ext>
            </p:extLst>
          </p:nvPr>
        </p:nvGraphicFramePr>
        <p:xfrm>
          <a:off x="323528" y="4424357"/>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研究開発中の最終目標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spc="10" dirty="0">
                          <a:solidFill>
                            <a:srgbClr val="0070C0"/>
                          </a:solidFill>
                          <a:effectLst/>
                          <a:latin typeface="+mn-ea"/>
                          <a:ea typeface="+mn-ea"/>
                        </a:rPr>
                        <a:t>※</a:t>
                      </a:r>
                      <a:r>
                        <a:rPr lang="ja-JP" altLang="en-US" sz="1200" b="1" spc="10" dirty="0">
                          <a:solidFill>
                            <a:srgbClr val="0070C0"/>
                          </a:solidFill>
                          <a:effectLst/>
                          <a:latin typeface="+mn-ea"/>
                          <a:ea typeface="+mn-ea"/>
                        </a:rPr>
                        <a:t>「研究開発計画」</a:t>
                      </a:r>
                      <a:r>
                        <a:rPr lang="ja-JP" altLang="en-US" sz="1200" spc="10" dirty="0">
                          <a:solidFill>
                            <a:srgbClr val="0070C0"/>
                          </a:solidFill>
                          <a:effectLst/>
                          <a:latin typeface="+mn-ea"/>
                          <a:ea typeface="+mn-ea"/>
                        </a:rPr>
                        <a:t>の該当する開発目標をそのまま転記ください。</a:t>
                      </a:r>
                      <a:endParaRPr lang="ja-JP" altLang="ja-JP" sz="1200" spc="10" dirty="0">
                        <a:solidFill>
                          <a:srgbClr val="0070C0"/>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1712444146"/>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sz="1200" kern="100" spc="60" dirty="0">
                          <a:effectLst/>
                        </a:rPr>
                        <a:t>技術名称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dirty="0">
                          <a:effectLst/>
                        </a:rPr>
                        <a:t>ベンチマーク時期</a:t>
                      </a:r>
                      <a:endParaRPr lang="ja-JP" sz="1200" kern="100" dirty="0">
                        <a:effectLst/>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獲得市場規模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2023/9</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ja-JP" alt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ja-JP" alt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just">
                        <a:lnSpc>
                          <a:spcPts val="1200"/>
                        </a:lnSpc>
                        <a:spcAft>
                          <a:spcPts val="0"/>
                        </a:spcAft>
                      </a:pPr>
                      <a:r>
                        <a:rPr lang="en-US" sz="1200" kern="100" spc="60" dirty="0">
                          <a:effectLst/>
                        </a:rPr>
                        <a:t>A</a:t>
                      </a:r>
                      <a:r>
                        <a:rPr lang="ja-JP" sz="1200" kern="100" spc="60" dirty="0">
                          <a:effectLst/>
                        </a:rPr>
                        <a:t>社</a:t>
                      </a:r>
                      <a:endParaRPr lang="en-US" altLang="ja-JP" sz="1200" kern="100" spc="60" dirty="0">
                        <a:effectLst/>
                      </a:endParaRPr>
                    </a:p>
                    <a:p>
                      <a:pPr algn="just">
                        <a:lnSpc>
                          <a:spcPts val="1200"/>
                        </a:lnSpc>
                        <a:spcAft>
                          <a:spcPts val="0"/>
                        </a:spcAft>
                      </a:pPr>
                      <a:r>
                        <a:rPr lang="ja-JP" sz="1200" kern="100" spc="60" dirty="0">
                          <a:effectLst/>
                        </a:rPr>
                        <a:t>（競合技術の名称）</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2023/9</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just">
                        <a:lnSpc>
                          <a:spcPts val="1200"/>
                        </a:lnSpc>
                        <a:spcAft>
                          <a:spcPts val="0"/>
                        </a:spcAft>
                      </a:pPr>
                      <a:r>
                        <a:rPr lang="en-US" altLang="ja-JP" sz="1200" kern="100" spc="60" dirty="0">
                          <a:effectLst/>
                        </a:rPr>
                        <a:t>B</a:t>
                      </a:r>
                      <a:r>
                        <a:rPr lang="ja-JP" sz="1200" kern="100" spc="60" dirty="0">
                          <a:effectLst/>
                        </a:rPr>
                        <a:t>社</a:t>
                      </a:r>
                      <a:endParaRPr lang="en-US" altLang="ja-JP" sz="1200" kern="100" spc="60" dirty="0">
                        <a:effectLst/>
                      </a:endParaRPr>
                    </a:p>
                    <a:p>
                      <a:pPr algn="just">
                        <a:lnSpc>
                          <a:spcPts val="1200"/>
                        </a:lnSpc>
                        <a:spcAft>
                          <a:spcPts val="0"/>
                        </a:spcAft>
                      </a:pPr>
                      <a:r>
                        <a:rPr lang="ja-JP" sz="1200" kern="100" spc="60" dirty="0">
                          <a:effectLst/>
                        </a:rPr>
                        <a:t>（既存技術）</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2023/9</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6" name="テキスト ボックス 5"/>
          <p:cNvSpPr txBox="1"/>
          <p:nvPr/>
        </p:nvSpPr>
        <p:spPr>
          <a:xfrm>
            <a:off x="4519049" y="116632"/>
            <a:ext cx="4536504"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a:p>
            <a:r>
              <a:rPr lang="ja-JP" altLang="en-US" dirty="0">
                <a:solidFill>
                  <a:prstClr val="white"/>
                </a:solidFill>
                <a:latin typeface="ＭＳ Ｐゴシック" panose="020B0600070205080204" pitchFamily="50" charset="-128"/>
              </a:rPr>
              <a:t>・一例として以下の表を載せておりますが、別の図や表を活用してベンチマークを表現頂いても結構です。</a:t>
            </a:r>
            <a:endParaRPr lang="en-US" altLang="ja-JP" dirty="0">
              <a:solidFill>
                <a:prstClr val="white"/>
              </a:solidFill>
              <a:latin typeface="ＭＳ Ｐゴシック" panose="020B0600070205080204" pitchFamily="50" charset="-128"/>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182329" y="4000293"/>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・添付資料２（事業化計画書）のうち、２．項、３．項について要約して簡潔に記載ください。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218963" y="1205992"/>
            <a:ext cx="8318318" cy="2477601"/>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00FF"/>
                </a:solidFill>
                <a:latin typeface="+mn-ea"/>
              </a:rPr>
              <a:t>（１</a:t>
            </a:r>
            <a:r>
              <a:rPr lang="en-US" altLang="ja-JP" sz="1200" dirty="0">
                <a:solidFill>
                  <a:srgbClr val="0000FF"/>
                </a:solidFill>
                <a:latin typeface="+mn-ea"/>
              </a:rPr>
              <a:t>) </a:t>
            </a:r>
            <a:r>
              <a:rPr lang="ja-JP" altLang="en-US" sz="1200" dirty="0">
                <a:solidFill>
                  <a:srgbClr val="0000FF"/>
                </a:solidFill>
                <a:latin typeface="+mn-ea"/>
              </a:rPr>
              <a:t>実用化・事業化を行う製品・サービス等の概要</a:t>
            </a:r>
            <a:endParaRPr lang="en-US" altLang="ja-JP" sz="1200" dirty="0">
              <a:solidFill>
                <a:srgbClr val="0000FF"/>
              </a:solidFill>
              <a:latin typeface="+mn-ea"/>
            </a:endParaRPr>
          </a:p>
          <a:p>
            <a:pPr>
              <a:spcBef>
                <a:spcPts val="600"/>
              </a:spcBef>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研究開発の成果が、製品・サービスへどのように反映されるか記載してください。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（製作・実施等の制約）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必須となる材料等の調達先（国、企業、産地等）や制約等、サプライチェーン上の立ち位置等を記載してください。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p:txBody>
      </p:sp>
      <p:sp>
        <p:nvSpPr>
          <p:cNvPr id="16" name="正方形/長方形 252"/>
          <p:cNvSpPr>
            <a:spLocks noChangeArrowheads="1"/>
          </p:cNvSpPr>
          <p:nvPr/>
        </p:nvSpPr>
        <p:spPr bwMode="auto">
          <a:xfrm>
            <a:off x="251520" y="4115123"/>
            <a:ext cx="8318318" cy="236988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00FF"/>
                </a:solidFill>
                <a:latin typeface="+mn-ea"/>
              </a:rPr>
              <a:t>（２</a:t>
            </a:r>
            <a:r>
              <a:rPr lang="en-US" altLang="ja-JP" sz="1200" dirty="0">
                <a:solidFill>
                  <a:srgbClr val="0000FF"/>
                </a:solidFill>
                <a:latin typeface="+mn-ea"/>
              </a:rPr>
              <a:t>) </a:t>
            </a:r>
            <a:r>
              <a:rPr lang="ja-JP" altLang="en-US" sz="1200" dirty="0">
                <a:solidFill>
                  <a:srgbClr val="0000FF"/>
                </a:solidFill>
                <a:latin typeface="+mn-ea"/>
              </a:rPr>
              <a:t>研究開発への取組</a:t>
            </a:r>
            <a:endParaRPr lang="en-US" altLang="ja-JP" sz="1200" dirty="0">
              <a:solidFill>
                <a:srgbClr val="0000FF"/>
              </a:solidFill>
              <a:latin typeface="+mn-ea"/>
            </a:endParaRPr>
          </a:p>
          <a:p>
            <a:pPr>
              <a:spcBef>
                <a:spcPts val="600"/>
              </a:spcBef>
            </a:pPr>
            <a:endParaRPr lang="en-US" altLang="ja-JP" sz="1200" dirty="0">
              <a:solidFill>
                <a:srgbClr val="0000FF"/>
              </a:solidFill>
              <a:latin typeface="+mn-ea"/>
            </a:endParaRPr>
          </a:p>
          <a:p>
            <a:pPr marL="171450" indent="-171450">
              <a:spcBef>
                <a:spcPts val="600"/>
              </a:spcBef>
              <a:buFont typeface="Arial" panose="020B0604020202020204" pitchFamily="34" charset="0"/>
              <a:buChar char="•"/>
            </a:pPr>
            <a:r>
              <a:rPr lang="ja-JP" altLang="en-US" sz="1200" dirty="0">
                <a:solidFill>
                  <a:srgbClr val="0000FF"/>
                </a:solidFill>
                <a:latin typeface="+mn-ea"/>
              </a:rPr>
              <a:t>研究開発を考えるに至った経緯（動機）</a:t>
            </a:r>
            <a:endParaRPr lang="en-US" altLang="ja-JP" sz="1200" dirty="0">
              <a:solidFill>
                <a:srgbClr val="0000FF"/>
              </a:solidFill>
              <a:latin typeface="+mn-ea"/>
            </a:endParaRPr>
          </a:p>
          <a:p>
            <a:pPr marL="171450" indent="-171450">
              <a:spcBef>
                <a:spcPts val="600"/>
              </a:spcBef>
              <a:buFont typeface="Arial" panose="020B0604020202020204" pitchFamily="34" charset="0"/>
              <a:buChar char="•"/>
            </a:pPr>
            <a:r>
              <a:rPr lang="ja-JP" altLang="en-US" sz="1200" dirty="0">
                <a:solidFill>
                  <a:srgbClr val="0000FF"/>
                </a:solidFill>
                <a:latin typeface="+mn-ea"/>
              </a:rPr>
              <a:t>事業として成功すると考える理由</a:t>
            </a:r>
            <a:endParaRPr lang="en-US" altLang="ja-JP" sz="1200" dirty="0">
              <a:solidFill>
                <a:srgbClr val="0000FF"/>
              </a:solidFill>
              <a:latin typeface="+mn-ea"/>
            </a:endParaRPr>
          </a:p>
          <a:p>
            <a:pPr marL="171450" indent="-171450">
              <a:spcBef>
                <a:spcPts val="600"/>
              </a:spcBef>
              <a:buFont typeface="Arial" panose="020B0604020202020204" pitchFamily="34" charset="0"/>
              <a:buChar char="•"/>
            </a:pPr>
            <a:r>
              <a:rPr lang="ja-JP" altLang="en-US" sz="1200" dirty="0">
                <a:solidFill>
                  <a:srgbClr val="0000FF"/>
                </a:solidFill>
                <a:latin typeface="+mn-ea"/>
              </a:rPr>
              <a:t>事業化のスケジュール</a:t>
            </a:r>
            <a:endParaRPr lang="en-US" altLang="ja-JP" sz="1200" dirty="0">
              <a:solidFill>
                <a:srgbClr val="0000FF"/>
              </a:solidFill>
              <a:latin typeface="+mn-ea"/>
            </a:endParaRPr>
          </a:p>
          <a:p>
            <a:pPr marL="171450" indent="-171450">
              <a:spcBef>
                <a:spcPts val="600"/>
              </a:spcBef>
              <a:buFont typeface="Arial" panose="020B0604020202020204" pitchFamily="34" charset="0"/>
              <a:buChar char="•"/>
            </a:pPr>
            <a:r>
              <a:rPr lang="ja-JP" altLang="en-US" sz="1200" dirty="0">
                <a:solidFill>
                  <a:srgbClr val="0000FF"/>
                </a:solidFill>
                <a:latin typeface="+mn-ea"/>
              </a:rPr>
              <a:t>オープン＆クローズ戦略等</a:t>
            </a:r>
            <a:endParaRPr lang="en-US" altLang="ja-JP" sz="1200" dirty="0">
              <a:solidFill>
                <a:srgbClr val="0000FF"/>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内容の詳細は様式第</a:t>
            </a:r>
            <a:r>
              <a:rPr lang="en-US" altLang="ja-JP" sz="1200" dirty="0">
                <a:solidFill>
                  <a:srgbClr val="3333CC"/>
                </a:solidFill>
                <a:latin typeface="+mn-ea"/>
              </a:rPr>
              <a:t>1</a:t>
            </a:r>
            <a:r>
              <a:rPr lang="ja-JP" altLang="en-US" sz="1200" dirty="0">
                <a:solidFill>
                  <a:srgbClr val="3333CC"/>
                </a:solidFill>
                <a:latin typeface="+mn-ea"/>
              </a:rPr>
              <a:t>の添付資料２（事業化計画書）をご参照ください。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
        <p:nvSpPr>
          <p:cNvPr id="6" name="タイトル 1">
            <a:extLst>
              <a:ext uri="{FF2B5EF4-FFF2-40B4-BE49-F238E27FC236}">
                <a16:creationId xmlns:a16="http://schemas.microsoft.com/office/drawing/2014/main" id="{746C95CA-0905-FF4E-EEB4-8E9D46351471}"/>
              </a:ext>
            </a:extLst>
          </p:cNvPr>
          <p:cNvSpPr txBox="1">
            <a:spLocks/>
          </p:cNvSpPr>
          <p:nvPr/>
        </p:nvSpPr>
        <p:spPr>
          <a:xfrm>
            <a:off x="218963" y="185167"/>
            <a:ext cx="7737413"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７．研究開発成果の実用化・事業化の見通し（１）</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2933</Words>
  <PresentationFormat>画面に合わせる (4:3)</PresentationFormat>
  <Paragraphs>331</Paragraphs>
  <Slides>13</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13</vt:i4>
      </vt:variant>
    </vt:vector>
  </HeadingPairs>
  <TitlesOfParts>
    <vt:vector size="21" baseType="lpstr">
      <vt:lpstr>ＭＳ Ｐゴシック</vt:lpstr>
      <vt:lpstr>ＭＳ 明朝</vt:lpstr>
      <vt:lpstr>新細明體</vt:lpstr>
      <vt:lpstr>TmsRmn</vt:lpstr>
      <vt:lpstr>Arial</vt:lpstr>
      <vt:lpstr>Calibri</vt:lpstr>
      <vt:lpstr>Office ​​テーマ</vt:lpstr>
      <vt:lpstr>1_Office ​​テーマ</vt:lpstr>
      <vt:lpstr>  ○○○○の研究開発 （提案事業の名称記載）</vt:lpstr>
      <vt:lpstr>１．提案の概要（１）</vt:lpstr>
      <vt:lpstr>１．提案の概要（２）</vt:lpstr>
      <vt:lpstr>２．事業内容</vt:lpstr>
      <vt:lpstr>３．研究開発の体制</vt:lpstr>
      <vt:lpstr>PowerPoint プレゼンテーション</vt:lpstr>
      <vt:lpstr>５．研究開発の目標</vt:lpstr>
      <vt:lpstr>６．技術のベンチマーク</vt:lpstr>
      <vt:lpstr>PowerPoint プレゼンテーション</vt:lpstr>
      <vt:lpstr>７．研究開発成果の実用化・事業化の見通し（２）</vt:lpstr>
      <vt:lpstr>PowerPoint プレゼンテーション</vt:lpstr>
      <vt:lpstr>（機関名：〇〇〇〇）</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