
<file path=[Content_Types].xml><?xml version="1.0" encoding="utf-8"?>
<Types xmlns="http://schemas.openxmlformats.org/package/2006/content-types"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handoutMaster+xml" PartName="/ppt/handoutMasters/handoutMaster1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core.xml" Type="http://schemas.openxmlformats.org/package/2006/relationships/metadata/core-properties"/><Relationship Id="rId3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5" r:id="rId1"/>
  </p:sldMasterIdLst>
  <p:notesMasterIdLst>
    <p:notesMasterId r:id="rId7"/>
  </p:notesMasterIdLst>
  <p:handoutMasterIdLst>
    <p:handoutMasterId r:id="rId8"/>
  </p:handoutMasterIdLst>
  <p:sldIdLst>
    <p:sldId id="320" r:id="rId2"/>
    <p:sldId id="324" r:id="rId3"/>
    <p:sldId id="321" r:id="rId4"/>
    <p:sldId id="333" r:id="rId5"/>
    <p:sldId id="334" r:id="rId6"/>
  </p:sldIdLst>
  <p:sldSz cx="12192000" cy="6858000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FF"/>
    <a:srgbClr val="6699FF"/>
    <a:srgbClr val="3399FF"/>
    <a:srgbClr val="0056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中間スタイル 3 - アクセント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7" autoAdjust="0"/>
    <p:restoredTop sz="86419" autoAdjust="0"/>
  </p:normalViewPr>
  <p:slideViewPr>
    <p:cSldViewPr snapToGrid="0">
      <p:cViewPr varScale="1">
        <p:scale>
          <a:sx n="121" d="100"/>
          <a:sy n="121" d="100"/>
        </p:scale>
        <p:origin x="108" y="150"/>
      </p:cViewPr>
      <p:guideLst/>
    </p:cSldViewPr>
  </p:slideViewPr>
  <p:outlineViewPr>
    <p:cViewPr>
      <p:scale>
        <a:sx n="33" d="100"/>
        <a:sy n="33" d="100"/>
      </p:scale>
      <p:origin x="0" y="-159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6" d="100"/>
          <a:sy n="86" d="100"/>
        </p:scale>
        <p:origin x="2736" y="216"/>
      </p:cViewPr>
      <p:guideLst/>
    </p:cSldViewPr>
  </p:notesViewPr>
  <p:gridSpacing cx="72008" cy="72008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viewProps.xml" Type="http://schemas.openxmlformats.org/officeDocument/2006/relationships/viewProps"/><Relationship Id="rId11" Target="theme/theme1.xml" Type="http://schemas.openxmlformats.org/officeDocument/2006/relationships/theme"/><Relationship Id="rId12" Target="tableStyles.xml" Type="http://schemas.openxmlformats.org/officeDocument/2006/relationships/tableStyles"/><Relationship Id="rId2" Target="slides/slide1.xml" Type="http://schemas.openxmlformats.org/officeDocument/2006/relationships/slide"/><Relationship Id="rId3" Target="slides/slide2.xml" Type="http://schemas.openxmlformats.org/officeDocument/2006/relationships/slide"/><Relationship Id="rId4" Target="slides/slide3.xml" Type="http://schemas.openxmlformats.org/officeDocument/2006/relationships/slide"/><Relationship Id="rId5" Target="slides/slide4.xml" Type="http://schemas.openxmlformats.org/officeDocument/2006/relationships/slide"/><Relationship Id="rId6" Target="slides/slide5.xml" Type="http://schemas.openxmlformats.org/officeDocument/2006/relationships/slide"/><Relationship Id="rId7" Target="notesMasters/notesMaster1.xml" Type="http://schemas.openxmlformats.org/officeDocument/2006/relationships/notesMaster"/><Relationship Id="rId8" Target="handoutMasters/handoutMaster1.xml" Type="http://schemas.openxmlformats.org/officeDocument/2006/relationships/handoutMaster"/><Relationship Id="rId9" Target="presProps.xml" Type="http://schemas.openxmlformats.org/officeDocument/2006/relationships/presProps"/></Relationships>
</file>

<file path=ppt/handoutMasters/_rels/handoutMaster1.xml.rels><?xml version="1.0" encoding="UTF-8" standalone="yes"?><Relationships xmlns="http://schemas.openxmlformats.org/package/2006/relationships"><Relationship Id="rId1" Target="../theme/theme3.xml" Type="http://schemas.openxmlformats.org/officeDocument/2006/relationships/theme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6C50B2B8-527E-4CC4-9CC6-C8CF95BA9A3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831" cy="495029"/>
          </a:xfrm>
          <a:prstGeom prst="rect">
            <a:avLst/>
          </a:prstGeom>
        </p:spPr>
        <p:txBody>
          <a:bodyPr vert="horz" lIns="90644" tIns="45322" rIns="90644" bIns="45322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3821D5E3-E8EC-4DB1-A56A-81E3789F184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15374" y="1"/>
            <a:ext cx="2918831" cy="495029"/>
          </a:xfrm>
          <a:prstGeom prst="rect">
            <a:avLst/>
          </a:prstGeom>
        </p:spPr>
        <p:txBody>
          <a:bodyPr vert="horz" lIns="90644" tIns="45322" rIns="90644" bIns="45322" rtlCol="0"/>
          <a:lstStyle>
            <a:lvl1pPr algn="r">
              <a:defRPr sz="1200"/>
            </a:lvl1pPr>
          </a:lstStyle>
          <a:p>
            <a:fld id="{1F2D798D-6D2A-4B58-BBDB-9314A684AE07}" type="datetimeFigureOut">
              <a:rPr kumimoji="1" lang="ja-JP" altLang="en-US" smtClean="0"/>
              <a:t>2023/8/31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09A8A8AB-33BB-4042-9434-2DDF99592E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0644" tIns="45322" rIns="90644" bIns="45322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F5223E40-B9FB-4952-B88A-4D9C3654223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15374" y="9371286"/>
            <a:ext cx="2918831" cy="495028"/>
          </a:xfrm>
          <a:prstGeom prst="rect">
            <a:avLst/>
          </a:prstGeom>
        </p:spPr>
        <p:txBody>
          <a:bodyPr vert="horz" lIns="90644" tIns="45322" rIns="90644" bIns="45322" rtlCol="0" anchor="b"/>
          <a:lstStyle>
            <a:lvl1pPr algn="r">
              <a:defRPr sz="1200"/>
            </a:lvl1pPr>
          </a:lstStyle>
          <a:p>
            <a:fld id="{0B752ABD-1D4F-44F1-B1DA-D59CDE57BE5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643165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831" cy="495029"/>
          </a:xfrm>
          <a:prstGeom prst="rect">
            <a:avLst/>
          </a:prstGeom>
        </p:spPr>
        <p:txBody>
          <a:bodyPr vert="horz" lIns="90644" tIns="45322" rIns="90644" bIns="45322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4" y="1"/>
            <a:ext cx="2918831" cy="495029"/>
          </a:xfrm>
          <a:prstGeom prst="rect">
            <a:avLst/>
          </a:prstGeom>
        </p:spPr>
        <p:txBody>
          <a:bodyPr vert="horz" lIns="90644" tIns="45322" rIns="90644" bIns="45322" rtlCol="0"/>
          <a:lstStyle>
            <a:lvl1pPr algn="r">
              <a:defRPr sz="1200"/>
            </a:lvl1pPr>
          </a:lstStyle>
          <a:p>
            <a:fld id="{435D0A4E-8F26-4730-89B2-CE0658009740}" type="datetimeFigureOut">
              <a:rPr kumimoji="1" lang="ja-JP" altLang="en-US" smtClean="0"/>
              <a:t>2023/8/31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3488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644" tIns="45322" rIns="90644" bIns="45322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vert="horz" lIns="90644" tIns="45322" rIns="90644" bIns="45322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0644" tIns="45322" rIns="90644" bIns="45322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4" y="9371286"/>
            <a:ext cx="2918831" cy="495028"/>
          </a:xfrm>
          <a:prstGeom prst="rect">
            <a:avLst/>
          </a:prstGeom>
        </p:spPr>
        <p:txBody>
          <a:bodyPr vert="horz" lIns="90644" tIns="45322" rIns="90644" bIns="45322" rtlCol="0" anchor="b"/>
          <a:lstStyle>
            <a:lvl1pPr algn="r">
              <a:defRPr sz="1200"/>
            </a:lvl1pPr>
          </a:lstStyle>
          <a:p>
            <a:fld id="{EB0DFDCF-E5D4-4068-8A8A-9D6CAB5F1F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775383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.xml" Type="http://schemas.openxmlformats.org/officeDocument/2006/relationships/slide"/></Relationships>
</file>

<file path=ppt/notesSlides/_rels/notesSlide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.xml" Type="http://schemas.openxmlformats.org/officeDocument/2006/relationships/slide"/></Relationships>
</file>

<file path=ppt/notesSlides/_rels/notesSlide3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.xml" Type="http://schemas.openxmlformats.org/officeDocument/2006/relationships/slide"/></Relationships>
</file>

<file path=ppt/notesSlides/_rels/notesSlide4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4.xml" Type="http://schemas.openxmlformats.org/officeDocument/2006/relationships/slide"/></Relationships>
</file>

<file path=ppt/notesSlides/_rels/notesSlide5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5.xml" Type="http://schemas.openxmlformats.org/officeDocument/2006/relationships/slide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407988" y="1233488"/>
            <a:ext cx="5919787" cy="333057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597EE-8330-490C-9EB1-0A607C59D5ED}" type="slidenum">
              <a:rPr lang="ja-JP" altLang="en-US" smtClean="0">
                <a:solidFill>
                  <a:prstClr val="black"/>
                </a:solidFill>
                <a:latin typeface="Calibri" panose="020F0502020204030204"/>
                <a:ea typeface="ＭＳ Ｐゴシック" panose="020B0600070205080204" pitchFamily="50" charset="-128"/>
              </a:rPr>
              <a:pPr/>
              <a:t>1</a:t>
            </a:fld>
            <a:endParaRPr lang="ja-JP" altLang="en-US">
              <a:solidFill>
                <a:prstClr val="black"/>
              </a:solidFill>
              <a:latin typeface="Calibri" panose="020F0502020204030204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821417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407988" y="1233488"/>
            <a:ext cx="5919787" cy="333057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597EE-8330-490C-9EB1-0A607C59D5ED}" type="slidenum">
              <a:rPr lang="ja-JP" altLang="en-US" smtClean="0">
                <a:solidFill>
                  <a:prstClr val="black"/>
                </a:solidFill>
                <a:latin typeface="Calibri" panose="020F0502020204030204"/>
                <a:ea typeface="ＭＳ Ｐゴシック" panose="020B0600070205080204" pitchFamily="50" charset="-128"/>
              </a:rPr>
              <a:pPr/>
              <a:t>2</a:t>
            </a:fld>
            <a:endParaRPr lang="ja-JP" altLang="en-US">
              <a:solidFill>
                <a:prstClr val="black"/>
              </a:solidFill>
              <a:latin typeface="Calibri" panose="020F0502020204030204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819465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407988" y="1233488"/>
            <a:ext cx="5919787" cy="333057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597EE-8330-490C-9EB1-0A607C59D5ED}" type="slidenum">
              <a:rPr lang="ja-JP" altLang="en-US" smtClean="0">
                <a:solidFill>
                  <a:prstClr val="black"/>
                </a:solidFill>
                <a:latin typeface="Calibri" panose="020F0502020204030204"/>
                <a:ea typeface="ＭＳ Ｐゴシック" panose="020B0600070205080204" pitchFamily="50" charset="-128"/>
              </a:rPr>
              <a:pPr/>
              <a:t>3</a:t>
            </a:fld>
            <a:endParaRPr lang="ja-JP" altLang="en-US">
              <a:solidFill>
                <a:prstClr val="black"/>
              </a:solidFill>
              <a:latin typeface="Calibri" panose="020F0502020204030204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469096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407988" y="1233488"/>
            <a:ext cx="5919787" cy="333057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597EE-8330-490C-9EB1-0A607C59D5ED}" type="slidenum">
              <a:rPr lang="ja-JP" altLang="en-US" smtClean="0">
                <a:solidFill>
                  <a:prstClr val="black"/>
                </a:solidFill>
                <a:latin typeface="Calibri" panose="020F0502020204030204"/>
                <a:ea typeface="ＭＳ Ｐゴシック" panose="020B0600070205080204" pitchFamily="50" charset="-128"/>
              </a:rPr>
              <a:pPr/>
              <a:t>4</a:t>
            </a:fld>
            <a:endParaRPr lang="ja-JP" altLang="en-US">
              <a:solidFill>
                <a:prstClr val="black"/>
              </a:solidFill>
              <a:latin typeface="Calibri" panose="020F0502020204030204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742573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407988" y="1233488"/>
            <a:ext cx="5919787" cy="333057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597EE-8330-490C-9EB1-0A607C59D5ED}" type="slidenum">
              <a:rPr lang="ja-JP" altLang="en-US" smtClean="0">
                <a:solidFill>
                  <a:prstClr val="black"/>
                </a:solidFill>
                <a:latin typeface="Calibri" panose="020F0502020204030204"/>
                <a:ea typeface="ＭＳ Ｐゴシック" panose="020B0600070205080204" pitchFamily="50" charset="-128"/>
              </a:rPr>
              <a:pPr/>
              <a:t>5</a:t>
            </a:fld>
            <a:endParaRPr lang="ja-JP" altLang="en-US">
              <a:solidFill>
                <a:prstClr val="black"/>
              </a:solidFill>
              <a:latin typeface="Calibri" panose="020F0502020204030204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61677043"/>
      </p:ext>
    </p:extLst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7" name="正方形/長方形 6"/>
          <p:cNvSpPr/>
          <p:nvPr userDrawn="1"/>
        </p:nvSpPr>
        <p:spPr>
          <a:xfrm>
            <a:off x="348343" y="621225"/>
            <a:ext cx="11568000" cy="36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8" name="正方形/長方形 7"/>
          <p:cNvSpPr/>
          <p:nvPr userDrawn="1"/>
        </p:nvSpPr>
        <p:spPr>
          <a:xfrm>
            <a:off x="312000" y="6200775"/>
            <a:ext cx="11568000" cy="36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4354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6B902-60D3-43C8-9878-7E7CA1A9F9B2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2023/8/31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9EE20-3E70-4A96-8315-A6CA05984928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51116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57225"/>
            <a:ext cx="2628900" cy="55197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657225"/>
            <a:ext cx="7734300" cy="55197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BF199-412F-4EB5-BA9C-146226105935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2023/8/31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9EE20-3E70-4A96-8315-A6CA05984928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47924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 dirty="0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 dirty="0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 dirty="0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 dirty="0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正方形/長方形 6"/>
          <p:cNvSpPr/>
          <p:nvPr userDrawn="1"/>
        </p:nvSpPr>
        <p:spPr>
          <a:xfrm>
            <a:off x="348343" y="603225"/>
            <a:ext cx="11568000" cy="36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8" name="正方形/長方形 7"/>
          <p:cNvSpPr/>
          <p:nvPr userDrawn="1"/>
        </p:nvSpPr>
        <p:spPr>
          <a:xfrm>
            <a:off x="348343" y="6200775"/>
            <a:ext cx="11568000" cy="36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5163132-1956-9F44-8166-C175B617D2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55289-69A3-4B81-BB23-3B6D4B3F1809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2023/8/31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6C4A3F2-1663-0D4D-82D4-8962403954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FB053F2-D79A-BA45-9E84-2A716A3D9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9EE20-3E70-4A96-8315-A6CA05984928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6383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4713" y="1709738"/>
            <a:ext cx="10442576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61131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F7408-C4A7-4F91-BCC5-5C1308BEA587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2023/8/31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9EE20-3E70-4A96-8315-A6CA05984928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415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74712" y="1825625"/>
            <a:ext cx="5145087" cy="437515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45087" cy="437515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8652E-0461-47E5-A0B6-087D650850E9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2023/8/31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9EE20-3E70-4A96-8315-A6CA05984928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08195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4713" y="657225"/>
            <a:ext cx="10442576" cy="10334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4713" y="1681163"/>
            <a:ext cx="512286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74713" y="2505075"/>
            <a:ext cx="5122862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 dirty="0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 dirty="0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 dirty="0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 dirty="0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450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45088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EA203-95CD-470D-8FAF-64EDBF046E1C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2023/8/31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9EE20-3E70-4A96-8315-A6CA05984928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4491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9BE24-FAC9-45A5-8A6F-439A58FF981C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2023/8/31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9EE20-3E70-4A96-8315-A6CA05984928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19755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1775B-66F9-447A-BC4E-BE0813D151FE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2023/8/31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9EE20-3E70-4A96-8315-A6CA05984928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1092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657224"/>
            <a:ext cx="3932237" cy="14001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521334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399"/>
            <a:ext cx="3932237" cy="41433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B75B5-1E76-4D63-A07D-33852482566F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2023/8/31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9EE20-3E70-4A96-8315-A6CA05984928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29884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657224"/>
            <a:ext cx="3932237" cy="14001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521334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399"/>
            <a:ext cx="3932237" cy="41433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84426-CA4B-439B-918D-5D2D366444C2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2023/8/31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9EE20-3E70-4A96-8315-A6CA05984928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9519439"/>
      </p:ext>
    </p:extLst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74713" y="657225"/>
            <a:ext cx="10442576" cy="10334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4713" y="1825625"/>
            <a:ext cx="10442575" cy="43751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 dirty="0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 dirty="0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 dirty="0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 dirty="0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7655289-69A3-4B81-BB23-3B6D4B3F1809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2023/8/31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F9EE20-3E70-4A96-8315-A6CA05984928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2643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Meiryo" panose="020B0604030504040204" pitchFamily="34" charset="-128"/>
          <a:ea typeface="Meiryo" panose="020B0604030504040204" pitchFamily="34" charset="-128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Meiryo" panose="020B0604030504040204" pitchFamily="34" charset="-128"/>
          <a:ea typeface="Meiryo" panose="020B0604030504040204" pitchFamily="34" charset="-128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Meiryo" panose="020B0604030504040204" pitchFamily="34" charset="-128"/>
          <a:ea typeface="Meiryo" panose="020B0604030504040204" pitchFamily="34" charset="-128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Meiryo" panose="020B0604030504040204" pitchFamily="34" charset="-128"/>
          <a:ea typeface="Meiryo" panose="020B0604030504040204" pitchFamily="34" charset="-128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Meiryo" panose="020B0604030504040204" pitchFamily="34" charset="-128"/>
          <a:ea typeface="Meiryo" panose="020B0604030504040204" pitchFamily="34" charset="-128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Meiryo" panose="020B0604030504040204" pitchFamily="34" charset="-128"/>
          <a:ea typeface="Meiryo" panose="020B0604030504040204" pitchFamily="34" charset="-128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  <p15:guide id="3" pos="7129" userDrawn="1">
          <p15:clr>
            <a:srgbClr val="F26B43"/>
          </p15:clr>
        </p15:guide>
        <p15:guide id="4" pos="551" userDrawn="1">
          <p15:clr>
            <a:srgbClr val="F26B43"/>
          </p15:clr>
        </p15:guide>
        <p15:guide id="5" orient="horz" pos="414" userDrawn="1">
          <p15:clr>
            <a:srgbClr val="F26B43"/>
          </p15:clr>
        </p15:guide>
        <p15:guide id="6" orient="horz" pos="390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<Relationships xmlns="http://schemas.openxmlformats.org/package/2006/relationships"><Relationship Id="rId1" Target="../slideLayouts/slideLayout2.xml" Type="http://schemas.openxmlformats.org/officeDocument/2006/relationships/slideLayout"/><Relationship Id="rId2" Target="../notesSlides/notesSlide1.xml" Type="http://schemas.openxmlformats.org/officeDocument/2006/relationships/notesSlide"/></Relationships>
</file>

<file path=ppt/slides/_rels/slide2.xml.rels><?xml version="1.0" encoding="UTF-8" standalone="yes"?><Relationships xmlns="http://schemas.openxmlformats.org/package/2006/relationships"><Relationship Id="rId1" Target="../slideLayouts/slideLayout2.xml" Type="http://schemas.openxmlformats.org/officeDocument/2006/relationships/slideLayout"/><Relationship Id="rId2" Target="../notesSlides/notesSlide2.xml" Type="http://schemas.openxmlformats.org/officeDocument/2006/relationships/notesSlide"/></Relationships>
</file>

<file path=ppt/slides/_rels/slide3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2" Target="../notesSlides/notesSlide3.xml" Type="http://schemas.openxmlformats.org/officeDocument/2006/relationships/notesSlide"/></Relationships>
</file>

<file path=ppt/slides/_rels/slide4.xml.rels><?xml version="1.0" encoding="UTF-8" standalone="yes"?><Relationships xmlns="http://schemas.openxmlformats.org/package/2006/relationships"><Relationship Id="rId1" Target="../slideLayouts/slideLayout2.xml" Type="http://schemas.openxmlformats.org/officeDocument/2006/relationships/slideLayout"/><Relationship Id="rId2" Target="../notesSlides/notesSlide4.xml" Type="http://schemas.openxmlformats.org/officeDocument/2006/relationships/notesSlide"/></Relationships>
</file>

<file path=ppt/slides/_rels/slide5.xml.rels><?xml version="1.0" encoding="UTF-8" standalone="yes"?><Relationships xmlns="http://schemas.openxmlformats.org/package/2006/relationships"><Relationship Id="rId1" Target="../slideLayouts/slideLayout2.xml" Type="http://schemas.openxmlformats.org/officeDocument/2006/relationships/slideLayout"/><Relationship Id="rId2" Target="../notesSlides/notesSlide5.xml" Type="http://schemas.openxmlformats.org/officeDocument/2006/relationships/notesSlide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5E792311-BA03-4C4C-BABA-D5328D4277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ja-JP" altLang="en-US" b="1" i="1">
                <a:solidFill>
                  <a:schemeClr val="accent5"/>
                </a:solidFill>
              </a:rPr>
              <a:t>プレゼンテーション資料（配布用様式）</a:t>
            </a:r>
            <a:endParaRPr lang="ja-JP" altLang="en-US">
              <a:solidFill>
                <a:schemeClr val="accent5"/>
              </a:solidFill>
            </a:endParaRPr>
          </a:p>
        </p:txBody>
      </p:sp>
      <p:sp>
        <p:nvSpPr>
          <p:cNvPr id="5" name="コンテンツ プレースホルダー 4">
            <a:extLst>
              <a:ext uri="{FF2B5EF4-FFF2-40B4-BE49-F238E27FC236}">
                <a16:creationId xmlns:a16="http://schemas.microsoft.com/office/drawing/2014/main" id="{C054B9AF-FB42-2145-BBDD-04A7AAF266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4713" y="1825625"/>
            <a:ext cx="10442575" cy="437515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ü"/>
            </a:pPr>
            <a:r>
              <a:rPr lang="ja-JP" altLang="en-US" sz="1800" i="1" spc="-50" dirty="0">
                <a:solidFill>
                  <a:schemeClr val="accent5"/>
                </a:solidFill>
                <a:latin typeface="+mn-ea"/>
                <a:ea typeface="+mn-ea"/>
              </a:rPr>
              <a:t>二次審査はプレゼンテーション形式で審査します。</a:t>
            </a:r>
            <a:endParaRPr lang="en-US" altLang="ja-JP" sz="1800" i="1" spc="-50" dirty="0">
              <a:solidFill>
                <a:schemeClr val="accent5"/>
              </a:solidFill>
              <a:latin typeface="+mn-ea"/>
              <a:ea typeface="+mn-ea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ü"/>
            </a:pPr>
            <a:r>
              <a:rPr lang="ja-JP" altLang="en-US" sz="1800" i="1" spc="-50" dirty="0">
                <a:solidFill>
                  <a:schemeClr val="accent5"/>
                </a:solidFill>
                <a:latin typeface="+mn-ea"/>
                <a:ea typeface="+mn-ea"/>
              </a:rPr>
              <a:t>本ページ、次ページ及び以降の</a:t>
            </a:r>
            <a:r>
              <a:rPr lang="ja-JP" altLang="en-US" sz="1800" i="1" u="sng" spc="-50" dirty="0">
                <a:solidFill>
                  <a:schemeClr val="accent5"/>
                </a:solidFill>
                <a:latin typeface="+mn-ea"/>
                <a:ea typeface="+mn-ea"/>
              </a:rPr>
              <a:t>イタリックの青文字は削除または編集</a:t>
            </a:r>
            <a:r>
              <a:rPr lang="ja-JP" altLang="en-US" sz="1800" i="1" spc="-50" dirty="0">
                <a:solidFill>
                  <a:schemeClr val="accent5"/>
                </a:solidFill>
                <a:latin typeface="+mn-ea"/>
                <a:ea typeface="+mn-ea"/>
              </a:rPr>
              <a:t>し、</a:t>
            </a:r>
            <a:br>
              <a:rPr lang="en-US" altLang="ja-JP" sz="1800" i="1" spc="-50" dirty="0">
                <a:solidFill>
                  <a:schemeClr val="accent5"/>
                </a:solidFill>
                <a:latin typeface="+mn-ea"/>
                <a:ea typeface="+mn-ea"/>
              </a:rPr>
            </a:br>
            <a:r>
              <a:rPr lang="ja-JP" altLang="en-US" sz="1800" i="1" spc="-50" dirty="0">
                <a:solidFill>
                  <a:schemeClr val="accent5"/>
                </a:solidFill>
                <a:latin typeface="+mn-ea"/>
                <a:ea typeface="+mn-ea"/>
              </a:rPr>
              <a:t>プレゼンテーション資料を作成して下さい。</a:t>
            </a:r>
            <a:endParaRPr lang="en-US" altLang="ja-JP" sz="1800" i="1" spc="-50" dirty="0">
              <a:solidFill>
                <a:schemeClr val="accent5"/>
              </a:solidFill>
              <a:latin typeface="+mn-ea"/>
              <a:ea typeface="+mn-ea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ü"/>
            </a:pPr>
            <a:r>
              <a:rPr lang="en-US" altLang="ja-JP" sz="1800" i="1" spc="-50" dirty="0">
                <a:solidFill>
                  <a:schemeClr val="accent5"/>
                </a:solidFill>
                <a:latin typeface="+mn-ea"/>
                <a:ea typeface="+mn-ea"/>
              </a:rPr>
              <a:t>P</a:t>
            </a:r>
            <a:r>
              <a:rPr lang="en-US" altLang="ja-JP" sz="1800" i="1" u="sng" spc="-50" dirty="0">
                <a:solidFill>
                  <a:schemeClr val="accent5"/>
                </a:solidFill>
                <a:latin typeface="+mn-ea"/>
                <a:ea typeface="+mn-ea"/>
              </a:rPr>
              <a:t>. 4, 5</a:t>
            </a:r>
            <a:r>
              <a:rPr lang="ja-JP" altLang="en-US" sz="1800" i="1" u="sng" spc="-50" dirty="0">
                <a:solidFill>
                  <a:schemeClr val="accent5"/>
                </a:solidFill>
                <a:latin typeface="+mn-ea"/>
                <a:ea typeface="+mn-ea"/>
              </a:rPr>
              <a:t>は、記載要求事項（審査事項）</a:t>
            </a:r>
            <a:r>
              <a:rPr lang="ja-JP" altLang="en-US" sz="1800" i="1" spc="-50" dirty="0">
                <a:solidFill>
                  <a:schemeClr val="accent5"/>
                </a:solidFill>
                <a:latin typeface="+mn-ea"/>
                <a:ea typeface="+mn-ea"/>
              </a:rPr>
              <a:t>です。</a:t>
            </a:r>
            <a:br>
              <a:rPr lang="en-US" altLang="ja-JP" sz="1800" i="1" spc="-50" dirty="0">
                <a:solidFill>
                  <a:schemeClr val="accent5"/>
                </a:solidFill>
                <a:latin typeface="+mn-ea"/>
                <a:ea typeface="+mn-ea"/>
              </a:rPr>
            </a:br>
            <a:r>
              <a:rPr lang="ja-JP" altLang="en-US" sz="1800" i="1" spc="-50" dirty="0">
                <a:solidFill>
                  <a:schemeClr val="accent5"/>
                </a:solidFill>
                <a:latin typeface="+mn-ea"/>
                <a:ea typeface="+mn-ea"/>
              </a:rPr>
              <a:t>本様式に示した記載要求事項を、プレゼンテーション資料に盛り込んで下さい。</a:t>
            </a:r>
            <a:br>
              <a:rPr lang="en-US" altLang="ja-JP" sz="1800" i="1" spc="-50" dirty="0">
                <a:solidFill>
                  <a:schemeClr val="accent5"/>
                </a:solidFill>
                <a:latin typeface="+mn-ea"/>
                <a:ea typeface="+mn-ea"/>
              </a:rPr>
            </a:br>
            <a:r>
              <a:rPr lang="ja-JP" altLang="en-US" sz="1800" i="1" u="sng" spc="-50" dirty="0">
                <a:solidFill>
                  <a:schemeClr val="accent5"/>
                </a:solidFill>
                <a:latin typeface="+mn-ea"/>
                <a:ea typeface="+mn-ea"/>
              </a:rPr>
              <a:t>一部が欠けた場合、審査の評価が低くなる場合があります</a:t>
            </a:r>
            <a:r>
              <a:rPr lang="ja-JP" altLang="en-US" sz="1800" i="1" spc="-50" dirty="0">
                <a:solidFill>
                  <a:schemeClr val="accent5"/>
                </a:solidFill>
                <a:latin typeface="+mn-ea"/>
                <a:ea typeface="+mn-ea"/>
              </a:rPr>
              <a:t>。</a:t>
            </a:r>
            <a:endParaRPr lang="en-US" altLang="ja-JP" sz="1800" i="1" spc="-50" dirty="0">
              <a:solidFill>
                <a:schemeClr val="accent5"/>
              </a:solidFill>
              <a:latin typeface="+mn-ea"/>
              <a:ea typeface="+mn-ea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ü"/>
            </a:pPr>
            <a:r>
              <a:rPr lang="ja-JP" altLang="en-US" sz="1800" i="1" spc="-50" dirty="0">
                <a:solidFill>
                  <a:schemeClr val="accent5"/>
                </a:solidFill>
                <a:latin typeface="+mn-ea"/>
                <a:ea typeface="+mn-ea"/>
              </a:rPr>
              <a:t>本ファイルをそのまま用いてプレゼンテーション資料を作成する他、個別に資料を作成することも可とします。</a:t>
            </a:r>
            <a:endParaRPr lang="en-US" altLang="ja-JP" sz="1800" i="1" spc="-50" dirty="0">
              <a:solidFill>
                <a:schemeClr val="accent5"/>
              </a:solidFill>
              <a:latin typeface="+mn-ea"/>
              <a:ea typeface="+mn-ea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6626E6B6-6503-0840-9CD1-6B4431F9D9B9}"/>
              </a:ext>
            </a:extLst>
          </p:cNvPr>
          <p:cNvSpPr txBox="1"/>
          <p:nvPr/>
        </p:nvSpPr>
        <p:spPr>
          <a:xfrm>
            <a:off x="4824960" y="152956"/>
            <a:ext cx="25619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>
                <a:solidFill>
                  <a:schemeClr val="accent5"/>
                </a:solidFill>
              </a:rPr>
              <a:t>このシートは提出時削除</a:t>
            </a:r>
            <a:endParaRPr kumimoji="1" lang="ja-JP" altLang="en-US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98006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5E792311-BA03-4C4C-BABA-D5328D4277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ja-JP" altLang="en-US" b="1" i="1">
                <a:solidFill>
                  <a:schemeClr val="accent5"/>
                </a:solidFill>
              </a:rPr>
              <a:t>プレゼンテーション資料（配布用様式）</a:t>
            </a:r>
            <a:endParaRPr lang="ja-JP" altLang="en-US">
              <a:solidFill>
                <a:schemeClr val="accent5"/>
              </a:solidFill>
            </a:endParaRPr>
          </a:p>
        </p:txBody>
      </p:sp>
      <p:sp>
        <p:nvSpPr>
          <p:cNvPr id="5" name="コンテンツ プレースホルダー 4">
            <a:extLst>
              <a:ext uri="{FF2B5EF4-FFF2-40B4-BE49-F238E27FC236}">
                <a16:creationId xmlns:a16="http://schemas.microsoft.com/office/drawing/2014/main" id="{C054B9AF-FB42-2145-BBDD-04A7AAF266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ü"/>
            </a:pPr>
            <a:r>
              <a:rPr lang="ja-JP" altLang="en-US" sz="1800" i="1" spc="-50" dirty="0">
                <a:solidFill>
                  <a:schemeClr val="accent5"/>
                </a:solidFill>
                <a:latin typeface="+mn-ea"/>
                <a:ea typeface="+mn-ea"/>
              </a:rPr>
              <a:t>資料の枚数は自由ですが、</a:t>
            </a:r>
            <a:r>
              <a:rPr lang="ja-JP" altLang="en-US" sz="1800" i="1" u="sng" spc="-50" dirty="0">
                <a:solidFill>
                  <a:schemeClr val="accent5"/>
                </a:solidFill>
                <a:latin typeface="+mn-ea"/>
                <a:ea typeface="+mn-ea"/>
              </a:rPr>
              <a:t>発表時間（２０分）を踏まえて</a:t>
            </a:r>
            <a:r>
              <a:rPr lang="ja-JP" altLang="en-US" sz="1800" i="1" spc="-50" dirty="0">
                <a:solidFill>
                  <a:schemeClr val="accent5"/>
                </a:solidFill>
                <a:latin typeface="+mn-ea"/>
                <a:ea typeface="+mn-ea"/>
              </a:rPr>
              <a:t>作成下さい。</a:t>
            </a:r>
            <a:endParaRPr lang="en-US" altLang="ja-JP" sz="1800" i="1" spc="-50" dirty="0">
              <a:solidFill>
                <a:schemeClr val="accent5"/>
              </a:solidFill>
              <a:latin typeface="+mn-ea"/>
              <a:ea typeface="+mn-ea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ü"/>
            </a:pPr>
            <a:r>
              <a:rPr lang="ja-JP" altLang="ja-JP" sz="1800" i="1" u="sng" dirty="0">
                <a:solidFill>
                  <a:schemeClr val="accent5"/>
                </a:solidFill>
                <a:latin typeface="+mn-ea"/>
                <a:ea typeface="+mn-ea"/>
              </a:rPr>
              <a:t>提出締切：</a:t>
            </a:r>
            <a:r>
              <a:rPr lang="ja-JP" altLang="en-US" sz="1800" i="1" u="sng" dirty="0">
                <a:solidFill>
                  <a:schemeClr val="accent5"/>
                </a:solidFill>
                <a:latin typeface="+mn-ea"/>
                <a:ea typeface="+mn-ea"/>
              </a:rPr>
              <a:t>提案書締め切り後一週間以内</a:t>
            </a:r>
            <a:endParaRPr lang="en-US" altLang="ja-JP" sz="1800" i="1" u="sng" dirty="0">
              <a:solidFill>
                <a:schemeClr val="accent5"/>
              </a:solidFill>
              <a:latin typeface="+mn-ea"/>
              <a:ea typeface="+mn-ea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ü"/>
            </a:pPr>
            <a:r>
              <a:rPr lang="ja-JP" altLang="en-US" sz="1800" i="1" dirty="0">
                <a:solidFill>
                  <a:schemeClr val="accent5"/>
                </a:solidFill>
                <a:latin typeface="+mn-ea"/>
                <a:ea typeface="+mn-ea"/>
              </a:rPr>
              <a:t>ファイル名は、</a:t>
            </a:r>
            <a:r>
              <a:rPr lang="en-US" altLang="ja-JP" sz="1800" i="1" dirty="0">
                <a:solidFill>
                  <a:schemeClr val="accent5"/>
                </a:solidFill>
                <a:latin typeface="+mn-ea"/>
                <a:ea typeface="+mn-ea"/>
              </a:rPr>
              <a:t>『</a:t>
            </a:r>
            <a:r>
              <a:rPr lang="ja-JP" altLang="en-US" sz="1800" i="1" dirty="0">
                <a:solidFill>
                  <a:schemeClr val="accent5"/>
                </a:solidFill>
                <a:latin typeface="+mn-ea"/>
                <a:ea typeface="+mn-ea"/>
              </a:rPr>
              <a:t>株式会社を除いた法人名</a:t>
            </a:r>
            <a:r>
              <a:rPr lang="en-US" altLang="ja-JP" sz="1800" i="1" dirty="0">
                <a:solidFill>
                  <a:schemeClr val="accent5"/>
                </a:solidFill>
                <a:latin typeface="+mn-ea"/>
                <a:ea typeface="+mn-ea"/>
              </a:rPr>
              <a:t>_2</a:t>
            </a:r>
            <a:r>
              <a:rPr lang="ja-JP" altLang="en-US" sz="1800" i="1" dirty="0">
                <a:solidFill>
                  <a:schemeClr val="accent5"/>
                </a:solidFill>
                <a:latin typeface="+mn-ea"/>
                <a:ea typeface="+mn-ea"/>
              </a:rPr>
              <a:t>次審査プレゼンテーション資料</a:t>
            </a:r>
            <a:r>
              <a:rPr lang="en-US" altLang="ja-JP" sz="1800" i="1" dirty="0">
                <a:solidFill>
                  <a:schemeClr val="accent5"/>
                </a:solidFill>
                <a:latin typeface="+mn-ea"/>
                <a:ea typeface="+mn-ea"/>
              </a:rPr>
              <a:t>.pdf』</a:t>
            </a:r>
            <a:r>
              <a:rPr lang="ja-JP" altLang="en-US" sz="1800" i="1" dirty="0">
                <a:solidFill>
                  <a:schemeClr val="accent5"/>
                </a:solidFill>
                <a:latin typeface="+mn-ea"/>
                <a:ea typeface="+mn-ea"/>
              </a:rPr>
              <a:t>として下さい。</a:t>
            </a:r>
            <a:endParaRPr lang="en-US" altLang="ja-JP" sz="1800" i="1" spc="-50" dirty="0">
              <a:solidFill>
                <a:schemeClr val="accent5"/>
              </a:solidFill>
              <a:latin typeface="+mn-ea"/>
              <a:ea typeface="+mn-ea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CC2B8D4-04D8-7B41-90BE-DAC67E5149D1}"/>
              </a:ext>
            </a:extLst>
          </p:cNvPr>
          <p:cNvSpPr txBox="1"/>
          <p:nvPr/>
        </p:nvSpPr>
        <p:spPr>
          <a:xfrm>
            <a:off x="4824960" y="152956"/>
            <a:ext cx="25619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>
                <a:solidFill>
                  <a:schemeClr val="accent5"/>
                </a:solidFill>
              </a:rPr>
              <a:t>このシートは提出時削除</a:t>
            </a:r>
            <a:endParaRPr kumimoji="1" lang="ja-JP" altLang="en-US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12130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字幕 2">
            <a:extLst>
              <a:ext uri="{FF2B5EF4-FFF2-40B4-BE49-F238E27FC236}">
                <a16:creationId xmlns:a16="http://schemas.microsoft.com/office/drawing/2014/main" id="{8C51A25F-12A5-9E49-8D45-E02B2B9C9A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74711" y="3560093"/>
            <a:ext cx="10442577" cy="1655762"/>
          </a:xfrm>
        </p:spPr>
        <p:txBody>
          <a:bodyPr/>
          <a:lstStyle/>
          <a:p>
            <a:r>
              <a:rPr lang="ja-JP" altLang="en-US" i="1" dirty="0">
                <a:solidFill>
                  <a:schemeClr val="accent5"/>
                </a:solidFill>
                <a:latin typeface="+mn-ea"/>
                <a:ea typeface="+mn-ea"/>
              </a:rPr>
              <a:t>株式会社●●</a:t>
            </a:r>
            <a:endParaRPr lang="en-US" altLang="ja-JP" i="1" dirty="0">
              <a:solidFill>
                <a:schemeClr val="accent5"/>
              </a:solidFill>
              <a:latin typeface="+mn-ea"/>
              <a:ea typeface="+mn-ea"/>
            </a:endParaRPr>
          </a:p>
          <a:p>
            <a:r>
              <a:rPr lang="ja-JP" altLang="en-US" b="1" i="1" dirty="0">
                <a:solidFill>
                  <a:schemeClr val="accent5"/>
                </a:solidFill>
                <a:latin typeface="+mn-ea"/>
                <a:ea typeface="+mn-ea"/>
              </a:rPr>
              <a:t>ＣＥＯ　根戸太郎</a:t>
            </a:r>
            <a:endParaRPr lang="ja-JP" altLang="en-US" i="1" dirty="0">
              <a:solidFill>
                <a:schemeClr val="accent5"/>
              </a:solidFill>
              <a:latin typeface="+mn-ea"/>
              <a:ea typeface="+mn-ea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9DF1EF19-7AEC-F24C-A88E-42ADD6172C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4711" y="1122363"/>
            <a:ext cx="10442573" cy="2387600"/>
          </a:xfrm>
        </p:spPr>
        <p:txBody>
          <a:bodyPr anchor="ctr" anchorCtr="0">
            <a:normAutofit/>
          </a:bodyPr>
          <a:lstStyle/>
          <a:p>
            <a:r>
              <a:rPr lang="ja-JP" altLang="ja-JP" sz="4000" i="1" dirty="0">
                <a:solidFill>
                  <a:srgbClr val="0056A8"/>
                </a:solidFill>
                <a:latin typeface="+mn-ea"/>
                <a:ea typeface="+mn-ea"/>
              </a:rPr>
              <a:t>「</a:t>
            </a:r>
            <a:r>
              <a:rPr lang="ja-JP" altLang="en-US" sz="4000" i="1" dirty="0">
                <a:solidFill>
                  <a:srgbClr val="0056A8"/>
                </a:solidFill>
                <a:latin typeface="+mn-ea"/>
                <a:ea typeface="+mn-ea"/>
              </a:rPr>
              <a:t>●●に関する調査</a:t>
            </a:r>
            <a:r>
              <a:rPr lang="ja-JP" altLang="ja-JP" sz="4000" i="1" dirty="0">
                <a:solidFill>
                  <a:srgbClr val="0056A8"/>
                </a:solidFill>
                <a:latin typeface="+mn-ea"/>
                <a:ea typeface="+mn-ea"/>
              </a:rPr>
              <a:t>」</a:t>
            </a:r>
            <a:endParaRPr kumimoji="1" lang="ja-JP" altLang="en-US" sz="4000" dirty="0">
              <a:solidFill>
                <a:srgbClr val="0056A8"/>
              </a:solidFill>
              <a:latin typeface="+mn-ea"/>
              <a:ea typeface="+mn-ea"/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8815295" y="2042214"/>
            <a:ext cx="337670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ja-JP" altLang="en-US" sz="1200" i="1" dirty="0">
                <a:solidFill>
                  <a:schemeClr val="accent5"/>
                </a:solidFill>
                <a:latin typeface="+mn-ea"/>
              </a:rPr>
              <a:t>提案いただく事業の名称を</a:t>
            </a:r>
            <a:br>
              <a:rPr lang="en-US" altLang="ja-JP" sz="1200" i="1" dirty="0">
                <a:solidFill>
                  <a:schemeClr val="accent5"/>
                </a:solidFill>
                <a:latin typeface="+mn-ea"/>
              </a:rPr>
            </a:br>
            <a:r>
              <a:rPr lang="ja-JP" altLang="en-US" sz="1200" i="1" dirty="0">
                <a:solidFill>
                  <a:schemeClr val="accent5"/>
                </a:solidFill>
                <a:latin typeface="+mn-ea"/>
              </a:rPr>
              <a:t>記載して下さい。</a:t>
            </a:r>
          </a:p>
        </p:txBody>
      </p:sp>
      <p:sp>
        <p:nvSpPr>
          <p:cNvPr id="10" name="正方形/長方形 9"/>
          <p:cNvSpPr/>
          <p:nvPr/>
        </p:nvSpPr>
        <p:spPr>
          <a:xfrm>
            <a:off x="9042079" y="225486"/>
            <a:ext cx="314992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Wingdings" pitchFamily="2" charset="2"/>
              <a:buChar char="ü"/>
            </a:pPr>
            <a:r>
              <a:rPr lang="ja-JP" altLang="en-US" sz="1200" i="1">
                <a:solidFill>
                  <a:schemeClr val="accent5"/>
                </a:solidFill>
                <a:latin typeface="+mn-ea"/>
              </a:rPr>
              <a:t>採択</a:t>
            </a:r>
            <a:r>
              <a:rPr lang="ja-JP" altLang="en-US" sz="1200" i="1" dirty="0">
                <a:solidFill>
                  <a:schemeClr val="accent5"/>
                </a:solidFill>
                <a:latin typeface="+mn-ea"/>
              </a:rPr>
              <a:t>審査委員会の日付を記載して下さい。</a:t>
            </a:r>
          </a:p>
        </p:txBody>
      </p:sp>
      <p:sp>
        <p:nvSpPr>
          <p:cNvPr id="13" name="正方形/長方形 12"/>
          <p:cNvSpPr/>
          <p:nvPr/>
        </p:nvSpPr>
        <p:spPr>
          <a:xfrm>
            <a:off x="8809233" y="5474027"/>
            <a:ext cx="33827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ja-JP" altLang="en-US" sz="1200" i="1" dirty="0">
                <a:solidFill>
                  <a:schemeClr val="accent5"/>
                </a:solidFill>
                <a:latin typeface="+mn-ea"/>
              </a:rPr>
              <a:t>連携する事業会社が複数である</a:t>
            </a:r>
            <a:br>
              <a:rPr lang="en-US" altLang="ja-JP" sz="1200" i="1" dirty="0">
                <a:solidFill>
                  <a:schemeClr val="accent5"/>
                </a:solidFill>
                <a:latin typeface="+mn-ea"/>
              </a:rPr>
            </a:br>
            <a:r>
              <a:rPr lang="ja-JP" altLang="en-US" sz="1200" i="1" dirty="0">
                <a:solidFill>
                  <a:schemeClr val="accent5"/>
                </a:solidFill>
                <a:latin typeface="+mn-ea"/>
              </a:rPr>
              <a:t>場合、法人名を全て記載して下さい。</a:t>
            </a:r>
            <a:br>
              <a:rPr lang="en-US" altLang="ja-JP" sz="1200" i="1" dirty="0">
                <a:solidFill>
                  <a:schemeClr val="accent5"/>
                </a:solidFill>
                <a:latin typeface="+mn-ea"/>
              </a:rPr>
            </a:br>
            <a:r>
              <a:rPr lang="ja-JP" altLang="en-US" sz="1200" i="1" dirty="0">
                <a:solidFill>
                  <a:schemeClr val="accent5"/>
                </a:solidFill>
                <a:latin typeface="+mn-ea"/>
              </a:rPr>
              <a:t>連携が予定であれば、（予定）を付して下さい。</a:t>
            </a:r>
          </a:p>
        </p:txBody>
      </p:sp>
      <p:sp>
        <p:nvSpPr>
          <p:cNvPr id="21" name="正方形/長方形 20"/>
          <p:cNvSpPr/>
          <p:nvPr/>
        </p:nvSpPr>
        <p:spPr>
          <a:xfrm>
            <a:off x="5102779" y="136062"/>
            <a:ext cx="202651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2000" i="1" dirty="0">
                <a:solidFill>
                  <a:schemeClr val="accent5"/>
                </a:solidFill>
                <a:latin typeface="+mn-ea"/>
              </a:rPr>
              <a:t>2023</a:t>
            </a:r>
            <a:r>
              <a:rPr lang="ja-JP" altLang="en-US" sz="2000" i="1" dirty="0">
                <a:solidFill>
                  <a:schemeClr val="accent5"/>
                </a:solidFill>
                <a:latin typeface="+mn-ea"/>
              </a:rPr>
              <a:t>年●月●日</a:t>
            </a:r>
          </a:p>
        </p:txBody>
      </p:sp>
      <p:sp>
        <p:nvSpPr>
          <p:cNvPr id="25" name="正方形/長方形 24"/>
          <p:cNvSpPr/>
          <p:nvPr/>
        </p:nvSpPr>
        <p:spPr>
          <a:xfrm>
            <a:off x="874714" y="5628606"/>
            <a:ext cx="104425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2400" i="1">
                <a:solidFill>
                  <a:schemeClr val="accent5"/>
                </a:solidFill>
                <a:latin typeface="+mn-ea"/>
              </a:rPr>
              <a:t>株式会社◎◎、株式会社■■ （予定）</a:t>
            </a:r>
            <a:endParaRPr lang="ja-JP" altLang="en-US" sz="2400" i="1" dirty="0">
              <a:solidFill>
                <a:schemeClr val="accent5"/>
              </a:solidFill>
              <a:latin typeface="+mn-ea"/>
            </a:endParaRPr>
          </a:p>
        </p:txBody>
      </p:sp>
      <p:sp>
        <p:nvSpPr>
          <p:cNvPr id="18" name="正方形/長方形 17"/>
          <p:cNvSpPr/>
          <p:nvPr/>
        </p:nvSpPr>
        <p:spPr>
          <a:xfrm>
            <a:off x="1649379" y="3396513"/>
            <a:ext cx="800219" cy="3385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ja-JP" altLang="en-US" sz="1600" dirty="0">
                <a:solidFill>
                  <a:prstClr val="black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応募者</a:t>
            </a:r>
          </a:p>
        </p:txBody>
      </p:sp>
      <p:sp>
        <p:nvSpPr>
          <p:cNvPr id="19" name="正方形/長方形 18"/>
          <p:cNvSpPr/>
          <p:nvPr/>
        </p:nvSpPr>
        <p:spPr>
          <a:xfrm>
            <a:off x="1444197" y="662107"/>
            <a:ext cx="2031325" cy="3385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ja-JP" altLang="en-US" sz="1600" dirty="0">
                <a:solidFill>
                  <a:prstClr val="black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調査委託事業の名称</a:t>
            </a:r>
          </a:p>
        </p:txBody>
      </p:sp>
    </p:spTree>
    <p:extLst>
      <p:ext uri="{BB962C8B-B14F-4D97-AF65-F5344CB8AC3E}">
        <p14:creationId xmlns:p14="http://schemas.microsoft.com/office/powerpoint/2010/main" val="9968729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>
            <a:extLst>
              <a:ext uri="{FF2B5EF4-FFF2-40B4-BE49-F238E27FC236}">
                <a16:creationId xmlns:a16="http://schemas.microsoft.com/office/drawing/2014/main" id="{BF7C2CA5-09C7-A34A-8F6D-2B027AA117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713" y="559689"/>
            <a:ext cx="10442576" cy="1033463"/>
          </a:xfrm>
        </p:spPr>
        <p:txBody>
          <a:bodyPr>
            <a:normAutofit/>
          </a:bodyPr>
          <a:lstStyle/>
          <a:p>
            <a:r>
              <a:rPr lang="ja-JP" altLang="en-US" sz="4000" b="1" dirty="0">
                <a:solidFill>
                  <a:prstClr val="black"/>
                </a:solidFill>
              </a:rPr>
              <a:t>調査計画</a:t>
            </a:r>
            <a:r>
              <a:rPr lang="en-US" altLang="ja-JP" sz="4000" b="1" dirty="0">
                <a:solidFill>
                  <a:prstClr val="black"/>
                </a:solidFill>
              </a:rPr>
              <a:t>【</a:t>
            </a:r>
            <a:r>
              <a:rPr lang="ja-JP" altLang="en-US" sz="4000" b="1" dirty="0">
                <a:solidFill>
                  <a:prstClr val="black"/>
                </a:solidFill>
              </a:rPr>
              <a:t>調査</a:t>
            </a:r>
            <a:r>
              <a:rPr lang="ja-JP" altLang="en-US" sz="4000" b="1">
                <a:solidFill>
                  <a:prstClr val="black"/>
                </a:solidFill>
              </a:rPr>
              <a:t>成果イメージ説明</a:t>
            </a:r>
            <a:r>
              <a:rPr lang="en-US" altLang="ja-JP" sz="4000" b="1" dirty="0">
                <a:solidFill>
                  <a:prstClr val="black"/>
                </a:solidFill>
              </a:rPr>
              <a:t>】</a:t>
            </a:r>
            <a:endParaRPr kumimoji="1" lang="ja-JP" altLang="en-US" sz="4000" dirty="0"/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488357C-4DF4-9A47-A9BC-CE3F83A3F2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2232" y="1425372"/>
            <a:ext cx="11021113" cy="4375150"/>
          </a:xfrm>
        </p:spPr>
        <p:txBody>
          <a:bodyPr>
            <a:noAutofit/>
          </a:bodyPr>
          <a:lstStyle/>
          <a:p>
            <a:pPr marL="0" indent="0">
              <a:lnSpc>
                <a:spcPts val="1800"/>
              </a:lnSpc>
              <a:buNone/>
            </a:pPr>
            <a:r>
              <a:rPr lang="ja-JP" altLang="en-US" sz="1600" i="1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　　</a:t>
            </a:r>
            <a:r>
              <a:rPr lang="en-US" altLang="ja-JP" sz="1600" i="1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※ </a:t>
            </a:r>
            <a:r>
              <a:rPr lang="ja-JP" altLang="en-US" sz="1600" i="1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仕様書の実施項目をふまえ、必要に応じて図解も含めて記載ください </a:t>
            </a:r>
            <a:endParaRPr lang="en-US" altLang="ja-JP" sz="1600" i="1" dirty="0">
              <a:solidFill>
                <a:schemeClr val="accent1">
                  <a:lumMod val="75000"/>
                </a:schemeClr>
              </a:solidFill>
              <a:latin typeface="+mn-ea"/>
              <a:ea typeface="+mn-ea"/>
            </a:endParaRPr>
          </a:p>
          <a:p>
            <a:pPr marL="0" indent="0">
              <a:lnSpc>
                <a:spcPts val="1800"/>
              </a:lnSpc>
              <a:buNone/>
            </a:pPr>
            <a:endParaRPr lang="en-US" altLang="ja-JP" sz="1800" dirty="0">
              <a:solidFill>
                <a:prstClr val="black"/>
              </a:solidFill>
            </a:endParaRPr>
          </a:p>
          <a:p>
            <a:pPr marL="0" indent="0">
              <a:lnSpc>
                <a:spcPts val="1800"/>
              </a:lnSpc>
              <a:buNone/>
            </a:pPr>
            <a:r>
              <a:rPr lang="ja-JP" altLang="en-US" sz="1800" dirty="0">
                <a:solidFill>
                  <a:prstClr val="black"/>
                </a:solidFill>
              </a:rPr>
              <a:t>　１）本事業に応募した経緯</a:t>
            </a:r>
            <a:endParaRPr lang="en-US" altLang="ja-JP" sz="1800" dirty="0">
              <a:solidFill>
                <a:prstClr val="black"/>
              </a:solidFill>
            </a:endParaRPr>
          </a:p>
          <a:p>
            <a:pPr marL="0" indent="0">
              <a:lnSpc>
                <a:spcPts val="1800"/>
              </a:lnSpc>
              <a:buNone/>
            </a:pPr>
            <a:r>
              <a:rPr lang="ja-JP" altLang="en-US" sz="1800" dirty="0">
                <a:solidFill>
                  <a:prstClr val="black"/>
                </a:solidFill>
              </a:rPr>
              <a:t>　　</a:t>
            </a:r>
            <a:r>
              <a:rPr lang="ja-JP" altLang="en-US" sz="1400" dirty="0">
                <a:solidFill>
                  <a:prstClr val="black"/>
                </a:solidFill>
              </a:rPr>
              <a:t>　</a:t>
            </a:r>
            <a:r>
              <a:rPr lang="en-US" altLang="ja-JP" sz="1400" i="1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※ </a:t>
            </a:r>
            <a:r>
              <a:rPr lang="ja-JP" altLang="en-US" sz="1400" i="1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過去の実績（調査・分析、ソリューション構築等）</a:t>
            </a:r>
            <a:endParaRPr lang="ja-JP" altLang="en-US" sz="1400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lnSpc>
                <a:spcPts val="1800"/>
              </a:lnSpc>
              <a:buNone/>
            </a:pPr>
            <a:endParaRPr lang="en-US" altLang="ja-JP" sz="1400" dirty="0">
              <a:solidFill>
                <a:schemeClr val="accent1">
                  <a:lumMod val="75000"/>
                </a:schemeClr>
              </a:solidFill>
              <a:latin typeface="+mn-ea"/>
              <a:ea typeface="+mn-ea"/>
            </a:endParaRPr>
          </a:p>
          <a:p>
            <a:pPr marL="0" indent="0">
              <a:lnSpc>
                <a:spcPts val="1800"/>
              </a:lnSpc>
              <a:buNone/>
            </a:pPr>
            <a:r>
              <a:rPr lang="ja-JP" altLang="en-US" sz="1800" dirty="0">
                <a:solidFill>
                  <a:prstClr val="black"/>
                </a:solidFill>
              </a:rPr>
              <a:t>　２）目指しているアウトプットイメージ</a:t>
            </a:r>
            <a:endParaRPr lang="en-US" altLang="ja-JP" sz="2400" dirty="0">
              <a:solidFill>
                <a:prstClr val="black"/>
              </a:solidFill>
            </a:endParaRPr>
          </a:p>
          <a:p>
            <a:pPr marL="0" indent="0">
              <a:lnSpc>
                <a:spcPts val="1800"/>
              </a:lnSpc>
              <a:buNone/>
            </a:pPr>
            <a:r>
              <a:rPr lang="ja-JP" altLang="en-US" sz="1400" dirty="0">
                <a:solidFill>
                  <a:prstClr val="black"/>
                </a:solidFill>
              </a:rPr>
              <a:t>　　　</a:t>
            </a:r>
            <a:r>
              <a:rPr lang="en-US" altLang="ja-JP" sz="1400" i="1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※ </a:t>
            </a:r>
            <a:r>
              <a:rPr lang="ja-JP" altLang="en-US" sz="1400" i="1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ダイナミックケイパビリティを具備したスマート工場の全体像</a:t>
            </a:r>
            <a:endParaRPr lang="en-US" altLang="ja-JP" sz="1400" i="1" dirty="0">
              <a:solidFill>
                <a:schemeClr val="accent1">
                  <a:lumMod val="75000"/>
                </a:schemeClr>
              </a:solidFill>
              <a:latin typeface="+mn-ea"/>
              <a:ea typeface="+mn-ea"/>
            </a:endParaRPr>
          </a:p>
          <a:p>
            <a:pPr marL="0" indent="0">
              <a:lnSpc>
                <a:spcPts val="1800"/>
              </a:lnSpc>
              <a:buNone/>
            </a:pPr>
            <a:r>
              <a:rPr lang="ja-JP" altLang="en-US" sz="1400" dirty="0">
                <a:solidFill>
                  <a:prstClr val="black"/>
                </a:solidFill>
              </a:rPr>
              <a:t>　      </a:t>
            </a:r>
            <a:r>
              <a:rPr lang="en-US" altLang="ja-JP" sz="1400" i="1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※ </a:t>
            </a:r>
            <a:r>
              <a:rPr lang="ja-JP" altLang="en-US" sz="1400" i="1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強化すべき事業領域、取組べき研究課題、具体的な戦略</a:t>
            </a:r>
            <a:endParaRPr lang="ja-JP" altLang="en-US" sz="1400" dirty="0">
              <a:solidFill>
                <a:schemeClr val="accent1">
                  <a:lumMod val="75000"/>
                </a:schemeClr>
              </a:solidFill>
              <a:latin typeface="+mn-ea"/>
              <a:ea typeface="+mn-ea"/>
            </a:endParaRPr>
          </a:p>
          <a:p>
            <a:pPr marL="0" indent="0">
              <a:lnSpc>
                <a:spcPts val="1800"/>
              </a:lnSpc>
              <a:buNone/>
            </a:pPr>
            <a:r>
              <a:rPr lang="ja-JP" altLang="en-US" sz="1400" dirty="0">
                <a:solidFill>
                  <a:prstClr val="black"/>
                </a:solidFill>
              </a:rPr>
              <a:t>　 　  </a:t>
            </a:r>
            <a:r>
              <a:rPr lang="en-US" altLang="ja-JP" sz="1400" i="1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※ </a:t>
            </a:r>
            <a:r>
              <a:rPr lang="ja-JP" altLang="en-US" sz="1400" i="1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ガイドライン、報告書の記載内容等</a:t>
            </a:r>
            <a:endParaRPr lang="ja-JP" altLang="en-US" sz="1400" dirty="0">
              <a:solidFill>
                <a:schemeClr val="accent1">
                  <a:lumMod val="75000"/>
                </a:schemeClr>
              </a:solidFill>
              <a:latin typeface="+mn-ea"/>
              <a:ea typeface="+mn-ea"/>
            </a:endParaRPr>
          </a:p>
          <a:p>
            <a:pPr marL="0" indent="0">
              <a:lnSpc>
                <a:spcPts val="1800"/>
              </a:lnSpc>
              <a:buNone/>
            </a:pPr>
            <a:endParaRPr lang="en-US" altLang="ja-JP" sz="1600" dirty="0">
              <a:solidFill>
                <a:prstClr val="black"/>
              </a:solidFill>
            </a:endParaRPr>
          </a:p>
          <a:p>
            <a:pPr marL="0" indent="0">
              <a:lnSpc>
                <a:spcPts val="1800"/>
              </a:lnSpc>
              <a:buNone/>
            </a:pPr>
            <a:r>
              <a:rPr lang="ja-JP" altLang="en-US" sz="1800" dirty="0">
                <a:solidFill>
                  <a:prstClr val="black"/>
                </a:solidFill>
              </a:rPr>
              <a:t>　３）調査の独自性</a:t>
            </a:r>
            <a:endParaRPr lang="en-US" altLang="ja-JP" sz="2000" dirty="0">
              <a:solidFill>
                <a:prstClr val="black"/>
              </a:solidFill>
            </a:endParaRPr>
          </a:p>
          <a:p>
            <a:pPr marL="0" indent="0">
              <a:lnSpc>
                <a:spcPts val="1800"/>
              </a:lnSpc>
              <a:buNone/>
            </a:pPr>
            <a:r>
              <a:rPr lang="ja-JP" altLang="en-US" sz="2000" dirty="0">
                <a:solidFill>
                  <a:prstClr val="black"/>
                </a:solidFill>
              </a:rPr>
              <a:t>　　</a:t>
            </a:r>
            <a:r>
              <a:rPr lang="ja-JP" altLang="en-US" sz="1400" dirty="0">
                <a:solidFill>
                  <a:prstClr val="black"/>
                </a:solidFill>
                <a:latin typeface="+mn-ea"/>
                <a:ea typeface="+mn-ea"/>
              </a:rPr>
              <a:t>　</a:t>
            </a:r>
            <a:r>
              <a:rPr lang="en-US" altLang="ja-JP" sz="1400" i="1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※ </a:t>
            </a:r>
            <a:r>
              <a:rPr lang="ja-JP" altLang="en-US" sz="1400" i="1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調査方法、成果を導く方法等（含む有識者ヒヤリング、ユースケース収集、等）</a:t>
            </a:r>
            <a:endParaRPr lang="ja-JP" altLang="en-US" sz="1400" dirty="0">
              <a:solidFill>
                <a:schemeClr val="accent1">
                  <a:lumMod val="75000"/>
                </a:schemeClr>
              </a:solidFill>
              <a:latin typeface="+mn-ea"/>
              <a:ea typeface="+mn-ea"/>
            </a:endParaRPr>
          </a:p>
          <a:p>
            <a:pPr marL="0" indent="0">
              <a:lnSpc>
                <a:spcPts val="1800"/>
              </a:lnSpc>
              <a:buNone/>
            </a:pPr>
            <a:endParaRPr lang="ja-JP" altLang="en-US" sz="1600" dirty="0">
              <a:solidFill>
                <a:prstClr val="black"/>
              </a:solidFill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13F9EE20-3E70-4A96-8315-A6CA05984928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8B490D01-71B0-0E41-8E12-28CA6E5989C7}"/>
              </a:ext>
            </a:extLst>
          </p:cNvPr>
          <p:cNvSpPr/>
          <p:nvPr/>
        </p:nvSpPr>
        <p:spPr>
          <a:xfrm>
            <a:off x="874712" y="102568"/>
            <a:ext cx="557485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Wingdings" pitchFamily="2" charset="2"/>
              <a:buChar char="ü"/>
            </a:pPr>
            <a:r>
              <a:rPr lang="ja-JP" altLang="en-US" sz="1200" i="1" dirty="0">
                <a:solidFill>
                  <a:schemeClr val="accent5"/>
                </a:solidFill>
              </a:rPr>
              <a:t>項目を箇条書き等で、わかりやすく説明して下さい。</a:t>
            </a:r>
            <a:endParaRPr lang="en-US" altLang="ja-JP" sz="1200" i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56199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表 18">
            <a:extLst>
              <a:ext uri="{FF2B5EF4-FFF2-40B4-BE49-F238E27FC236}">
                <a16:creationId xmlns:a16="http://schemas.microsoft.com/office/drawing/2014/main" id="{AEB10558-8183-6643-8D70-CF25E1EF26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4739924"/>
              </p:ext>
            </p:extLst>
          </p:nvPr>
        </p:nvGraphicFramePr>
        <p:xfrm>
          <a:off x="327171" y="1694455"/>
          <a:ext cx="11123800" cy="3875835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12103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6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402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36945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1023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64675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29707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/>
                        <a:t>実施項目</a:t>
                      </a:r>
                      <a:endParaRPr kumimoji="1" lang="ja-JP" altLang="en-US" sz="1400" i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/>
                        <a:t>2023</a:t>
                      </a:r>
                      <a:r>
                        <a:rPr kumimoji="1" lang="ja-JP" altLang="en-US" sz="1600" dirty="0"/>
                        <a:t>年度</a:t>
                      </a:r>
                      <a:endParaRPr kumimoji="1" lang="ja-JP" altLang="en-US" sz="1600" i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/>
                        <a:t>2024</a:t>
                      </a:r>
                      <a:r>
                        <a:rPr kumimoji="1" lang="ja-JP" altLang="en-US" sz="1600" dirty="0"/>
                        <a:t>年度 </a:t>
                      </a:r>
                      <a:endParaRPr kumimoji="1" lang="ja-JP" altLang="en-US" sz="1600" i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/>
                        <a:t>達成目標</a:t>
                      </a:r>
                      <a:endParaRPr kumimoji="1" lang="ja-JP" altLang="en-US" sz="1200" i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/>
                        <a:t>調査委託</a:t>
                      </a:r>
                      <a:endParaRPr kumimoji="1" lang="en-US" altLang="ja-JP" sz="1200" dirty="0"/>
                    </a:p>
                    <a:p>
                      <a:pPr algn="ctr"/>
                      <a:r>
                        <a:rPr kumimoji="1" lang="ja-JP" altLang="en-US" sz="1200" dirty="0"/>
                        <a:t>対象経費</a:t>
                      </a:r>
                    </a:p>
                    <a:p>
                      <a:pPr algn="ctr"/>
                      <a:r>
                        <a:rPr kumimoji="1" lang="en-US" altLang="ja-JP" sz="1200" dirty="0"/>
                        <a:t>100</a:t>
                      </a:r>
                      <a:r>
                        <a:rPr kumimoji="1" lang="ja-JP" altLang="en-US" sz="1200" dirty="0"/>
                        <a:t>百万円</a:t>
                      </a:r>
                      <a:endParaRPr kumimoji="1" lang="en-US" altLang="ja-JP" sz="1200" i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9707">
                <a:tc>
                  <a:txBody>
                    <a:bodyPr/>
                    <a:lstStyle/>
                    <a:p>
                      <a:pPr marL="85725" indent="-85725" algn="l"/>
                      <a:r>
                        <a:rPr kumimoji="1" lang="ja-JP" altLang="en-US" sz="1400" dirty="0"/>
                        <a:t>大分類</a:t>
                      </a:r>
                      <a:endParaRPr kumimoji="1" lang="ja-JP" altLang="en-US" sz="1400" b="1" i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 dirty="0"/>
                        <a:t>小分類</a:t>
                      </a:r>
                      <a:endParaRPr kumimoji="1" lang="ja-JP" altLang="en-US" sz="1400" b="1" i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5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4   5   6   7   8   9   10   11   12   1   2   3</a:t>
                      </a:r>
                      <a:endParaRPr kumimoji="1" lang="ja-JP" altLang="en-US" sz="1050" b="1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4   5   6   7   8   9   10   11   12   1   2   3</a:t>
                      </a: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38789">
                <a:tc>
                  <a:txBody>
                    <a:bodyPr/>
                    <a:lstStyle/>
                    <a:p>
                      <a:r>
                        <a:rPr kumimoji="1" lang="ja-JP" altLang="en-US" sz="1100" i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全体像</a:t>
                      </a:r>
                      <a:endParaRPr kumimoji="1" lang="en-US" altLang="ja-JP" sz="1100" i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  <a:p>
                      <a:r>
                        <a:rPr kumimoji="1" lang="ja-JP" altLang="en-US" sz="1100" i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実施項目</a:t>
                      </a:r>
                      <a:r>
                        <a:rPr kumimoji="1" lang="en-US" altLang="ja-JP" sz="1100" i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X</a:t>
                      </a:r>
                    </a:p>
                    <a:p>
                      <a:r>
                        <a:rPr kumimoji="1" lang="ja-JP" altLang="en-US" sz="1100" i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実施項目ｙ</a:t>
                      </a:r>
                      <a:endParaRPr kumimoji="1" lang="en-US" altLang="ja-JP" sz="1100" i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  <a:p>
                      <a:r>
                        <a:rPr kumimoji="1" lang="ja-JP" altLang="en-US" sz="1100" i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　　　・・</a:t>
                      </a:r>
                      <a:endParaRPr kumimoji="1" lang="en-US" altLang="ja-JP" sz="1100" i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  <a:p>
                      <a:r>
                        <a:rPr kumimoji="1" lang="ja-JP" altLang="en-US" sz="1100" i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実施項目</a:t>
                      </a:r>
                      <a:r>
                        <a:rPr kumimoji="1" lang="en-US" altLang="ja-JP" sz="1100" i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i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○○○</a:t>
                      </a:r>
                      <a:endParaRPr kumimoji="1" lang="en-US" altLang="ja-JP" sz="1100" i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  <a:p>
                      <a:r>
                        <a:rPr kumimoji="1" lang="ja-JP" altLang="en-US" sz="1100" i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△△△</a:t>
                      </a:r>
                      <a:endParaRPr kumimoji="1" lang="en-US" altLang="ja-JP" sz="1100" i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  <a:p>
                      <a:r>
                        <a:rPr kumimoji="1" lang="ja-JP" altLang="en-US" sz="1100" i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・・・　　</a:t>
                      </a:r>
                      <a:endParaRPr kumimoji="1" lang="en-US" altLang="ja-JP" sz="1100" i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  <a:p>
                      <a:r>
                        <a:rPr kumimoji="1" lang="ja-JP" altLang="en-US" sz="1100" i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・・・</a:t>
                      </a:r>
                      <a:endParaRPr kumimoji="1" lang="en-US" altLang="ja-JP" sz="1100" i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  <a:p>
                      <a:r>
                        <a:rPr kumimoji="1" lang="ja-JP" altLang="en-US" sz="1100" i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□□□</a:t>
                      </a:r>
                      <a:endParaRPr kumimoji="1" lang="en-US" altLang="ja-JP" sz="1100" i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en-US" altLang="ja-JP" sz="1100" dirty="0">
                        <a:solidFill>
                          <a:schemeClr val="accent5"/>
                        </a:solidFill>
                      </a:endParaRPr>
                    </a:p>
                    <a:p>
                      <a:endParaRPr kumimoji="1" lang="en-US" altLang="ja-JP" sz="1100" dirty="0">
                        <a:solidFill>
                          <a:schemeClr val="accent5"/>
                        </a:solidFill>
                      </a:endParaRPr>
                    </a:p>
                    <a:p>
                      <a:r>
                        <a:rPr kumimoji="1" lang="en-US" altLang="ja-JP" sz="1100" dirty="0">
                          <a:solidFill>
                            <a:schemeClr val="accent5"/>
                          </a:solidFill>
                        </a:rPr>
                        <a:t>                                              </a:t>
                      </a:r>
                      <a:r>
                        <a:rPr kumimoji="1" lang="ja-JP" altLang="en-US" sz="1100" dirty="0">
                          <a:solidFill>
                            <a:schemeClr val="accent5"/>
                          </a:solidFill>
                        </a:rPr>
                        <a:t>　・・・・</a:t>
                      </a:r>
                      <a:br>
                        <a:rPr kumimoji="1" lang="en-US" altLang="ja-JP" sz="1100" dirty="0">
                          <a:solidFill>
                            <a:schemeClr val="accent5"/>
                          </a:solidFill>
                        </a:rPr>
                      </a:br>
                      <a:r>
                        <a:rPr kumimoji="1" lang="ja-JP" altLang="en-US" sz="1100" dirty="0">
                          <a:solidFill>
                            <a:schemeClr val="accent5"/>
                          </a:solidFill>
                        </a:rPr>
                        <a:t>　　　　　　　　　　　　　　　　　・・・・　　　　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2400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kumimoji="1" lang="ja-JP" altLang="en-US" sz="1400" i="1" dirty="0">
                          <a:solidFill>
                            <a:schemeClr val="accent5"/>
                          </a:solidFill>
                        </a:rPr>
                        <a:t>○○初版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i="1" dirty="0">
                          <a:solidFill>
                            <a:schemeClr val="accent5"/>
                          </a:solidFill>
                        </a:rPr>
                        <a:t>○○百万円</a:t>
                      </a:r>
                      <a:endParaRPr kumimoji="1" lang="en-US" altLang="ja-JP" sz="1400" i="1" dirty="0">
                        <a:solidFill>
                          <a:schemeClr val="accent5"/>
                        </a:solidFill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8069302"/>
                  </a:ext>
                </a:extLst>
              </a:tr>
              <a:tr h="431908">
                <a:tc>
                  <a:txBody>
                    <a:bodyPr/>
                    <a:lstStyle/>
                    <a:p>
                      <a:r>
                        <a:rPr kumimoji="1" lang="ja-JP" altLang="en-US" sz="1100" i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○○ヒヤリング</a:t>
                      </a:r>
                      <a:endParaRPr kumimoji="1" lang="en-US" altLang="ja-JP" sz="1100" i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  <a:p>
                      <a:r>
                        <a:rPr kumimoji="1" lang="ja-JP" altLang="en-US" sz="1100" i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△△ヒヤリング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en-US" altLang="ja-JP" sz="1100" i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2400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2400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 sz="1400" i="1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400" i="1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8311">
                <a:tc>
                  <a:txBody>
                    <a:bodyPr/>
                    <a:lstStyle/>
                    <a:p>
                      <a:r>
                        <a:rPr kumimoji="1" lang="zh-TW" altLang="en-US" sz="1100" i="1" dirty="0">
                          <a:solidFill>
                            <a:schemeClr val="accent5"/>
                          </a:solidFill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実施項目</a:t>
                      </a:r>
                      <a:r>
                        <a:rPr kumimoji="1" lang="en-US" altLang="zh-TW" sz="1100" i="1" dirty="0">
                          <a:solidFill>
                            <a:schemeClr val="accent5"/>
                          </a:solidFill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V</a:t>
                      </a:r>
                      <a:endParaRPr kumimoji="1" lang="zh-TW" altLang="en-US" sz="1100" i="1" dirty="0">
                        <a:solidFill>
                          <a:schemeClr val="accent5"/>
                        </a:solidFill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  <a:p>
                      <a:r>
                        <a:rPr kumimoji="1" lang="ja-JP" altLang="en-US" sz="1100" i="1" dirty="0">
                          <a:solidFill>
                            <a:schemeClr val="accent5"/>
                          </a:solidFill>
                          <a:latin typeface="+mn-ea"/>
                          <a:ea typeface="+mn-ea"/>
                        </a:rPr>
                        <a:t>・・・</a:t>
                      </a:r>
                      <a:endParaRPr kumimoji="1" lang="en-US" altLang="zh-TW" sz="1100" i="1" dirty="0">
                        <a:solidFill>
                          <a:schemeClr val="accent5"/>
                        </a:solidFill>
                        <a:latin typeface="+mn-ea"/>
                        <a:ea typeface="+mn-ea"/>
                      </a:endParaRPr>
                    </a:p>
                    <a:p>
                      <a:r>
                        <a:rPr kumimoji="1" lang="ja-JP" altLang="en-US" sz="1100" i="1" dirty="0">
                          <a:solidFill>
                            <a:schemeClr val="accent5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・・・</a:t>
                      </a:r>
                      <a:endParaRPr kumimoji="1" lang="zh-TW" altLang="en-US" sz="1100" i="1" dirty="0">
                        <a:solidFill>
                          <a:schemeClr val="accent5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  <a:p>
                      <a:r>
                        <a:rPr kumimoji="1" lang="zh-TW" altLang="en-US" sz="1100" i="1" dirty="0">
                          <a:solidFill>
                            <a:schemeClr val="accent5"/>
                          </a:solidFill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実施項目</a:t>
                      </a:r>
                      <a:r>
                        <a:rPr kumimoji="1" lang="en-US" altLang="zh-TW" sz="1100" i="1" dirty="0">
                          <a:solidFill>
                            <a:schemeClr val="accent5"/>
                          </a:solidFill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Y</a:t>
                      </a:r>
                    </a:p>
                    <a:p>
                      <a:r>
                        <a:rPr kumimoji="1" lang="ja-JP" altLang="en-US" sz="1100" i="1" dirty="0">
                          <a:solidFill>
                            <a:schemeClr val="accent5"/>
                          </a:solidFill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実施項目</a:t>
                      </a:r>
                      <a:r>
                        <a:rPr kumimoji="1" lang="en-US" altLang="ja-JP" sz="1100" i="1" dirty="0">
                          <a:solidFill>
                            <a:schemeClr val="accent5"/>
                          </a:solidFill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Z</a:t>
                      </a:r>
                      <a:endParaRPr kumimoji="1" lang="zh-TW" altLang="en-US" sz="1100" i="1" dirty="0">
                        <a:solidFill>
                          <a:schemeClr val="accent5"/>
                        </a:solidFill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i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○○○</a:t>
                      </a:r>
                      <a:endParaRPr kumimoji="1" lang="en-US" altLang="ja-JP" sz="1100" i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  <a:p>
                      <a:r>
                        <a:rPr kumimoji="1" lang="ja-JP" altLang="en-US" sz="1100" i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△△△</a:t>
                      </a:r>
                      <a:endParaRPr kumimoji="1" lang="en-US" altLang="ja-JP" sz="1100" i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  <a:p>
                      <a:r>
                        <a:rPr kumimoji="1" lang="ja-JP" altLang="en-US" sz="1100" i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・・・　　</a:t>
                      </a:r>
                      <a:endParaRPr kumimoji="1" lang="en-US" altLang="ja-JP" sz="1100" i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  <a:p>
                      <a:r>
                        <a:rPr kumimoji="1" lang="ja-JP" altLang="en-US" sz="1100" i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・・・</a:t>
                      </a:r>
                      <a:endParaRPr kumimoji="1" lang="en-US" altLang="ja-JP" sz="1100" i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  <a:p>
                      <a:r>
                        <a:rPr kumimoji="1" lang="ja-JP" altLang="en-US" sz="1100" i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□□□</a:t>
                      </a:r>
                      <a:endParaRPr kumimoji="1" lang="ja-JP" altLang="en-US" sz="1100" i="1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2400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2400" dirty="0">
                          <a:solidFill>
                            <a:schemeClr val="accent5"/>
                          </a:solidFill>
                        </a:rPr>
                        <a:t>　　</a:t>
                      </a:r>
                      <a:r>
                        <a:rPr kumimoji="1" lang="ja-JP" altLang="en-US" sz="1100" dirty="0">
                          <a:solidFill>
                            <a:schemeClr val="accent5"/>
                          </a:solidFill>
                        </a:rPr>
                        <a:t>・・・・</a:t>
                      </a:r>
                      <a:endParaRPr kumimoji="1" lang="en-US" altLang="ja-JP" sz="1100" dirty="0">
                        <a:solidFill>
                          <a:schemeClr val="accent5"/>
                        </a:solidFill>
                      </a:endParaRPr>
                    </a:p>
                    <a:p>
                      <a:r>
                        <a:rPr kumimoji="1" lang="ja-JP" altLang="en-US" sz="1100" dirty="0">
                          <a:solidFill>
                            <a:schemeClr val="accent5"/>
                          </a:solidFill>
                        </a:rPr>
                        <a:t>　　　　 ・・・・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kumimoji="1" lang="ja-JP" altLang="en-US" sz="1400" i="1" dirty="0">
                          <a:solidFill>
                            <a:schemeClr val="accent5"/>
                          </a:solidFill>
                        </a:rPr>
                        <a:t>・○○最終版</a:t>
                      </a:r>
                      <a:endParaRPr kumimoji="1" lang="en-US" altLang="ja-JP" sz="1400" i="1" dirty="0">
                        <a:solidFill>
                          <a:schemeClr val="accent5"/>
                        </a:solidFill>
                      </a:endParaRPr>
                    </a:p>
                    <a:p>
                      <a:r>
                        <a:rPr kumimoji="1" lang="ja-JP" altLang="en-US" sz="1400" i="1">
                          <a:solidFill>
                            <a:schemeClr val="accent5"/>
                          </a:solidFill>
                        </a:rPr>
                        <a:t>・○○○○○</a:t>
                      </a:r>
                      <a:br>
                        <a:rPr kumimoji="1" lang="en-US" altLang="ja-JP" sz="1400" i="1" dirty="0">
                          <a:solidFill>
                            <a:schemeClr val="accent5"/>
                          </a:solidFill>
                        </a:rPr>
                      </a:br>
                      <a:r>
                        <a:rPr kumimoji="1" lang="ja-JP" altLang="en-US" sz="1400" i="1" dirty="0">
                          <a:solidFill>
                            <a:schemeClr val="accent5"/>
                          </a:solidFill>
                        </a:rPr>
                        <a:t>・○○戦略</a:t>
                      </a:r>
                      <a:endParaRPr kumimoji="1" lang="en-US" altLang="ja-JP" sz="1400" i="1" dirty="0">
                        <a:solidFill>
                          <a:schemeClr val="accent5"/>
                        </a:solidFill>
                      </a:endParaRPr>
                    </a:p>
                    <a:p>
                      <a:endParaRPr kumimoji="1" lang="ja-JP" altLang="en-US" sz="1400" i="1" dirty="0">
                        <a:solidFill>
                          <a:schemeClr val="accent5"/>
                        </a:solidFill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i="1" dirty="0">
                          <a:solidFill>
                            <a:schemeClr val="accent5"/>
                          </a:solidFill>
                        </a:rPr>
                        <a:t>□□百万円</a:t>
                      </a:r>
                      <a:endParaRPr kumimoji="1" lang="en-US" altLang="ja-JP" sz="1400" i="1" dirty="0">
                        <a:solidFill>
                          <a:schemeClr val="accent5"/>
                        </a:solidFill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0792">
                <a:tc>
                  <a:txBody>
                    <a:bodyPr/>
                    <a:lstStyle/>
                    <a:p>
                      <a:r>
                        <a:rPr kumimoji="1" lang="ja-JP" altLang="en-US" sz="1100" i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○○ヒヤリング</a:t>
                      </a:r>
                      <a:endParaRPr kumimoji="1" lang="en-US" altLang="ja-JP" sz="1100" i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  <a:p>
                      <a:r>
                        <a:rPr kumimoji="1" lang="ja-JP" altLang="en-US" sz="1100" i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△△ヒヤリング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en-US" altLang="ja-JP" sz="1100" i="1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2400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2400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400" i="1" dirty="0">
                        <a:solidFill>
                          <a:schemeClr val="accent5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400" i="1" dirty="0">
                        <a:solidFill>
                          <a:schemeClr val="accent5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cxnSp>
        <p:nvCxnSpPr>
          <p:cNvPr id="10" name="直線矢印コネクタ 9"/>
          <p:cNvCxnSpPr>
            <a:cxnSpLocks/>
          </p:cNvCxnSpPr>
          <p:nvPr/>
        </p:nvCxnSpPr>
        <p:spPr>
          <a:xfrm>
            <a:off x="4727205" y="3534591"/>
            <a:ext cx="666916" cy="0"/>
          </a:xfrm>
          <a:prstGeom prst="straightConnector1">
            <a:avLst/>
          </a:prstGeom>
          <a:ln>
            <a:solidFill>
              <a:schemeClr val="tx1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タイトル 2">
            <a:extLst>
              <a:ext uri="{FF2B5EF4-FFF2-40B4-BE49-F238E27FC236}">
                <a16:creationId xmlns:a16="http://schemas.microsoft.com/office/drawing/2014/main" id="{39373675-5851-CC4F-96BD-990C1AD69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712" y="555734"/>
            <a:ext cx="10442576" cy="1033463"/>
          </a:xfrm>
        </p:spPr>
        <p:txBody>
          <a:bodyPr>
            <a:normAutofit/>
          </a:bodyPr>
          <a:lstStyle/>
          <a:p>
            <a:r>
              <a:rPr lang="ja-JP" altLang="en-US" sz="4000" b="1" dirty="0">
                <a:solidFill>
                  <a:prstClr val="black"/>
                </a:solidFill>
              </a:rPr>
              <a:t>調査計画</a:t>
            </a:r>
            <a:endParaRPr kumimoji="1" lang="ja-JP" altLang="en-US" sz="4000" b="1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13F9EE20-3E70-4A96-8315-A6CA05984928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20" name="直線矢印コネクタ 19">
            <a:extLst>
              <a:ext uri="{FF2B5EF4-FFF2-40B4-BE49-F238E27FC236}">
                <a16:creationId xmlns:a16="http://schemas.microsoft.com/office/drawing/2014/main" id="{ABF58DE2-8AF8-4B71-A986-784A0E8FAA07}"/>
              </a:ext>
            </a:extLst>
          </p:cNvPr>
          <p:cNvCxnSpPr>
            <a:cxnSpLocks/>
          </p:cNvCxnSpPr>
          <p:nvPr/>
        </p:nvCxnSpPr>
        <p:spPr>
          <a:xfrm>
            <a:off x="7125121" y="4940073"/>
            <a:ext cx="617918" cy="0"/>
          </a:xfrm>
          <a:prstGeom prst="straightConnector1">
            <a:avLst/>
          </a:prstGeom>
          <a:ln>
            <a:solidFill>
              <a:schemeClr val="tx1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矢印コネクタ 28">
            <a:extLst>
              <a:ext uri="{FF2B5EF4-FFF2-40B4-BE49-F238E27FC236}">
                <a16:creationId xmlns:a16="http://schemas.microsoft.com/office/drawing/2014/main" id="{854D1BF5-64CA-4250-8CED-1B1343DAAC71}"/>
              </a:ext>
            </a:extLst>
          </p:cNvPr>
          <p:cNvCxnSpPr>
            <a:cxnSpLocks/>
          </p:cNvCxnSpPr>
          <p:nvPr/>
        </p:nvCxnSpPr>
        <p:spPr>
          <a:xfrm>
            <a:off x="5654182" y="4757426"/>
            <a:ext cx="2088857" cy="0"/>
          </a:xfrm>
          <a:prstGeom prst="straightConnector1">
            <a:avLst/>
          </a:prstGeom>
          <a:ln>
            <a:solidFill>
              <a:schemeClr val="tx1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矢印コネクタ 12">
            <a:extLst>
              <a:ext uri="{FF2B5EF4-FFF2-40B4-BE49-F238E27FC236}">
                <a16:creationId xmlns:a16="http://schemas.microsoft.com/office/drawing/2014/main" id="{1DD6A534-991A-F9F5-DDF3-6AAFEAD0DB32}"/>
              </a:ext>
            </a:extLst>
          </p:cNvPr>
          <p:cNvCxnSpPr>
            <a:cxnSpLocks/>
          </p:cNvCxnSpPr>
          <p:nvPr/>
        </p:nvCxnSpPr>
        <p:spPr>
          <a:xfrm>
            <a:off x="4578305" y="2855083"/>
            <a:ext cx="666916" cy="0"/>
          </a:xfrm>
          <a:prstGeom prst="straightConnector1">
            <a:avLst/>
          </a:prstGeom>
          <a:ln>
            <a:solidFill>
              <a:schemeClr val="tx1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矢印コネクタ 14">
            <a:extLst>
              <a:ext uri="{FF2B5EF4-FFF2-40B4-BE49-F238E27FC236}">
                <a16:creationId xmlns:a16="http://schemas.microsoft.com/office/drawing/2014/main" id="{28B3EBC2-6177-7E5B-079D-C7F1C631063B}"/>
              </a:ext>
            </a:extLst>
          </p:cNvPr>
          <p:cNvCxnSpPr>
            <a:cxnSpLocks/>
          </p:cNvCxnSpPr>
          <p:nvPr/>
        </p:nvCxnSpPr>
        <p:spPr>
          <a:xfrm>
            <a:off x="4586694" y="3031252"/>
            <a:ext cx="666916" cy="0"/>
          </a:xfrm>
          <a:prstGeom prst="straightConnector1">
            <a:avLst/>
          </a:prstGeom>
          <a:ln>
            <a:solidFill>
              <a:schemeClr val="tx1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矢印コネクタ 30">
            <a:extLst>
              <a:ext uri="{FF2B5EF4-FFF2-40B4-BE49-F238E27FC236}">
                <a16:creationId xmlns:a16="http://schemas.microsoft.com/office/drawing/2014/main" id="{707EB5E1-0084-B9F4-4CC1-1433A9D8C40C}"/>
              </a:ext>
            </a:extLst>
          </p:cNvPr>
          <p:cNvCxnSpPr>
            <a:cxnSpLocks/>
          </p:cNvCxnSpPr>
          <p:nvPr/>
        </p:nvCxnSpPr>
        <p:spPr>
          <a:xfrm>
            <a:off x="5654182" y="4247656"/>
            <a:ext cx="1551961" cy="0"/>
          </a:xfrm>
          <a:prstGeom prst="straightConnector1">
            <a:avLst/>
          </a:prstGeom>
          <a:ln>
            <a:solidFill>
              <a:schemeClr val="tx1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正方形/長方形 8"/>
          <p:cNvSpPr/>
          <p:nvPr/>
        </p:nvSpPr>
        <p:spPr>
          <a:xfrm>
            <a:off x="4920152" y="638806"/>
            <a:ext cx="7271848" cy="550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lnSpc>
                <a:spcPct val="130000"/>
              </a:lnSpc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ü"/>
            </a:pPr>
            <a:r>
              <a:rPr lang="ja-JP" altLang="en-US" sz="1200" i="1" dirty="0">
                <a:solidFill>
                  <a:schemeClr val="accent5"/>
                </a:solidFill>
              </a:rPr>
              <a:t>実施項目をふまえて調査計画を示して下さい。</a:t>
            </a:r>
            <a:br>
              <a:rPr lang="en-US" altLang="ja-JP" sz="1200" i="1" dirty="0">
                <a:solidFill>
                  <a:schemeClr val="accent5"/>
                </a:solidFill>
              </a:rPr>
            </a:br>
            <a:r>
              <a:rPr lang="ja-JP" altLang="en-US" sz="1200" i="1" dirty="0">
                <a:solidFill>
                  <a:schemeClr val="accent5"/>
                </a:solidFill>
              </a:rPr>
              <a:t>下表は例です。下表を用いる場合、行例を適宜追加して下さい。</a:t>
            </a:r>
            <a:endParaRPr lang="en-US" altLang="ja-JP" sz="1200" i="1" dirty="0">
              <a:solidFill>
                <a:schemeClr val="accent5"/>
              </a:solidFill>
            </a:endParaRPr>
          </a:p>
        </p:txBody>
      </p:sp>
      <p:sp>
        <p:nvSpPr>
          <p:cNvPr id="44" name="二等辺三角形 43">
            <a:extLst>
              <a:ext uri="{FF2B5EF4-FFF2-40B4-BE49-F238E27FC236}">
                <a16:creationId xmlns:a16="http://schemas.microsoft.com/office/drawing/2014/main" id="{6A5E3664-5048-2B66-6505-148FCBD004A7}"/>
              </a:ext>
            </a:extLst>
          </p:cNvPr>
          <p:cNvSpPr/>
          <p:nvPr/>
        </p:nvSpPr>
        <p:spPr>
          <a:xfrm>
            <a:off x="5662571" y="3938234"/>
            <a:ext cx="109055" cy="105258"/>
          </a:xfrm>
          <a:prstGeom prst="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63" name="直線矢印コネクタ 62">
            <a:extLst>
              <a:ext uri="{FF2B5EF4-FFF2-40B4-BE49-F238E27FC236}">
                <a16:creationId xmlns:a16="http://schemas.microsoft.com/office/drawing/2014/main" id="{405C296B-B299-7747-AE23-FED7B9E0666F}"/>
              </a:ext>
            </a:extLst>
          </p:cNvPr>
          <p:cNvCxnSpPr>
            <a:cxnSpLocks/>
          </p:cNvCxnSpPr>
          <p:nvPr/>
        </p:nvCxnSpPr>
        <p:spPr>
          <a:xfrm>
            <a:off x="4586694" y="3828206"/>
            <a:ext cx="666916" cy="0"/>
          </a:xfrm>
          <a:prstGeom prst="straightConnector1">
            <a:avLst/>
          </a:prstGeom>
          <a:ln>
            <a:solidFill>
              <a:schemeClr val="tx1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直線矢印コネクタ 63">
            <a:extLst>
              <a:ext uri="{FF2B5EF4-FFF2-40B4-BE49-F238E27FC236}">
                <a16:creationId xmlns:a16="http://schemas.microsoft.com/office/drawing/2014/main" id="{D5964B45-756D-12AE-914B-3F03C341A03C}"/>
              </a:ext>
            </a:extLst>
          </p:cNvPr>
          <p:cNvCxnSpPr>
            <a:cxnSpLocks/>
          </p:cNvCxnSpPr>
          <p:nvPr/>
        </p:nvCxnSpPr>
        <p:spPr>
          <a:xfrm>
            <a:off x="5654182" y="5245945"/>
            <a:ext cx="1551961" cy="0"/>
          </a:xfrm>
          <a:prstGeom prst="straightConnector1">
            <a:avLst/>
          </a:prstGeom>
          <a:ln>
            <a:solidFill>
              <a:schemeClr val="tx1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二等辺三角形 65">
            <a:extLst>
              <a:ext uri="{FF2B5EF4-FFF2-40B4-BE49-F238E27FC236}">
                <a16:creationId xmlns:a16="http://schemas.microsoft.com/office/drawing/2014/main" id="{FFD73AE0-9018-0931-2C25-173E6E8AEAD7}"/>
              </a:ext>
            </a:extLst>
          </p:cNvPr>
          <p:cNvSpPr/>
          <p:nvPr/>
        </p:nvSpPr>
        <p:spPr>
          <a:xfrm>
            <a:off x="6424419" y="5359314"/>
            <a:ext cx="109055" cy="105258"/>
          </a:xfrm>
          <a:prstGeom prst="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8" name="二等辺三角形 67">
            <a:extLst>
              <a:ext uri="{FF2B5EF4-FFF2-40B4-BE49-F238E27FC236}">
                <a16:creationId xmlns:a16="http://schemas.microsoft.com/office/drawing/2014/main" id="{5FF347B3-BF31-007F-0633-72F7C0D207C9}"/>
              </a:ext>
            </a:extLst>
          </p:cNvPr>
          <p:cNvSpPr/>
          <p:nvPr/>
        </p:nvSpPr>
        <p:spPr>
          <a:xfrm>
            <a:off x="7633984" y="5344081"/>
            <a:ext cx="109055" cy="105258"/>
          </a:xfrm>
          <a:prstGeom prst="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9" name="二等辺三角形 68">
            <a:extLst>
              <a:ext uri="{FF2B5EF4-FFF2-40B4-BE49-F238E27FC236}">
                <a16:creationId xmlns:a16="http://schemas.microsoft.com/office/drawing/2014/main" id="{9AB7EE4D-C06D-F151-FF42-6375E7B4FF82}"/>
              </a:ext>
            </a:extLst>
          </p:cNvPr>
          <p:cNvSpPr/>
          <p:nvPr/>
        </p:nvSpPr>
        <p:spPr>
          <a:xfrm>
            <a:off x="7125121" y="5360515"/>
            <a:ext cx="109055" cy="105258"/>
          </a:xfrm>
          <a:prstGeom prst="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118776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NEDO日本語16：9</Template>
  <Words>585</Words>
  <PresentationFormat>ワイド画面</PresentationFormat>
  <Paragraphs>89</Paragraphs>
  <Slides>5</Slides>
  <Notes>5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</vt:i4>
      </vt:variant>
    </vt:vector>
  </HeadingPairs>
  <TitlesOfParts>
    <vt:vector size="13" baseType="lpstr">
      <vt:lpstr>ＭＳ Ｐゴシック</vt:lpstr>
      <vt:lpstr>ＭＳ ゴシック</vt:lpstr>
      <vt:lpstr>Meiryo</vt:lpstr>
      <vt:lpstr>游ゴシック</vt:lpstr>
      <vt:lpstr>Arial</vt:lpstr>
      <vt:lpstr>Calibri</vt:lpstr>
      <vt:lpstr>Wingdings</vt:lpstr>
      <vt:lpstr>Office テーマ</vt:lpstr>
      <vt:lpstr>プレゼンテーション資料（配布用様式）</vt:lpstr>
      <vt:lpstr>プレゼンテーション資料（配布用様式）</vt:lpstr>
      <vt:lpstr>「●●に関する調査」</vt:lpstr>
      <vt:lpstr>調査計画【調査成果イメージ説明】</vt:lpstr>
      <vt:lpstr>調査計画</vt:lpstr>
    </vt:vector>
  </TitlesOfParts>
  <LinksUpToDate>false</LinksUpToDate>
  <SharedDoc>false</SharedDoc>
  <HyperlinksChanged>false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