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2"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0000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632" autoAdjust="0"/>
    <p:restoredTop sz="96477" autoAdjust="0"/>
  </p:normalViewPr>
  <p:slideViewPr>
    <p:cSldViewPr snapToGrid="0">
      <p:cViewPr varScale="1">
        <p:scale>
          <a:sx n="111" d="100"/>
          <a:sy n="111" d="100"/>
        </p:scale>
        <p:origin x="1980" y="114"/>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2023/7/3</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2023/7/3</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50831258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2023/7/3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2023/7/3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2023/7/3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2023/7/3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2023/7/3</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2023/7/3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2023/7/3</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2023/7/3</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2023/7/3</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2023/7/3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2023/7/3</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2023/7/3</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予算総額</a:t>
            </a:r>
            <a:r>
              <a:rPr lang="ja-JP" altLang="en-US" sz="1200" dirty="0">
                <a:latin typeface="Meiryo UI" panose="020B0604030504040204" pitchFamily="50" charset="-128"/>
                <a:ea typeface="Meiryo UI" panose="020B0604030504040204" pitchFamily="50" charset="-128"/>
              </a:rPr>
              <a:t>（実証フェーズ）</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実証要件適合性等調査：</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〇〇年〇月頃～</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実証前調査：</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脱炭素化・エネルギー転換に資する我が国技術の国際実証事業／実証要件適合性等調査（実証前調査／実証研究）／○○○○○○○○○（国・地域名）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1219661978"/>
              </p:ext>
            </p:extLst>
          </p:nvPr>
        </p:nvGraphicFramePr>
        <p:xfrm>
          <a:off x="5819755" y="3117879"/>
          <a:ext cx="3171560" cy="758751"/>
        </p:xfrm>
        <a:graphic>
          <a:graphicData uri="http://schemas.openxmlformats.org/drawingml/2006/table">
            <a:tbl>
              <a:tblPr firstRow="1" bandRow="1">
                <a:tableStyleId>{5940675A-B579-460E-94D1-54222C63F5DA}</a:tableStyleId>
              </a:tblPr>
              <a:tblGrid>
                <a:gridCol w="792890">
                  <a:extLst>
                    <a:ext uri="{9D8B030D-6E8A-4147-A177-3AD203B41FA5}">
                      <a16:colId xmlns:a16="http://schemas.microsoft.com/office/drawing/2014/main" val="20000"/>
                    </a:ext>
                  </a:extLst>
                </a:gridCol>
                <a:gridCol w="792890">
                  <a:extLst>
                    <a:ext uri="{9D8B030D-6E8A-4147-A177-3AD203B41FA5}">
                      <a16:colId xmlns:a16="http://schemas.microsoft.com/office/drawing/2014/main" val="20001"/>
                    </a:ext>
                  </a:extLst>
                </a:gridCol>
                <a:gridCol w="792890">
                  <a:extLst>
                    <a:ext uri="{9D8B030D-6E8A-4147-A177-3AD203B41FA5}">
                      <a16:colId xmlns:a16="http://schemas.microsoft.com/office/drawing/2014/main" val="20002"/>
                    </a:ext>
                  </a:extLst>
                </a:gridCol>
                <a:gridCol w="792890">
                  <a:extLst>
                    <a:ext uri="{9D8B030D-6E8A-4147-A177-3AD203B41FA5}">
                      <a16:colId xmlns:a16="http://schemas.microsoft.com/office/drawing/2014/main" val="20003"/>
                    </a:ext>
                  </a:extLst>
                </a:gridCol>
              </a:tblGrid>
              <a:tr h="218025">
                <a:tc>
                  <a:txBody>
                    <a:bodyPr/>
                    <a:lstStyle/>
                    <a:p>
                      <a:pPr algn="ctr"/>
                      <a:r>
                        <a:rPr kumimoji="1" lang="en-US" altLang="ja-JP" sz="800" dirty="0"/>
                        <a:t>20</a:t>
                      </a:r>
                      <a:r>
                        <a:rPr kumimoji="1" lang="ja-JP" altLang="en-US" sz="800" dirty="0"/>
                        <a:t>〇〇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a:t>
                      </a:r>
                      <a:r>
                        <a:rPr kumimoji="1" lang="ja-JP" altLang="en-US" sz="800" dirty="0"/>
                        <a:t>〇〇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a:t>
                      </a:r>
                      <a:r>
                        <a:rPr kumimoji="1" lang="ja-JP" altLang="en-US" sz="800" dirty="0"/>
                        <a:t>〇〇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a:t>
                      </a:r>
                      <a:r>
                        <a:rPr kumimoji="1" lang="ja-JP" altLang="en-US" sz="800" dirty="0"/>
                        <a:t>〇〇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7401927" y="3405568"/>
            <a:ext cx="1373992"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6545469" y="3406640"/>
            <a:ext cx="783635"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実証前</a:t>
            </a:r>
            <a:endParaRPr lang="en-US" altLang="ja-JP" sz="800" dirty="0">
              <a:solidFill>
                <a:prstClr val="white"/>
              </a:solidFill>
              <a:latin typeface="Meiryo UI" panose="020B0604030504040204" pitchFamily="50" charset="-128"/>
              <a:ea typeface="Meiryo UI" panose="020B0604030504040204" pitchFamily="50" charset="-128"/>
            </a:endParaRP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調査</a:t>
            </a:r>
          </a:p>
        </p:txBody>
      </p:sp>
      <p:sp>
        <p:nvSpPr>
          <p:cNvPr id="194" name="角丸四角形 193"/>
          <p:cNvSpPr/>
          <p:nvPr/>
        </p:nvSpPr>
        <p:spPr>
          <a:xfrm>
            <a:off x="7263150" y="3369733"/>
            <a:ext cx="182752" cy="438591"/>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合意文書</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955671"/>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52820" y="5447732"/>
            <a:ext cx="5540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776724" y="5019103"/>
            <a:ext cx="887413"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7" name="Rectangle 11"/>
          <p:cNvSpPr>
            <a:spLocks noChangeArrowheads="1"/>
          </p:cNvSpPr>
          <p:nvPr/>
        </p:nvSpPr>
        <p:spPr bwMode="auto">
          <a:xfrm>
            <a:off x="6930712" y="4590482"/>
            <a:ext cx="579437" cy="425275"/>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合意文書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775137" y="5950965"/>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49870" y="5466781"/>
            <a:ext cx="9477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協力、監督</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20931" y="3424530"/>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t-CO2/</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89901" y="2305355"/>
            <a:ext cx="3679824"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対象国・地域名のみ記載。（例：タイ（○○県））</a:t>
            </a:r>
          </a:p>
        </p:txBody>
      </p:sp>
      <p:sp>
        <p:nvSpPr>
          <p:cNvPr id="68" name="四角形吹き出し 67"/>
          <p:cNvSpPr/>
          <p:nvPr/>
        </p:nvSpPr>
        <p:spPr>
          <a:xfrm>
            <a:off x="8043869" y="856589"/>
            <a:ext cx="1646409" cy="524727"/>
          </a:xfrm>
          <a:prstGeom prst="wedgeRectCallout">
            <a:avLst>
              <a:gd name="adj1" fmla="val -73947"/>
              <a:gd name="adj2" fmla="val 57421"/>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en-US" altLang="ja-JP" sz="1100" dirty="0">
                <a:solidFill>
                  <a:srgbClr val="0000FF"/>
                </a:solidFill>
                <a:latin typeface="Meiryo UI" panose="020B0604030504040204" pitchFamily="50" charset="-128"/>
                <a:ea typeface="Meiryo UI" panose="020B0604030504040204" pitchFamily="50" charset="-128"/>
              </a:rPr>
              <a:t>※</a:t>
            </a:r>
            <a:r>
              <a:rPr lang="ja-JP" altLang="en-US" sz="1100" dirty="0">
                <a:solidFill>
                  <a:srgbClr val="0000FF"/>
                </a:solidFill>
                <a:latin typeface="Meiryo UI" panose="020B0604030504040204" pitchFamily="50" charset="-128"/>
                <a:ea typeface="Meiryo UI" panose="020B0604030504040204" pitchFamily="50" charset="-128"/>
              </a:rPr>
              <a:t>予算総額は、実証研究の総額を記載。</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64" name="四角形吹き出し 63"/>
          <p:cNvSpPr/>
          <p:nvPr/>
        </p:nvSpPr>
        <p:spPr>
          <a:xfrm>
            <a:off x="7664137" y="4105150"/>
            <a:ext cx="2013861" cy="405504"/>
          </a:xfrm>
          <a:prstGeom prst="wedgeRectCallout">
            <a:avLst>
              <a:gd name="adj1" fmla="val -60226"/>
              <a:gd name="adj2" fmla="val 81693"/>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eaLnBrk="1" fontAlgn="auto" hangingPunct="1">
              <a:lnSpc>
                <a:spcPct val="120000"/>
              </a:lnSpc>
              <a:spcBef>
                <a:spcPts val="0"/>
              </a:spcBef>
              <a:spcAft>
                <a:spcPts val="0"/>
              </a:spcAft>
              <a:buFont typeface="Wingdings" pitchFamily="2" charset="2"/>
              <a:buChar char="ü"/>
              <a:defRPr/>
            </a:pPr>
            <a:r>
              <a:rPr lang="ja-JP" altLang="en-US" sz="1400" dirty="0">
                <a:solidFill>
                  <a:srgbClr val="0000FF"/>
                </a:solidFill>
                <a:latin typeface="Meiryo UI" panose="020B0604030504040204" pitchFamily="50" charset="-128"/>
                <a:ea typeface="Meiryo UI" panose="020B0604030504040204" pitchFamily="50" charset="-128"/>
              </a:rPr>
              <a:t>実施体制図を記載。</a:t>
            </a:r>
          </a:p>
        </p:txBody>
      </p:sp>
      <p:sp>
        <p:nvSpPr>
          <p:cNvPr id="56" name="四角形吹き出し 55"/>
          <p:cNvSpPr/>
          <p:nvPr/>
        </p:nvSpPr>
        <p:spPr>
          <a:xfrm>
            <a:off x="4166143" y="281760"/>
            <a:ext cx="1694369" cy="310754"/>
          </a:xfrm>
          <a:prstGeom prst="wedgeRectCallout">
            <a:avLst>
              <a:gd name="adj1" fmla="val -68444"/>
              <a:gd name="adj2" fmla="val -39618"/>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実証名称を記載。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7" name="テキスト ボックス 66"/>
          <p:cNvSpPr txBox="1"/>
          <p:nvPr/>
        </p:nvSpPr>
        <p:spPr>
          <a:xfrm>
            <a:off x="5254060" y="1378569"/>
            <a:ext cx="2032496" cy="830997"/>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実証研究</a:t>
            </a: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zh-TW" altLang="en-US" sz="1200" dirty="0">
                <a:latin typeface="Meiryo UI" panose="020B0604030504040204" pitchFamily="50" charset="-128"/>
                <a:ea typeface="Meiryo UI" panose="020B0604030504040204" pitchFamily="50" charset="-128"/>
              </a:rPr>
              <a:t>ＮＥＤＯ負担額：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 　　</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助成</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相手国負担額：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p:txBody>
      </p:sp>
      <p:sp>
        <p:nvSpPr>
          <p:cNvPr id="69" name="正方形/長方形 68"/>
          <p:cNvSpPr/>
          <p:nvPr/>
        </p:nvSpPr>
        <p:spPr>
          <a:xfrm>
            <a:off x="5853800" y="3402431"/>
            <a:ext cx="691669" cy="37319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実証要件適合性等調査</a:t>
            </a:r>
          </a:p>
        </p:txBody>
      </p:sp>
      <p:sp>
        <p:nvSpPr>
          <p:cNvPr id="71" name="四角形吹き出し 70"/>
          <p:cNvSpPr/>
          <p:nvPr/>
        </p:nvSpPr>
        <p:spPr>
          <a:xfrm>
            <a:off x="7488269" y="1525391"/>
            <a:ext cx="1826925" cy="486553"/>
          </a:xfrm>
          <a:prstGeom prst="wedgeRectCallout">
            <a:avLst>
              <a:gd name="adj1" fmla="val -73947"/>
              <a:gd name="adj2" fmla="val 57421"/>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相手国の負担金額が明示できる場合は記載。</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7809353" y="3310106"/>
            <a:ext cx="1926291" cy="378506"/>
          </a:xfrm>
          <a:prstGeom prst="wedgeRectCallout">
            <a:avLst>
              <a:gd name="adj1" fmla="val -67415"/>
              <a:gd name="adj2" fmla="val 37474"/>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6250464" y="266232"/>
            <a:ext cx="1694369" cy="500842"/>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C14CFCA-AA98-91E5-4085-AE676FABEB03}"/>
              </a:ext>
            </a:extLst>
          </p:cNvPr>
          <p:cNvSpPr/>
          <p:nvPr/>
        </p:nvSpPr>
        <p:spPr>
          <a:xfrm>
            <a:off x="1102042" y="6172730"/>
            <a:ext cx="3763782" cy="432515"/>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ポイント、「●」に検討課題を専門用語をなるべく用いず、平易な内容で完結に記載。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●検討課題</a:t>
            </a: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259650"/>
            <a:ext cx="4675164" cy="4015583"/>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（実証技術に関する事業概要）＊＊＊＊＊</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（目指す市場の現在～将来の成長）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（事業環境における課題）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400" dirty="0">
              <a:solidFill>
                <a:srgbClr val="000000"/>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50453" y="84272"/>
            <a:ext cx="2647517"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７．事業環境・目指す市場概要</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4918963" y="286282"/>
            <a:ext cx="4888867" cy="6476688"/>
          </a:xfrm>
          <a:prstGeom prst="rect">
            <a:avLst/>
          </a:prstGeom>
          <a:noFill/>
          <a:ln w="19050">
            <a:solidFill>
              <a:schemeClr val="bg1">
                <a:lumMod val="65000"/>
              </a:schemeClr>
            </a:solidFill>
            <a:miter lim="800000"/>
            <a:headEnd/>
            <a:tailEnd/>
          </a:ln>
        </p:spPr>
        <p:txBody>
          <a:body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○○システムと○○を用い、○○市場へ参入。</a:t>
            </a: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（実証技術の強み）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（ビジネスモデル）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（普及展開の大きな流れ） ＊＊＊＊＊</a:t>
            </a:r>
          </a:p>
        </p:txBody>
      </p:sp>
      <p:sp>
        <p:nvSpPr>
          <p:cNvPr id="37" name="四角形吹き出し 67">
            <a:extLst>
              <a:ext uri="{FF2B5EF4-FFF2-40B4-BE49-F238E27FC236}">
                <a16:creationId xmlns:a16="http://schemas.microsoft.com/office/drawing/2014/main" id="{B815D555-F3ED-4E8B-A680-2AF24220DAB9}"/>
              </a:ext>
            </a:extLst>
          </p:cNvPr>
          <p:cNvSpPr/>
          <p:nvPr/>
        </p:nvSpPr>
        <p:spPr>
          <a:xfrm>
            <a:off x="418213" y="2181349"/>
            <a:ext cx="2245572" cy="1892630"/>
          </a:xfrm>
          <a:prstGeom prst="wedgeRectCallout">
            <a:avLst>
              <a:gd name="adj1" fmla="val -16188"/>
              <a:gd name="adj2" fmla="val -104649"/>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実証技術及び目指す市場における事業環境について箇条書きで記載。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事業環境における課題及びその課題に対する実証技術の効用等を明記。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9" name="テキスト ボックス 71">
            <a:extLst>
              <a:ext uri="{FF2B5EF4-FFF2-40B4-BE49-F238E27FC236}">
                <a16:creationId xmlns:a16="http://schemas.microsoft.com/office/drawing/2014/main" id="{A8E6E69F-820F-4D24-ABEA-DFB017238AF4}"/>
              </a:ext>
            </a:extLst>
          </p:cNvPr>
          <p:cNvSpPr txBox="1">
            <a:spLocks noChangeArrowheads="1"/>
          </p:cNvSpPr>
          <p:nvPr/>
        </p:nvSpPr>
        <p:spPr bwMode="auto">
          <a:xfrm>
            <a:off x="2908872" y="1765655"/>
            <a:ext cx="1816993" cy="230832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目指す市場の成長・</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事業環境を説明する図等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40" name="四角形吹き出し 67">
            <a:extLst>
              <a:ext uri="{FF2B5EF4-FFF2-40B4-BE49-F238E27FC236}">
                <a16:creationId xmlns:a16="http://schemas.microsoft.com/office/drawing/2014/main" id="{C2FDC5BF-65EC-4230-BC7A-D000201F56EA}"/>
              </a:ext>
            </a:extLst>
          </p:cNvPr>
          <p:cNvSpPr/>
          <p:nvPr/>
        </p:nvSpPr>
        <p:spPr>
          <a:xfrm>
            <a:off x="5049874" y="2056133"/>
            <a:ext cx="2630132" cy="3491540"/>
          </a:xfrm>
          <a:prstGeom prst="wedgeRectCallout">
            <a:avLst>
              <a:gd name="adj1" fmla="val 6368"/>
              <a:gd name="adj2" fmla="val -68777"/>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市場分析や競合分析に基づく実証技術の強みを記載。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普及段階におけるビジネスモデルに</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ついて記載。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事業展開に係る主要リスクを考慮しての普及展開予定等を記載。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現在想定なさっている内容でご</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記載ください。こちらの内容に関して</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は、今後事業を進めていく中での</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修正・変更は可能です。</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4909647" y="86200"/>
            <a:ext cx="1287046" cy="218443"/>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９．事業戦略</a:t>
            </a:r>
          </a:p>
        </p:txBody>
      </p:sp>
      <p:sp>
        <p:nvSpPr>
          <p:cNvPr id="42" name="テキスト ボックス 258">
            <a:extLst>
              <a:ext uri="{FF2B5EF4-FFF2-40B4-BE49-F238E27FC236}">
                <a16:creationId xmlns:a16="http://schemas.microsoft.com/office/drawing/2014/main" id="{3081E806-4178-421C-97E0-291B8AAF44F1}"/>
              </a:ext>
            </a:extLst>
          </p:cNvPr>
          <p:cNvSpPr txBox="1">
            <a:spLocks noChangeArrowheads="1"/>
          </p:cNvSpPr>
          <p:nvPr/>
        </p:nvSpPr>
        <p:spPr bwMode="auto">
          <a:xfrm>
            <a:off x="129622" y="4517895"/>
            <a:ext cx="4675165" cy="224507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41" name="Rectangle 7">
            <a:extLst>
              <a:ext uri="{FF2B5EF4-FFF2-40B4-BE49-F238E27FC236}">
                <a16:creationId xmlns:a16="http://schemas.microsoft.com/office/drawing/2014/main" id="{AA43B518-BE6A-4BB0-92D8-20C9F23C251F}"/>
              </a:ext>
            </a:extLst>
          </p:cNvPr>
          <p:cNvSpPr>
            <a:spLocks noChangeArrowheads="1"/>
          </p:cNvSpPr>
          <p:nvPr/>
        </p:nvSpPr>
        <p:spPr bwMode="auto">
          <a:xfrm>
            <a:off x="50454" y="4364457"/>
            <a:ext cx="2408661"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８．普及時における事業体制</a:t>
            </a:r>
          </a:p>
        </p:txBody>
      </p:sp>
      <p:sp>
        <p:nvSpPr>
          <p:cNvPr id="43" name="四角形吹き出し 67">
            <a:extLst>
              <a:ext uri="{FF2B5EF4-FFF2-40B4-BE49-F238E27FC236}">
                <a16:creationId xmlns:a16="http://schemas.microsoft.com/office/drawing/2014/main" id="{DB5EDDEF-1438-4F0D-B40B-28CE7511A617}"/>
              </a:ext>
            </a:extLst>
          </p:cNvPr>
          <p:cNvSpPr/>
          <p:nvPr/>
        </p:nvSpPr>
        <p:spPr>
          <a:xfrm>
            <a:off x="237506" y="5048713"/>
            <a:ext cx="2460465" cy="1423713"/>
          </a:xfrm>
          <a:prstGeom prst="wedgeRectCallout">
            <a:avLst>
              <a:gd name="adj1" fmla="val -17556"/>
              <a:gd name="adj2" fmla="val -67358"/>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普及段階において想定する</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顧客を含めた事業体制を記載。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5" name="テキスト ボックス 71">
            <a:extLst>
              <a:ext uri="{FF2B5EF4-FFF2-40B4-BE49-F238E27FC236}">
                <a16:creationId xmlns:a16="http://schemas.microsoft.com/office/drawing/2014/main" id="{5D420705-1936-4430-AC49-F4FD86E4739B}"/>
              </a:ext>
            </a:extLst>
          </p:cNvPr>
          <p:cNvSpPr txBox="1">
            <a:spLocks noChangeArrowheads="1"/>
          </p:cNvSpPr>
          <p:nvPr/>
        </p:nvSpPr>
        <p:spPr bwMode="auto">
          <a:xfrm>
            <a:off x="7941054" y="3424015"/>
            <a:ext cx="1816993" cy="21236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事業戦略を説明する図等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6" name="テキスト ボックス 71">
            <a:extLst>
              <a:ext uri="{FF2B5EF4-FFF2-40B4-BE49-F238E27FC236}">
                <a16:creationId xmlns:a16="http://schemas.microsoft.com/office/drawing/2014/main" id="{408B8D92-885A-3043-0855-A3BB2999AEF4}"/>
              </a:ext>
            </a:extLst>
          </p:cNvPr>
          <p:cNvSpPr txBox="1">
            <a:spLocks noChangeArrowheads="1"/>
          </p:cNvSpPr>
          <p:nvPr/>
        </p:nvSpPr>
        <p:spPr bwMode="auto">
          <a:xfrm>
            <a:off x="2830444" y="4718100"/>
            <a:ext cx="1816993" cy="175432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各ステークホルダーの関係を示す図等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92662811"/>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746</Words>
  <PresentationFormat>A4 210 x 297 mm</PresentationFormat>
  <Paragraphs>135</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