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21" d="100"/>
          <a:sy n="121" d="100"/>
        </p:scale>
        <p:origin x="1326"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notesMasters/notesMaster1.xml" Type="http://schemas.openxmlformats.org/officeDocument/2006/relationships/notesMaster"/><Relationship Id="rId19" Target="commentAuthors.xml" Type="http://schemas.openxmlformats.org/officeDocument/2006/relationships/commentAuthors"/><Relationship Id="rId2" Target="slideMasters/slideMaster2.xml" Type="http://schemas.openxmlformats.org/officeDocument/2006/relationships/slideMaster"/><Relationship Id="rId20" Target="presProps.xml" Type="http://schemas.openxmlformats.org/officeDocument/2006/relationships/presProps"/><Relationship Id="rId21" Target="viewProps.xml" Type="http://schemas.openxmlformats.org/officeDocument/2006/relationships/viewProps"/><Relationship Id="rId22" Target="theme/theme1.xml" Type="http://schemas.openxmlformats.org/officeDocument/2006/relationships/theme"/><Relationship Id="rId23"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2022/10/25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2022/10/25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2022/10/25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2022/10/25</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２０２３年１月～２０●●年●●月）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41530" y="2855232"/>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136105"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207363" y="-95810"/>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P.15</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a:solidFill>
                  <a:srgbClr val="FFFF00"/>
                </a:solidFill>
                <a:latin typeface="+mn-ea"/>
              </a:rPr>
              <a:t>動画</a:t>
            </a:r>
            <a:r>
              <a:rPr lang="ja-JP" altLang="en-US" b="1" u="sng" dirty="0">
                <a:solidFill>
                  <a:srgbClr val="FFFF00"/>
                </a:solidFill>
                <a:latin typeface="+mn-ea"/>
              </a:rPr>
              <a:t>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811098"/>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応募する研究開発項目名を記載ください。（例：（ｆ１））</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66659"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実施期間は、２０２３年１月の事業開始を想定してください。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658219" y="5127575"/>
            <a:ext cx="347119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466658"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2020</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2027</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2020</a:t>
            </a:r>
            <a:r>
              <a:rPr lang="ja-JP" altLang="en-US" sz="1200" dirty="0">
                <a:solidFill>
                  <a:srgbClr val="3333CC"/>
                </a:solidFill>
                <a:latin typeface="+mn-ea"/>
              </a:rPr>
              <a:t>～</a:t>
            </a:r>
            <a:r>
              <a:rPr lang="en-US" altLang="ja-JP" sz="1200" dirty="0">
                <a:solidFill>
                  <a:srgbClr val="3333CC"/>
                </a:solidFill>
                <a:latin typeface="+mn-ea"/>
              </a:rPr>
              <a:t>2021</a:t>
            </a:r>
            <a:r>
              <a:rPr lang="ja-JP" altLang="en-US" sz="1200" dirty="0">
                <a:solidFill>
                  <a:srgbClr val="3333CC"/>
                </a:solidFill>
                <a:latin typeface="+mn-ea"/>
              </a:rPr>
              <a:t>年度及び</a:t>
            </a:r>
            <a:r>
              <a:rPr lang="en-US" altLang="ja-JP" sz="1200" dirty="0">
                <a:solidFill>
                  <a:srgbClr val="3333CC"/>
                </a:solidFill>
                <a:latin typeface="+mn-ea"/>
              </a:rPr>
              <a:t>2027</a:t>
            </a:r>
            <a:r>
              <a:rPr lang="ja-JP" altLang="en-US" sz="1200" dirty="0">
                <a:solidFill>
                  <a:srgbClr val="3333CC"/>
                </a:solidFill>
                <a:latin typeface="+mn-ea"/>
              </a:rPr>
              <a:t>～</a:t>
            </a:r>
            <a:r>
              <a:rPr lang="en-US" altLang="ja-JP" sz="1200" dirty="0">
                <a:solidFill>
                  <a:srgbClr val="3333CC"/>
                </a:solidFill>
                <a:latin typeface="+mn-ea"/>
              </a:rPr>
              <a:t>2030</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2026</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11</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573244058"/>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753809149"/>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200" dirty="0">
                          <a:latin typeface="+mn-ea"/>
                          <a:ea typeface="+mn-ea"/>
                        </a:rPr>
                        <a:t>FY2022</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FY2023</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FY2024</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FY2025</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FY2026</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FY2027</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endParaRPr lang="en-US" altLang="ja-JP" sz="1200" dirty="0">
              <a:solidFill>
                <a:srgbClr val="3333CC"/>
              </a:solidFill>
              <a:latin typeface="+mn-ea"/>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endParaRPr lang="en-US" altLang="ja-JP" sz="1200" dirty="0">
              <a:solidFill>
                <a:srgbClr val="3333CC"/>
              </a:solidFill>
              <a:latin typeface="+mn-ea"/>
            </a:endParaRP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endParaRPr lang="en-US" altLang="ja-JP" sz="1200" dirty="0">
              <a:solidFill>
                <a:srgbClr val="3333CC"/>
              </a:solidFill>
              <a:latin typeface="+mn-ea"/>
            </a:endParaRP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endParaRPr lang="en-US" altLang="ja-JP" sz="1200" dirty="0">
              <a:solidFill>
                <a:srgbClr val="3333CC"/>
              </a:solidFill>
              <a:latin typeface="+mn-ea"/>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553200" y="6441456"/>
            <a:ext cx="2133600" cy="365125"/>
          </a:xfrm>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631468"/>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2023.1</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03275" cy="300082"/>
          </a:xfrm>
          <a:prstGeom prst="rect">
            <a:avLst/>
          </a:prstGeom>
          <a:noFill/>
        </p:spPr>
        <p:txBody>
          <a:bodyPr wrap="square" rtlCol="0">
            <a:spAutoFit/>
          </a:bodyPr>
          <a:lstStyle/>
          <a:p>
            <a:r>
              <a:rPr lang="en-US" altLang="ja-JP" sz="1350" u="sng" dirty="0">
                <a:solidFill>
                  <a:prstClr val="black"/>
                </a:solidFill>
              </a:rPr>
              <a:t>2025.7</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2028.1</a:t>
            </a:r>
            <a:endParaRPr lang="ja-JP" altLang="en-US" sz="1350" u="sng" dirty="0">
              <a:solidFill>
                <a:prstClr val="black"/>
              </a:solidFill>
            </a:endParaRPr>
          </a:p>
        </p:txBody>
      </p:sp>
      <p:sp>
        <p:nvSpPr>
          <p:cNvPr id="51" name="テキスト ボックス 50"/>
          <p:cNvSpPr txBox="1"/>
          <p:nvPr/>
        </p:nvSpPr>
        <p:spPr>
          <a:xfrm>
            <a:off x="190770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836091" y="1143550"/>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a:t>
            </a:r>
            <a:r>
              <a:rPr lang="en-US" altLang="ja-JP" sz="1050" dirty="0">
                <a:solidFill>
                  <a:srgbClr val="0000FF"/>
                </a:solidFill>
              </a:rPr>
              <a:t>2.5</a:t>
            </a:r>
            <a:r>
              <a:rPr lang="ja-JP" altLang="en-US" sz="1050" dirty="0">
                <a:solidFill>
                  <a:srgbClr val="0000FF"/>
                </a:solidFill>
              </a:rPr>
              <a:t>年後）</a:t>
            </a:r>
          </a:p>
        </p:txBody>
      </p:sp>
      <p:sp>
        <p:nvSpPr>
          <p:cNvPr id="53" name="テキスト ボックス 52"/>
          <p:cNvSpPr txBox="1"/>
          <p:nvPr/>
        </p:nvSpPr>
        <p:spPr>
          <a:xfrm>
            <a:off x="6322762" y="1114317"/>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311C99FD-3CB0-6A25-5A4D-4B7C2AA80A7F}"/>
              </a:ext>
            </a:extLst>
          </p:cNvPr>
          <p:cNvSpPr txBox="1"/>
          <p:nvPr/>
        </p:nvSpPr>
        <p:spPr>
          <a:xfrm>
            <a:off x="3830419" y="1691809"/>
            <a:ext cx="4632960" cy="600164"/>
          </a:xfrm>
          <a:prstGeom prst="rect">
            <a:avLst/>
          </a:prstGeom>
          <a:noFill/>
        </p:spPr>
        <p:txBody>
          <a:bodyPr wrap="square">
            <a:spAutoFit/>
          </a:bodyPr>
          <a:lstStyle/>
          <a:p>
            <a:r>
              <a:rPr lang="en-US" altLang="ja-JP" sz="1100" b="1" kern="100" dirty="0">
                <a:solidFill>
                  <a:srgbClr val="0000FF"/>
                </a:solidFill>
                <a:latin typeface="+mn-ea"/>
                <a:cs typeface="Times New Roman" panose="02020603050405020304" pitchFamily="18" charset="0"/>
              </a:rPr>
              <a:t>※</a:t>
            </a:r>
            <a:r>
              <a:rPr lang="ja-JP" altLang="ja-JP" sz="1100" b="1" kern="100" dirty="0">
                <a:solidFill>
                  <a:srgbClr val="0000FF"/>
                </a:solidFill>
                <a:effectLst/>
                <a:latin typeface="+mn-ea"/>
                <a:cs typeface="Times New Roman" panose="02020603050405020304" pitchFamily="18" charset="0"/>
              </a:rPr>
              <a:t>追加予算が必要な場合は、これより短い期間でのステージゲート審査の実施も可能です。その場合、ステージゲート審査ごとに目標設定を行ってください。</a:t>
            </a:r>
            <a:endParaRPr lang="ja-JP" altLang="en-US" sz="1100" b="1" dirty="0">
              <a:solidFill>
                <a:srgbClr val="0000FF"/>
              </a:solidFill>
              <a:latin typeface="+mn-ea"/>
            </a:endParaRPr>
          </a:p>
        </p:txBody>
      </p: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中間目標（事業開始から２．５年経過時点）</a:t>
            </a:r>
            <a:endParaRPr lang="en-US" altLang="ja-JP" sz="1600" dirty="0">
              <a:latin typeface="+mn-ea"/>
            </a:endParaRPr>
          </a:p>
        </p:txBody>
      </p:sp>
      <p:sp>
        <p:nvSpPr>
          <p:cNvPr id="5" name="テキスト ボックス 21"/>
          <p:cNvSpPr txBox="1">
            <a:spLocks noChangeArrowheads="1"/>
          </p:cNvSpPr>
          <p:nvPr/>
        </p:nvSpPr>
        <p:spPr bwMode="auto">
          <a:xfrm>
            <a:off x="179512" y="483525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③最終目標（５年経過時点）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180618446"/>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ja-JP" altLang="en-US" sz="1100" spc="10" dirty="0">
                          <a:effectLst/>
                        </a:rPr>
                        <a:t>中間目標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580298288"/>
              </p:ext>
            </p:extLst>
          </p:nvPr>
        </p:nvGraphicFramePr>
        <p:xfrm>
          <a:off x="278344" y="5241762"/>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経済産業省　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2598958563"/>
              </p:ext>
            </p:extLst>
          </p:nvPr>
        </p:nvGraphicFramePr>
        <p:xfrm>
          <a:off x="272232" y="3687309"/>
          <a:ext cx="8470120" cy="389763"/>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ja-JP" altLang="ja-JP"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追加目標</a:t>
                      </a:r>
                      <a:endParaRPr kumimoji="1" lang="ja-JP" altLang="ja-JP"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8" name="テキスト ボックス 7">
            <a:extLst>
              <a:ext uri="{FF2B5EF4-FFF2-40B4-BE49-F238E27FC236}">
                <a16:creationId xmlns:a16="http://schemas.microsoft.com/office/drawing/2014/main" id="{E018A55F-F355-4152-1040-DDF96D9556ED}"/>
              </a:ext>
            </a:extLst>
          </p:cNvPr>
          <p:cNvSpPr txBox="1"/>
          <p:nvPr/>
        </p:nvSpPr>
        <p:spPr>
          <a:xfrm>
            <a:off x="0" y="2762195"/>
            <a:ext cx="8754186" cy="477375"/>
          </a:xfrm>
          <a:prstGeom prst="rect">
            <a:avLst/>
          </a:prstGeom>
          <a:noFill/>
        </p:spPr>
        <p:txBody>
          <a:bodyPr wrap="square">
            <a:spAutoFit/>
          </a:bodyPr>
          <a:lstStyle/>
          <a:p>
            <a:pPr marL="136525" indent="-136525" algn="just" latinLnBrk="1">
              <a:lnSpc>
                <a:spcPts val="1580"/>
              </a:lnSpc>
            </a:pPr>
            <a:endParaRPr lang="en-US" altLang="ja-JP" sz="1200" b="1" kern="100" spc="10" dirty="0">
              <a:solidFill>
                <a:srgbClr val="FF0000"/>
              </a:solidFill>
              <a:latin typeface="+mn-ea"/>
              <a:cs typeface="Times New Roman" panose="02020603050405020304" pitchFamily="18" charset="0"/>
            </a:endParaRPr>
          </a:p>
          <a:p>
            <a:pPr marL="136525" indent="-136525" algn="just" latinLnBrk="1">
              <a:lnSpc>
                <a:spcPts val="1580"/>
              </a:lnSpc>
            </a:pPr>
            <a:r>
              <a:rPr lang="ja-JP" altLang="en-US" sz="1200" b="1" kern="100" spc="10" dirty="0">
                <a:solidFill>
                  <a:srgbClr val="0000FF"/>
                </a:solidFill>
                <a:latin typeface="+mn-ea"/>
                <a:cs typeface="Times New Roman" panose="02020603050405020304" pitchFamily="18" charset="0"/>
              </a:rPr>
              <a:t>・</a:t>
            </a:r>
            <a:r>
              <a:rPr lang="en-US" altLang="ja-JP" sz="1200" b="1" kern="100" spc="0" dirty="0">
                <a:solidFill>
                  <a:srgbClr val="0000FF"/>
                </a:solidFill>
                <a:effectLst/>
                <a:latin typeface="+mn-ea"/>
                <a:cs typeface="Times New Roman" panose="02020603050405020304" pitchFamily="18" charset="0"/>
              </a:rPr>
              <a:t> </a:t>
            </a:r>
            <a:r>
              <a:rPr lang="ja-JP" altLang="en-US" sz="1200" b="1" kern="100" spc="0" dirty="0">
                <a:solidFill>
                  <a:srgbClr val="0000FF"/>
                </a:solidFill>
                <a:effectLst/>
                <a:latin typeface="+mn-ea"/>
                <a:cs typeface="Times New Roman" panose="02020603050405020304" pitchFamily="18" charset="0"/>
              </a:rPr>
              <a:t>中間時点（</a:t>
            </a:r>
            <a:r>
              <a:rPr lang="en-US" altLang="ja-JP" sz="1200" b="1" kern="100" spc="0" dirty="0">
                <a:solidFill>
                  <a:srgbClr val="0000FF"/>
                </a:solidFill>
                <a:effectLst/>
                <a:latin typeface="+mn-ea"/>
                <a:cs typeface="Times New Roman" panose="02020603050405020304" pitchFamily="18" charset="0"/>
              </a:rPr>
              <a:t>2.5</a:t>
            </a:r>
            <a:r>
              <a:rPr lang="ja-JP" altLang="en-US" sz="1200" b="1" kern="100" spc="0" dirty="0">
                <a:solidFill>
                  <a:srgbClr val="0000FF"/>
                </a:solidFill>
                <a:effectLst/>
                <a:latin typeface="+mn-ea"/>
                <a:cs typeface="Times New Roman" panose="02020603050405020304" pitchFamily="18" charset="0"/>
              </a:rPr>
              <a:t>年）よりも前にステージゲート審査を行う場合は、その時期および目標を設定してください。</a:t>
            </a:r>
            <a:endParaRPr lang="ja-JP" altLang="ja-JP" sz="1200" b="1" spc="10" dirty="0">
              <a:solidFill>
                <a:srgbClr val="0000FF"/>
              </a:solidFill>
              <a:effectLst/>
              <a:latin typeface="+mn-ea"/>
              <a:cs typeface="Times New Roman" panose="02020603050405020304" pitchFamily="18" charset="0"/>
            </a:endParaRPr>
          </a:p>
        </p:txBody>
      </p:sp>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3264092"/>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②追加のステージゲート審査の目標（        年    月）</a:t>
            </a:r>
            <a:endParaRPr lang="en-US" altLang="ja-JP" sz="1600" dirty="0">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839627610"/>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r>
                        <a:rPr lang="en-US" altLang="ja-JP" sz="9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effectLst/>
                        </a:rPr>
                        <a:t>20**/*</a:t>
                      </a:r>
                      <a:endParaRPr lang="ja-JP" alt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900" kern="100" spc="60" dirty="0">
                          <a:effectLst/>
                        </a:rPr>
                        <a:t>20**/*</a:t>
                      </a:r>
                      <a:endParaRPr lang="ja-JP" alt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4085</Words>
  <PresentationFormat>画面に合わせる (4:3)</PresentationFormat>
  <Paragraphs>416</Paragraphs>
  <Slides>15</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