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18"/>
  </p:notesMasterIdLst>
  <p:sldIdLst>
    <p:sldId id="262" r:id="rId3"/>
    <p:sldId id="263" r:id="rId4"/>
    <p:sldId id="282" r:id="rId5"/>
    <p:sldId id="264" r:id="rId6"/>
    <p:sldId id="272" r:id="rId7"/>
    <p:sldId id="277" r:id="rId8"/>
    <p:sldId id="266" r:id="rId9"/>
    <p:sldId id="276" r:id="rId10"/>
    <p:sldId id="270" r:id="rId11"/>
    <p:sldId id="268" r:id="rId12"/>
    <p:sldId id="275" r:id="rId13"/>
    <p:sldId id="281" r:id="rId14"/>
    <p:sldId id="279" r:id="rId15"/>
    <p:sldId id="280" r:id="rId16"/>
    <p:sldId id="285" r:id="rId17"/>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60" autoAdjust="0"/>
    <p:restoredTop sz="82075" autoAdjust="0"/>
  </p:normalViewPr>
  <p:slideViewPr>
    <p:cSldViewPr>
      <p:cViewPr varScale="1">
        <p:scale>
          <a:sx n="77" d="100"/>
          <a:sy n="77" d="100"/>
        </p:scale>
        <p:origin x="1038"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2022/8/26</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6</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7</a:t>
            </a:fld>
            <a:endParaRPr kumimoji="1" lang="ja-JP" altLang="en-US"/>
          </a:p>
        </p:txBody>
      </p:sp>
    </p:spTree>
    <p:extLst>
      <p:ext uri="{BB962C8B-B14F-4D97-AF65-F5344CB8AC3E}">
        <p14:creationId xmlns:p14="http://schemas.microsoft.com/office/powerpoint/2010/main" val="976284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8</a:t>
            </a:fld>
            <a:endParaRPr kumimoji="1" lang="ja-JP" altLang="en-US"/>
          </a:p>
        </p:txBody>
      </p:sp>
    </p:spTree>
    <p:extLst>
      <p:ext uri="{BB962C8B-B14F-4D97-AF65-F5344CB8AC3E}">
        <p14:creationId xmlns:p14="http://schemas.microsoft.com/office/powerpoint/2010/main" val="2445407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2022/8/26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2022/8/26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2022/8/26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2022/8/26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2022/8/26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2022/8/26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2022/8/26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2022/8/26</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2022/8/26</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2022/8/26</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2022/8/26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2022/8/26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2022/8/26</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2022/8/26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2022/8/26</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2022/8/26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2022/8/26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2022/8/26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2022/8/26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2022/8/26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2022/8/26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2022/8/26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2022/8/26</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2022/8/26</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12369" y="1241326"/>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1140582" y="3933056"/>
            <a:ext cx="6400800" cy="1534832"/>
          </a:xfrm>
        </p:spPr>
        <p:txBody>
          <a:bodyPr>
            <a:normAutofit fontScale="77500" lnSpcReduction="20000"/>
          </a:bodyPr>
          <a:lstStyle/>
          <a:p>
            <a:pPr algn="l"/>
            <a:r>
              <a:rPr kumimoji="1" lang="ja-JP" altLang="en-US" sz="2400" dirty="0">
                <a:latin typeface="+mn-ea"/>
              </a:rPr>
              <a:t>提案機関　 ：</a:t>
            </a:r>
            <a:r>
              <a:rPr lang="ja-JP" altLang="en-US" sz="2400" dirty="0">
                <a:latin typeface="+mn-ea"/>
              </a:rPr>
              <a:t>〇〇〇〇、〇〇〇〇、〇〇〇〇・・・</a:t>
            </a:r>
            <a:endParaRPr lang="en-US" altLang="ja-JP" sz="2400" dirty="0">
              <a:latin typeface="+mn-ea"/>
            </a:endParaRPr>
          </a:p>
          <a:p>
            <a:pPr algn="l"/>
            <a:endParaRPr kumimoji="1" lang="en-US" altLang="ja-JP" sz="2400" dirty="0">
              <a:latin typeface="+mn-ea"/>
            </a:endParaRPr>
          </a:p>
          <a:p>
            <a:pPr algn="l"/>
            <a:r>
              <a:rPr kumimoji="1" lang="ja-JP" altLang="en-US" sz="2400" dirty="0">
                <a:latin typeface="+mn-ea"/>
              </a:rPr>
              <a:t>実施期間 　：○年間（</a:t>
            </a:r>
            <a:r>
              <a:rPr lang="ja-JP" altLang="en-US" sz="2400" dirty="0">
                <a:latin typeface="+mn-ea"/>
              </a:rPr>
              <a:t>２０２３年１月～２０●●年●●月）</a:t>
            </a:r>
            <a:endParaRPr kumimoji="1" lang="en-US" altLang="ja-JP" sz="2400" dirty="0">
              <a:latin typeface="+mn-ea"/>
            </a:endParaRPr>
          </a:p>
          <a:p>
            <a:pPr algn="l"/>
            <a:endParaRPr lang="en-US" altLang="ja-JP" sz="2400" dirty="0">
              <a:latin typeface="+mn-ea"/>
            </a:endParaRPr>
          </a:p>
          <a:p>
            <a:pPr algn="l"/>
            <a:r>
              <a:rPr kumimoji="1" lang="ja-JP" altLang="en-US" sz="2400" dirty="0">
                <a:latin typeface="+mn-ea"/>
              </a:rPr>
              <a:t>提案予算額：○</a:t>
            </a:r>
            <a:r>
              <a:rPr lang="en-US" altLang="ja-JP" sz="2400" dirty="0">
                <a:latin typeface="+mn-ea"/>
              </a:rPr>
              <a:t> , </a:t>
            </a:r>
            <a:r>
              <a:rPr kumimoji="1" lang="ja-JP" altLang="en-US" sz="2400" dirty="0">
                <a:latin typeface="+mn-ea"/>
              </a:rPr>
              <a:t>○○○百万円（初回</a:t>
            </a:r>
            <a:r>
              <a:rPr kumimoji="1" lang="en-US" altLang="ja-JP" sz="2400" dirty="0">
                <a:latin typeface="+mn-ea"/>
              </a:rPr>
              <a:t>SG</a:t>
            </a:r>
            <a:r>
              <a:rPr kumimoji="1" lang="ja-JP" altLang="en-US" sz="2400" dirty="0">
                <a:latin typeface="+mn-ea"/>
              </a:rPr>
              <a:t>までの設定値：〇）</a:t>
            </a:r>
            <a:endParaRPr kumimoji="1" lang="en-US" altLang="ja-JP" sz="2400" dirty="0">
              <a:latin typeface="+mn-ea"/>
            </a:endParaRPr>
          </a:p>
          <a:p>
            <a:pPr algn="l"/>
            <a:endParaRPr kumimoji="1" lang="ja-JP" altLang="en-US" sz="2400" dirty="0">
              <a:latin typeface="+mn-ea"/>
            </a:endParaRPr>
          </a:p>
        </p:txBody>
      </p:sp>
      <p:sp>
        <p:nvSpPr>
          <p:cNvPr id="5" name="テキスト ボックス 4"/>
          <p:cNvSpPr txBox="1"/>
          <p:nvPr/>
        </p:nvSpPr>
        <p:spPr>
          <a:xfrm>
            <a:off x="7335434" y="2875570"/>
            <a:ext cx="1749147"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6399229" y="3644996"/>
            <a:ext cx="2712381"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共同提案の場合、代表機関を一番左に記述し、共同提案者を続けて併記してください。再委託先、共同実施先はその旨明示の上、記載ください。</a:t>
            </a:r>
            <a:endParaRPr lang="en-US" altLang="ja-JP" dirty="0">
              <a:latin typeface="+mn-ea"/>
            </a:endParaRPr>
          </a:p>
        </p:txBody>
      </p:sp>
      <p:sp>
        <p:nvSpPr>
          <p:cNvPr id="9" name="テキスト ボックス 8"/>
          <p:cNvSpPr txBox="1"/>
          <p:nvPr/>
        </p:nvSpPr>
        <p:spPr>
          <a:xfrm>
            <a:off x="3203848" y="-27384"/>
            <a:ext cx="5922046" cy="292644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別添</a:t>
            </a:r>
            <a:r>
              <a:rPr lang="en-US" altLang="ja-JP" dirty="0">
                <a:latin typeface="+mn-ea"/>
              </a:rPr>
              <a:t>1</a:t>
            </a:r>
            <a:r>
              <a:rPr lang="ja-JP" altLang="en-US" dirty="0">
                <a:latin typeface="+mn-ea"/>
              </a:rPr>
              <a:t>及び別添</a:t>
            </a:r>
            <a:r>
              <a:rPr lang="en-US" altLang="ja-JP" dirty="0">
                <a:latin typeface="+mn-ea"/>
              </a:rPr>
              <a:t>4</a:t>
            </a:r>
            <a:r>
              <a:rPr lang="ja-JP" altLang="en-US" dirty="0">
                <a:latin typeface="+mn-ea"/>
              </a:rPr>
              <a:t>の注意書きの観点も参照し、提案書の概要となるよう作成ください。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P.15</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この要約版は、従来開催していた対面式審査会でのプレゼンテーションに相当するものです。ナレーション時間は</a:t>
            </a:r>
            <a:r>
              <a:rPr lang="en-US" altLang="ja-JP" b="1" u="sng" dirty="0">
                <a:solidFill>
                  <a:srgbClr val="FFFF00"/>
                </a:solidFill>
                <a:latin typeface="+mn-ea"/>
              </a:rPr>
              <a:t>15</a:t>
            </a:r>
            <a:r>
              <a:rPr lang="ja-JP" altLang="en-US" b="1" u="sng" dirty="0">
                <a:solidFill>
                  <a:srgbClr val="FFFF00"/>
                </a:solidFill>
                <a:latin typeface="+mn-ea"/>
              </a:rPr>
              <a:t>分を厳守してください。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a:solidFill>
                  <a:srgbClr val="FFFF00"/>
                </a:solidFill>
                <a:latin typeface="+mn-ea"/>
              </a:rPr>
              <a:t>動画</a:t>
            </a:r>
            <a:r>
              <a:rPr lang="ja-JP" altLang="en-US" b="1" u="sng" dirty="0">
                <a:solidFill>
                  <a:srgbClr val="FFFF00"/>
                </a:solidFill>
                <a:latin typeface="+mn-ea"/>
              </a:rPr>
              <a:t>等のファイルサイズが大きくなるような埋め込みはしないでください。</a:t>
            </a:r>
          </a:p>
        </p:txBody>
      </p:sp>
      <p:sp>
        <p:nvSpPr>
          <p:cNvPr id="8" name="テキスト ボックス 7"/>
          <p:cNvSpPr txBox="1"/>
          <p:nvPr/>
        </p:nvSpPr>
        <p:spPr>
          <a:xfrm>
            <a:off x="150936" y="477240"/>
            <a:ext cx="2473754" cy="307777"/>
          </a:xfrm>
          <a:prstGeom prst="rect">
            <a:avLst/>
          </a:prstGeom>
          <a:noFill/>
          <a:ln>
            <a:noFill/>
          </a:ln>
        </p:spPr>
        <p:txBody>
          <a:bodyPr wrap="none" rtlCol="0">
            <a:spAutoFit/>
          </a:bodyPr>
          <a:lstStyle/>
          <a:p>
            <a:r>
              <a:rPr kumimoji="1"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8551181"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2" name="テキスト ボックス 11"/>
          <p:cNvSpPr txBox="1"/>
          <p:nvPr/>
        </p:nvSpPr>
        <p:spPr>
          <a:xfrm>
            <a:off x="88288" y="5676385"/>
            <a:ext cx="8762921"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・「費用対効果指標の設定値」に係る確認については公募要領に記載のルールに基づき、算出ください。</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13" name="テキスト ボックス 12"/>
          <p:cNvSpPr txBox="1"/>
          <p:nvPr/>
        </p:nvSpPr>
        <p:spPr>
          <a:xfrm>
            <a:off x="209826" y="2074380"/>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4" name="テキスト ボックス 13"/>
          <p:cNvSpPr txBox="1"/>
          <p:nvPr/>
        </p:nvSpPr>
        <p:spPr>
          <a:xfrm>
            <a:off x="235144" y="1384560"/>
            <a:ext cx="192757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a1</a:t>
            </a:r>
            <a:r>
              <a:rPr lang="ja-JP" altLang="en-US" dirty="0">
                <a:latin typeface="+mn-ea"/>
              </a:rPr>
              <a:t>））</a:t>
            </a:r>
          </a:p>
        </p:txBody>
      </p:sp>
      <p:sp>
        <p:nvSpPr>
          <p:cNvPr id="15" name="テキスト ボックス 14"/>
          <p:cNvSpPr txBox="1"/>
          <p:nvPr/>
        </p:nvSpPr>
        <p:spPr>
          <a:xfrm>
            <a:off x="179512" y="168895"/>
            <a:ext cx="633507" cy="307777"/>
          </a:xfrm>
          <a:prstGeom prst="rect">
            <a:avLst/>
          </a:prstGeom>
          <a:noFill/>
          <a:ln>
            <a:solidFill>
              <a:schemeClr val="tx1"/>
            </a:solidFill>
          </a:ln>
        </p:spPr>
        <p:txBody>
          <a:bodyPr wrap="none" rtlCol="0">
            <a:spAutoFit/>
          </a:bodyPr>
          <a:lstStyle/>
          <a:p>
            <a:r>
              <a:rPr kumimoji="1" lang="ja-JP" altLang="en-US" sz="1400" dirty="0">
                <a:latin typeface="+mn-ea"/>
              </a:rPr>
              <a:t>別添</a:t>
            </a:r>
            <a:r>
              <a:rPr kumimoji="1" lang="en-US" altLang="ja-JP" sz="1400" dirty="0">
                <a:latin typeface="+mn-ea"/>
              </a:rPr>
              <a:t>2</a:t>
            </a:r>
            <a:endParaRPr kumimoji="1" lang="ja-JP" altLang="en-US" sz="1400" dirty="0">
              <a:latin typeface="+mn-ea"/>
            </a:endParaRP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6407240" y="4948997"/>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実施期間は、２０２３年１月の事業開始を想定してください。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6153237"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８．研究開発成果の実用化・事業</a:t>
            </a:r>
            <a:r>
              <a:rPr lang="ja-JP" altLang="en-US" sz="2800" dirty="0">
                <a:latin typeface="+mn-ea"/>
              </a:rPr>
              <a:t>化（１）</a:t>
            </a:r>
            <a:endParaRPr kumimoji="1" lang="ja-JP" altLang="en-US" sz="2800" dirty="0">
              <a:latin typeface="+mn-ea"/>
            </a:endParaRPr>
          </a:p>
        </p:txBody>
      </p:sp>
      <p:sp>
        <p:nvSpPr>
          <p:cNvPr id="7" name="スライド番号プレースホルダ 2"/>
          <p:cNvSpPr txBox="1">
            <a:spLocks noGrp="1"/>
          </p:cNvSpPr>
          <p:nvPr/>
        </p:nvSpPr>
        <p:spPr bwMode="auto">
          <a:xfrm>
            <a:off x="8578114"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10</a:t>
            </a:fld>
            <a:endParaRPr lang="en-US" altLang="ja-JP" dirty="0">
              <a:solidFill>
                <a:schemeClr val="tx1"/>
              </a:solidFill>
              <a:latin typeface="+mn-ea"/>
              <a:cs typeface="メイリオ" pitchFamily="50" charset="-128"/>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205001" y="3015044"/>
            <a:ext cx="462103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２．項について要約して簡潔に記載ください。特に、研究開発成果の実用化・事業化計画に対する申請者の社内（販売部門、事業部等の責任者等）でのコミットメントの状況は明記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556792"/>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358138" y="4115123"/>
            <a:ext cx="8318318" cy="210826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実用化・事業化計画に対する申請者内におけるコミットメントの状況</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記載することが期待される内容の詳細は別添</a:t>
            </a:r>
            <a:r>
              <a:rPr lang="en-US" altLang="ja-JP" sz="1200" dirty="0">
                <a:solidFill>
                  <a:srgbClr val="3333CC"/>
                </a:solidFill>
                <a:latin typeface="+mn-ea"/>
              </a:rPr>
              <a:t>4</a:t>
            </a:r>
            <a:r>
              <a:rPr lang="ja-JP" altLang="en-US" sz="1200" dirty="0">
                <a:solidFill>
                  <a:srgbClr val="3333CC"/>
                </a:solidFill>
                <a:latin typeface="+mn-ea"/>
              </a:rPr>
              <a:t>（事業化計画書）をご参照ください。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96585" y="1009756"/>
            <a:ext cx="8856712" cy="537157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7" name="正方形/長方形 16"/>
          <p:cNvSpPr/>
          <p:nvPr/>
        </p:nvSpPr>
        <p:spPr>
          <a:xfrm>
            <a:off x="92815" y="880584"/>
            <a:ext cx="2534969" cy="252000"/>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solidFill>
                  <a:prstClr val="white"/>
                </a:solidFill>
                <a:latin typeface="+mn-ea"/>
              </a:rPr>
              <a:t>市場獲得規模（現状と将来見通し）</a:t>
            </a:r>
          </a:p>
        </p:txBody>
      </p:sp>
      <p:sp>
        <p:nvSpPr>
          <p:cNvPr id="18" name="正方形/長方形 252"/>
          <p:cNvSpPr>
            <a:spLocks noChangeArrowheads="1"/>
          </p:cNvSpPr>
          <p:nvPr/>
        </p:nvSpPr>
        <p:spPr bwMode="auto">
          <a:xfrm>
            <a:off x="236362" y="1268760"/>
            <a:ext cx="8318318" cy="4939814"/>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		</a:t>
            </a:r>
            <a:r>
              <a:rPr lang="ja-JP" altLang="en-US" sz="1200" dirty="0">
                <a:solidFill>
                  <a:srgbClr val="3333CC"/>
                </a:solidFill>
                <a:latin typeface="+mn-ea"/>
              </a:rPr>
              <a:t>申請者の売上高</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申請者シェア</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a:t>
            </a:r>
            <a:endParaRPr lang="ja-JP" altLang="ja-JP" sz="1200" dirty="0">
              <a:solidFill>
                <a:srgbClr val="3333CC"/>
              </a:solidFill>
              <a:latin typeface="+mn-ea"/>
            </a:endParaRPr>
          </a:p>
          <a:p>
            <a:pPr>
              <a:spcBef>
                <a:spcPts val="600"/>
              </a:spcBef>
            </a:pPr>
            <a:r>
              <a:rPr lang="en-US" altLang="ja-JP" sz="1200" dirty="0">
                <a:solidFill>
                  <a:srgbClr val="3333CC"/>
                </a:solidFill>
                <a:latin typeface="+mn-ea"/>
              </a:rPr>
              <a:t>2020</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2021</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2027</a:t>
            </a:r>
            <a:r>
              <a:rPr lang="ja-JP" altLang="en-US" sz="1200" dirty="0">
                <a:solidFill>
                  <a:srgbClr val="3333CC"/>
                </a:solidFill>
                <a:latin typeface="+mn-ea"/>
              </a:rPr>
              <a:t>年度（委託</a:t>
            </a:r>
            <a:r>
              <a:rPr lang="ja-JP" altLang="ja-JP" sz="1200" dirty="0">
                <a:solidFill>
                  <a:srgbClr val="3333CC"/>
                </a:solidFill>
                <a:latin typeface="+mn-ea"/>
              </a:rPr>
              <a:t>終了時</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2028</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2029</a:t>
            </a:r>
            <a:r>
              <a:rPr lang="ja-JP" altLang="en-US" sz="1200" dirty="0">
                <a:solidFill>
                  <a:srgbClr val="3333CC"/>
                </a:solidFill>
                <a:latin typeface="+mn-ea"/>
              </a:rPr>
              <a:t>年度　　　　　</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2030</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別添</a:t>
            </a:r>
            <a:r>
              <a:rPr lang="en-US" altLang="ja-JP" sz="1200" dirty="0">
                <a:solidFill>
                  <a:srgbClr val="3333CC"/>
                </a:solidFill>
                <a:latin typeface="+mn-ea"/>
              </a:rPr>
              <a:t>4</a:t>
            </a:r>
            <a:r>
              <a:rPr lang="ja-JP" altLang="en-US" sz="1200" dirty="0">
                <a:solidFill>
                  <a:srgbClr val="3333CC"/>
                </a:solidFill>
                <a:latin typeface="+mn-ea"/>
              </a:rPr>
              <a:t>（</a:t>
            </a:r>
            <a:r>
              <a:rPr lang="en-US" altLang="ja-JP" sz="1200" dirty="0">
                <a:solidFill>
                  <a:srgbClr val="3333CC"/>
                </a:solidFill>
                <a:latin typeface="+mn-ea"/>
              </a:rPr>
              <a:t>Excel</a:t>
            </a:r>
            <a:r>
              <a:rPr lang="ja-JP" altLang="en-US" sz="1200" dirty="0">
                <a:solidFill>
                  <a:srgbClr val="3333CC"/>
                </a:solidFill>
                <a:latin typeface="+mn-ea"/>
              </a:rPr>
              <a:t>版）と同様に、原則として、</a:t>
            </a:r>
            <a:r>
              <a:rPr lang="en-US" altLang="ja-JP" sz="1200" dirty="0">
                <a:solidFill>
                  <a:srgbClr val="3333CC"/>
                </a:solidFill>
                <a:latin typeface="+mn-ea"/>
              </a:rPr>
              <a:t>2020</a:t>
            </a:r>
            <a:r>
              <a:rPr lang="ja-JP" altLang="en-US" sz="1200" dirty="0">
                <a:solidFill>
                  <a:srgbClr val="3333CC"/>
                </a:solidFill>
                <a:latin typeface="+mn-ea"/>
              </a:rPr>
              <a:t>～</a:t>
            </a:r>
            <a:r>
              <a:rPr lang="en-US" altLang="ja-JP" sz="1200" dirty="0">
                <a:solidFill>
                  <a:srgbClr val="3333CC"/>
                </a:solidFill>
                <a:latin typeface="+mn-ea"/>
              </a:rPr>
              <a:t>2021</a:t>
            </a:r>
            <a:r>
              <a:rPr lang="ja-JP" altLang="en-US" sz="1200" dirty="0">
                <a:solidFill>
                  <a:srgbClr val="3333CC"/>
                </a:solidFill>
                <a:latin typeface="+mn-ea"/>
              </a:rPr>
              <a:t>年度及び</a:t>
            </a:r>
            <a:r>
              <a:rPr lang="en-US" altLang="ja-JP" sz="1200" dirty="0">
                <a:solidFill>
                  <a:srgbClr val="3333CC"/>
                </a:solidFill>
                <a:latin typeface="+mn-ea"/>
              </a:rPr>
              <a:t>2027</a:t>
            </a:r>
            <a:r>
              <a:rPr lang="ja-JP" altLang="en-US" sz="1200" dirty="0">
                <a:solidFill>
                  <a:srgbClr val="3333CC"/>
                </a:solidFill>
                <a:latin typeface="+mn-ea"/>
              </a:rPr>
              <a:t>～</a:t>
            </a:r>
            <a:r>
              <a:rPr lang="en-US" altLang="ja-JP" sz="1200" dirty="0">
                <a:solidFill>
                  <a:srgbClr val="3333CC"/>
                </a:solidFill>
                <a:latin typeface="+mn-ea"/>
              </a:rPr>
              <a:t>2030</a:t>
            </a:r>
            <a:r>
              <a:rPr lang="ja-JP" altLang="en-US" sz="1200" dirty="0">
                <a:solidFill>
                  <a:srgbClr val="3333CC"/>
                </a:solidFill>
                <a:latin typeface="+mn-ea"/>
              </a:rPr>
              <a:t>年の各年度時点の売上高と申請者シェアについて、それぞれ記載してください。なお、もし研究開発が</a:t>
            </a:r>
            <a:r>
              <a:rPr lang="en-US" altLang="ja-JP" sz="1200" dirty="0">
                <a:solidFill>
                  <a:srgbClr val="3333CC"/>
                </a:solidFill>
                <a:latin typeface="+mn-ea"/>
              </a:rPr>
              <a:t>2022</a:t>
            </a:r>
            <a:r>
              <a:rPr lang="ja-JP" altLang="en-US" sz="1200" dirty="0">
                <a:solidFill>
                  <a:srgbClr val="3333CC"/>
                </a:solidFill>
                <a:latin typeface="+mn-ea"/>
              </a:rPr>
              <a:t>年度～</a:t>
            </a:r>
            <a:r>
              <a:rPr lang="en-US" altLang="ja-JP" sz="1200" dirty="0">
                <a:solidFill>
                  <a:srgbClr val="3333CC"/>
                </a:solidFill>
                <a:latin typeface="+mn-ea"/>
              </a:rPr>
              <a:t>2026</a:t>
            </a:r>
            <a:r>
              <a:rPr lang="ja-JP" altLang="en-US" sz="1200" dirty="0">
                <a:solidFill>
                  <a:srgbClr val="3333CC"/>
                </a:solidFill>
                <a:latin typeface="+mn-ea"/>
              </a:rPr>
              <a:t>年度中に終了する場合には、研究開発終了年度からの売上高と申請者シェアについても、記載してください。</a:t>
            </a: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申請者シェアは業界で一般的に利用されている市場調査レポートや提案者が把握している市場規模に基づき、申請者の売上高を市場規模で除して算出ください。また、海外の売上高については想定する平均的な為替レートを置いて算出の上、前提としたレートを記載ください。これら前提条件についても併せて説明を記載下さい。</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（売上高とシェアの根拠）</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（費用対効果の指標の算出式と設定値）</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p:txBody>
      </p:sp>
      <p:sp>
        <p:nvSpPr>
          <p:cNvPr id="4" name="スライド番号プレースホルダー 3"/>
          <p:cNvSpPr>
            <a:spLocks noGrp="1"/>
          </p:cNvSpPr>
          <p:nvPr>
            <p:ph type="sldNum" sz="quarter" idx="12"/>
          </p:nvPr>
        </p:nvSpPr>
        <p:spPr>
          <a:xfrm>
            <a:off x="3059832" y="6610927"/>
            <a:ext cx="2133600" cy="365125"/>
          </a:xfrm>
        </p:spPr>
        <p:txBody>
          <a:bodyPr/>
          <a:lstStyle/>
          <a:p>
            <a:pPr algn="ctr"/>
            <a:fld id="{8D8A5D70-00BF-43D1-9518-0183EFEF9A82}" type="slidenum">
              <a:rPr lang="ja-JP" altLang="en-US" smtClean="0">
                <a:solidFill>
                  <a:prstClr val="black">
                    <a:tint val="75000"/>
                  </a:prstClr>
                </a:solidFill>
                <a:latin typeface="+mn-ea"/>
              </a:rPr>
              <a:pPr algn="ctr"/>
              <a:t>11</a:t>
            </a:fld>
            <a:endParaRPr lang="ja-JP" altLang="en-US">
              <a:solidFill>
                <a:prstClr val="black">
                  <a:tint val="75000"/>
                </a:prstClr>
              </a:solidFill>
              <a:latin typeface="+mn-ea"/>
            </a:endParaRPr>
          </a:p>
        </p:txBody>
      </p:sp>
      <p:sp>
        <p:nvSpPr>
          <p:cNvPr id="20" name="テキスト ボックス 19"/>
          <p:cNvSpPr txBox="1"/>
          <p:nvPr/>
        </p:nvSpPr>
        <p:spPr>
          <a:xfrm>
            <a:off x="4420402" y="73217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・別添４（研究開発成果の事業化計画書）のうち、３．項について要約して簡潔に記載ください。</a:t>
            </a:r>
            <a:endParaRPr lang="en-US" altLang="ja-JP" sz="1200" i="1" dirty="0">
              <a:solidFill>
                <a:prstClr val="white"/>
              </a:solidFill>
              <a:latin typeface="+mn-ea"/>
            </a:endParaRPr>
          </a:p>
        </p:txBody>
      </p:sp>
      <p:sp>
        <p:nvSpPr>
          <p:cNvPr id="21" name="テキスト ボックス 20"/>
          <p:cNvSpPr txBox="1"/>
          <p:nvPr/>
        </p:nvSpPr>
        <p:spPr>
          <a:xfrm>
            <a:off x="107504" y="6474822"/>
            <a:ext cx="8568956" cy="338554"/>
          </a:xfrm>
          <a:prstGeom prst="rect">
            <a:avLst/>
          </a:prstGeom>
          <a:noFill/>
        </p:spPr>
        <p:txBody>
          <a:bodyPr wrap="square" rtlCol="0">
            <a:spAutoFit/>
          </a:bodyPr>
          <a:lstStyle/>
          <a:p>
            <a:r>
              <a:rPr lang="en-US" altLang="ja-JP" sz="1600" dirty="0">
                <a:solidFill>
                  <a:srgbClr val="0000FF"/>
                </a:solidFill>
              </a:rPr>
              <a:t>※</a:t>
            </a:r>
            <a:r>
              <a:rPr lang="ja-JP" altLang="en-US" sz="1600" dirty="0">
                <a:solidFill>
                  <a:srgbClr val="0000FF"/>
                </a:solidFill>
              </a:rPr>
              <a:t>規模が大きい場合は、億円単位として頂いても結構です。</a:t>
            </a:r>
          </a:p>
        </p:txBody>
      </p:sp>
      <p:sp>
        <p:nvSpPr>
          <p:cNvPr id="22"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11</a:t>
            </a:r>
          </a:p>
        </p:txBody>
      </p:sp>
      <p:sp>
        <p:nvSpPr>
          <p:cNvPr id="9" name="タイトル 1"/>
          <p:cNvSpPr txBox="1">
            <a:spLocks/>
          </p:cNvSpPr>
          <p:nvPr/>
        </p:nvSpPr>
        <p:spPr>
          <a:xfrm>
            <a:off x="107504" y="145208"/>
            <a:ext cx="6157567"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８．研究開発成果の実用化・事業化（２）</a:t>
            </a:r>
          </a:p>
        </p:txBody>
      </p:sp>
    </p:spTree>
    <p:extLst>
      <p:ext uri="{BB962C8B-B14F-4D97-AF65-F5344CB8AC3E}">
        <p14:creationId xmlns:p14="http://schemas.microsoft.com/office/powerpoint/2010/main" val="2595399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1573244058"/>
              </p:ext>
            </p:extLst>
          </p:nvPr>
        </p:nvGraphicFramePr>
        <p:xfrm>
          <a:off x="198904" y="1568618"/>
          <a:ext cx="8552277" cy="3723640"/>
        </p:xfrm>
        <a:graphic>
          <a:graphicData uri="http://schemas.openxmlformats.org/drawingml/2006/table">
            <a:tbl>
              <a:tblPr firstRow="1" bandRow="1">
                <a:tableStyleId>{5C22544A-7EE6-4342-B048-85BDC9FD1C3A}</a:tableStyleId>
              </a:tblPr>
              <a:tblGrid>
                <a:gridCol w="1368366">
                  <a:extLst>
                    <a:ext uri="{9D8B030D-6E8A-4147-A177-3AD203B41FA5}">
                      <a16:colId xmlns:a16="http://schemas.microsoft.com/office/drawing/2014/main" val="20000"/>
                    </a:ext>
                  </a:extLst>
                </a:gridCol>
                <a:gridCol w="1026273">
                  <a:extLst>
                    <a:ext uri="{9D8B030D-6E8A-4147-A177-3AD203B41FA5}">
                      <a16:colId xmlns:a16="http://schemas.microsoft.com/office/drawing/2014/main" val="2607585754"/>
                    </a:ext>
                  </a:extLst>
                </a:gridCol>
                <a:gridCol w="1026273">
                  <a:extLst>
                    <a:ext uri="{9D8B030D-6E8A-4147-A177-3AD203B41FA5}">
                      <a16:colId xmlns:a16="http://schemas.microsoft.com/office/drawing/2014/main" val="20001"/>
                    </a:ext>
                  </a:extLst>
                </a:gridCol>
                <a:gridCol w="1026273">
                  <a:extLst>
                    <a:ext uri="{9D8B030D-6E8A-4147-A177-3AD203B41FA5}">
                      <a16:colId xmlns:a16="http://schemas.microsoft.com/office/drawing/2014/main" val="932572701"/>
                    </a:ext>
                  </a:extLst>
                </a:gridCol>
                <a:gridCol w="1026273">
                  <a:extLst>
                    <a:ext uri="{9D8B030D-6E8A-4147-A177-3AD203B41FA5}">
                      <a16:colId xmlns:a16="http://schemas.microsoft.com/office/drawing/2014/main" val="3080110929"/>
                    </a:ext>
                  </a:extLst>
                </a:gridCol>
                <a:gridCol w="1026273">
                  <a:extLst>
                    <a:ext uri="{9D8B030D-6E8A-4147-A177-3AD203B41FA5}">
                      <a16:colId xmlns:a16="http://schemas.microsoft.com/office/drawing/2014/main" val="20002"/>
                    </a:ext>
                  </a:extLst>
                </a:gridCol>
                <a:gridCol w="1026273">
                  <a:extLst>
                    <a:ext uri="{9D8B030D-6E8A-4147-A177-3AD203B41FA5}">
                      <a16:colId xmlns:a16="http://schemas.microsoft.com/office/drawing/2014/main" val="3253623887"/>
                    </a:ext>
                  </a:extLst>
                </a:gridCol>
                <a:gridCol w="1026273">
                  <a:extLst>
                    <a:ext uri="{9D8B030D-6E8A-4147-A177-3AD203B41FA5}">
                      <a16:colId xmlns:a16="http://schemas.microsoft.com/office/drawing/2014/main" val="851321335"/>
                    </a:ext>
                  </a:extLst>
                </a:gridCol>
              </a:tblGrid>
              <a:tr h="370840">
                <a:tc>
                  <a:txBody>
                    <a:bodyPr/>
                    <a:lstStyle/>
                    <a:p>
                      <a:endParaRPr kumimoji="1" lang="ja-JP" altLang="en-US" sz="2400" dirty="0"/>
                    </a:p>
                  </a:txBody>
                  <a:tcPr/>
                </a:tc>
                <a:tc>
                  <a:txBody>
                    <a:bodyPr/>
                    <a:lstStyle/>
                    <a:p>
                      <a:r>
                        <a:rPr kumimoji="1" lang="en-US" altLang="ja-JP" sz="1400" dirty="0">
                          <a:latin typeface="+mn-ea"/>
                          <a:ea typeface="+mn-ea"/>
                        </a:rPr>
                        <a:t>FY2022</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FY2025</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FY2026</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FY2027</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txBody>
                  <a:tcPr/>
                </a:tc>
                <a:extLst>
                  <a:ext uri="{0D108BD9-81ED-4DB2-BD59-A6C34878D82A}">
                    <a16:rowId xmlns:a16="http://schemas.microsoft.com/office/drawing/2014/main" val="10000"/>
                  </a:ext>
                </a:extLst>
              </a:tr>
              <a:tr h="370840">
                <a:tc>
                  <a:txBody>
                    <a:bodyPr/>
                    <a:lstStyle/>
                    <a:p>
                      <a:r>
                        <a:rPr kumimoji="1" lang="ja-JP" altLang="en-US" dirty="0"/>
                        <a:t>（株）〇〇〇〇</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（再委託先）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合計</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5" name="テキスト ボックス 4"/>
          <p:cNvSpPr txBox="1"/>
          <p:nvPr/>
        </p:nvSpPr>
        <p:spPr>
          <a:xfrm>
            <a:off x="323528" y="1013159"/>
            <a:ext cx="3024336" cy="369332"/>
          </a:xfrm>
          <a:prstGeom prst="rect">
            <a:avLst/>
          </a:prstGeom>
          <a:noFill/>
        </p:spPr>
        <p:txBody>
          <a:bodyPr wrap="square" rtlCol="0">
            <a:spAutoFit/>
          </a:bodyPr>
          <a:lstStyle/>
          <a:p>
            <a:r>
              <a:rPr kumimoji="1" lang="ja-JP" altLang="en-US" dirty="0"/>
              <a:t>予算総額：　〇</a:t>
            </a:r>
            <a:r>
              <a:rPr kumimoji="1" lang="en-US" altLang="ja-JP" dirty="0"/>
              <a:t>,</a:t>
            </a:r>
            <a:r>
              <a:rPr kumimoji="1" lang="ja-JP" altLang="en-US" dirty="0"/>
              <a:t>〇〇〇百万円</a:t>
            </a:r>
          </a:p>
        </p:txBody>
      </p:sp>
      <p:sp>
        <p:nvSpPr>
          <p:cNvPr id="7" name="テキスト ボックス 6"/>
          <p:cNvSpPr txBox="1"/>
          <p:nvPr/>
        </p:nvSpPr>
        <p:spPr>
          <a:xfrm>
            <a:off x="7452320" y="1176521"/>
            <a:ext cx="1800200" cy="369332"/>
          </a:xfrm>
          <a:prstGeom prst="rect">
            <a:avLst/>
          </a:prstGeom>
          <a:noFill/>
        </p:spPr>
        <p:txBody>
          <a:bodyPr wrap="square" rtlCol="0">
            <a:spAutoFit/>
          </a:bodyPr>
          <a:lstStyle/>
          <a:p>
            <a:r>
              <a:rPr kumimoji="1" lang="ja-JP" altLang="en-US" dirty="0"/>
              <a:t>（単位）百万円</a:t>
            </a:r>
          </a:p>
        </p:txBody>
      </p:sp>
      <p:sp>
        <p:nvSpPr>
          <p:cNvPr id="8" name="テキスト ボックス 7"/>
          <p:cNvSpPr txBox="1"/>
          <p:nvPr/>
        </p:nvSpPr>
        <p:spPr>
          <a:xfrm>
            <a:off x="5868144" y="116632"/>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12</a:t>
            </a: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９．予算額と内訳（全機関総括表）　</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Tree>
    <p:extLst>
      <p:ext uri="{BB962C8B-B14F-4D97-AF65-F5344CB8AC3E}">
        <p14:creationId xmlns:p14="http://schemas.microsoft.com/office/powerpoint/2010/main" val="2229680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a:t>
            </a:r>
            <a:r>
              <a:rPr lang="ja-JP" altLang="en-US" sz="2400" dirty="0">
                <a:sym typeface="Wingdings" panose="05000000000000000000" pitchFamily="2" charset="2"/>
              </a:rPr>
              <a:t>（</a:t>
            </a:r>
            <a:r>
              <a:rPr kumimoji="1" lang="ja-JP" altLang="en-US" sz="2400" dirty="0"/>
              <a:t>株）〇〇〇〇）</a:t>
            </a:r>
          </a:p>
        </p:txBody>
      </p:sp>
      <p:graphicFrame>
        <p:nvGraphicFramePr>
          <p:cNvPr id="4" name="表 3"/>
          <p:cNvGraphicFramePr>
            <a:graphicFrameLocks noGrp="1"/>
          </p:cNvGraphicFramePr>
          <p:nvPr>
            <p:extLst>
              <p:ext uri="{D42A27DB-BD31-4B8C-83A1-F6EECF244321}">
                <p14:modId xmlns:p14="http://schemas.microsoft.com/office/powerpoint/2010/main" val="2753809149"/>
              </p:ext>
            </p:extLst>
          </p:nvPr>
        </p:nvGraphicFramePr>
        <p:xfrm>
          <a:off x="251524" y="1403568"/>
          <a:ext cx="8568956" cy="4495800"/>
        </p:xfrm>
        <a:graphic>
          <a:graphicData uri="http://schemas.openxmlformats.org/drawingml/2006/table">
            <a:tbl>
              <a:tblPr firstRow="1" bandRow="1">
                <a:tableStyleId>{5C22544A-7EE6-4342-B048-85BDC9FD1C3A}</a:tableStyleId>
              </a:tblPr>
              <a:tblGrid>
                <a:gridCol w="2427338">
                  <a:extLst>
                    <a:ext uri="{9D8B030D-6E8A-4147-A177-3AD203B41FA5}">
                      <a16:colId xmlns:a16="http://schemas.microsoft.com/office/drawing/2014/main" val="20000"/>
                    </a:ext>
                  </a:extLst>
                </a:gridCol>
                <a:gridCol w="877374">
                  <a:extLst>
                    <a:ext uri="{9D8B030D-6E8A-4147-A177-3AD203B41FA5}">
                      <a16:colId xmlns:a16="http://schemas.microsoft.com/office/drawing/2014/main" val="20001"/>
                    </a:ext>
                  </a:extLst>
                </a:gridCol>
                <a:gridCol w="877374">
                  <a:extLst>
                    <a:ext uri="{9D8B030D-6E8A-4147-A177-3AD203B41FA5}">
                      <a16:colId xmlns:a16="http://schemas.microsoft.com/office/drawing/2014/main" val="3634264514"/>
                    </a:ext>
                  </a:extLst>
                </a:gridCol>
                <a:gridCol w="877374">
                  <a:extLst>
                    <a:ext uri="{9D8B030D-6E8A-4147-A177-3AD203B41FA5}">
                      <a16:colId xmlns:a16="http://schemas.microsoft.com/office/drawing/2014/main" val="932572701"/>
                    </a:ext>
                  </a:extLst>
                </a:gridCol>
                <a:gridCol w="877374">
                  <a:extLst>
                    <a:ext uri="{9D8B030D-6E8A-4147-A177-3AD203B41FA5}">
                      <a16:colId xmlns:a16="http://schemas.microsoft.com/office/drawing/2014/main" val="3703819195"/>
                    </a:ext>
                  </a:extLst>
                </a:gridCol>
                <a:gridCol w="877374">
                  <a:extLst>
                    <a:ext uri="{9D8B030D-6E8A-4147-A177-3AD203B41FA5}">
                      <a16:colId xmlns:a16="http://schemas.microsoft.com/office/drawing/2014/main" val="323354462"/>
                    </a:ext>
                  </a:extLst>
                </a:gridCol>
                <a:gridCol w="877374">
                  <a:extLst>
                    <a:ext uri="{9D8B030D-6E8A-4147-A177-3AD203B41FA5}">
                      <a16:colId xmlns:a16="http://schemas.microsoft.com/office/drawing/2014/main" val="4090384455"/>
                    </a:ext>
                  </a:extLst>
                </a:gridCol>
                <a:gridCol w="877374">
                  <a:extLst>
                    <a:ext uri="{9D8B030D-6E8A-4147-A177-3AD203B41FA5}">
                      <a16:colId xmlns:a16="http://schemas.microsoft.com/office/drawing/2014/main" val="20002"/>
                    </a:ext>
                  </a:extLst>
                </a:gridCol>
              </a:tblGrid>
              <a:tr h="370840">
                <a:tc>
                  <a:txBody>
                    <a:bodyPr/>
                    <a:lstStyle/>
                    <a:p>
                      <a:endParaRPr kumimoji="1" lang="ja-JP" altLang="en-US" sz="2800" dirty="0"/>
                    </a:p>
                  </a:txBody>
                  <a:tcPr/>
                </a:tc>
                <a:tc>
                  <a:txBody>
                    <a:bodyPr/>
                    <a:lstStyle/>
                    <a:p>
                      <a:r>
                        <a:rPr kumimoji="1" lang="en-US" altLang="ja-JP" sz="1200" dirty="0">
                          <a:latin typeface="+mn-ea"/>
                          <a:ea typeface="+mn-ea"/>
                        </a:rPr>
                        <a:t>FY2022</a:t>
                      </a:r>
                      <a:endParaRPr kumimoji="1" lang="ja-JP" altLang="en-US" sz="12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FY2023</a:t>
                      </a:r>
                      <a:endParaRPr kumimoji="1" lang="ja-JP" altLang="en-US" sz="12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FY2024</a:t>
                      </a:r>
                      <a:endParaRPr kumimoji="1" lang="ja-JP" altLang="en-US" sz="12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FY2025</a:t>
                      </a:r>
                      <a:endParaRPr kumimoji="1" lang="ja-JP" altLang="en-US" sz="12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FY2026</a:t>
                      </a:r>
                      <a:endParaRPr kumimoji="1" lang="ja-JP" altLang="en-US" sz="12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mn-ea"/>
                          <a:ea typeface="+mn-ea"/>
                        </a:rPr>
                        <a:t>FY2027</a:t>
                      </a:r>
                      <a:endParaRPr kumimoji="1" lang="ja-JP" altLang="en-US" sz="12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n-ea"/>
                          <a:ea typeface="+mn-ea"/>
                        </a:rPr>
                        <a:t>合計</a:t>
                      </a:r>
                      <a:endParaRPr kumimoji="1" lang="en-US" altLang="ja-JP" sz="1200" dirty="0">
                        <a:latin typeface="+mn-ea"/>
                        <a:ea typeface="+mn-ea"/>
                      </a:endParaRPr>
                    </a:p>
                  </a:txBody>
                  <a:tcPr/>
                </a:tc>
                <a:extLst>
                  <a:ext uri="{0D108BD9-81ED-4DB2-BD59-A6C34878D82A}">
                    <a16:rowId xmlns:a16="http://schemas.microsoft.com/office/drawing/2014/main" val="10000"/>
                  </a:ext>
                </a:extLst>
              </a:tr>
              <a:tr h="370840">
                <a:tc>
                  <a:txBody>
                    <a:bodyPr/>
                    <a:lstStyle/>
                    <a:p>
                      <a:r>
                        <a:rPr kumimoji="1" lang="ja-JP" altLang="en-US" dirty="0"/>
                        <a:t>機械装置費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r>
                        <a:rPr kumimoji="1" lang="ja-JP" altLang="en-US" dirty="0"/>
                        <a:t>労務費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r>
                        <a:rPr kumimoji="1" lang="ja-JP" altLang="en-US" dirty="0"/>
                        <a:t>消耗品費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r>
                        <a:rPr kumimoji="1" lang="ja-JP" altLang="en-US" dirty="0"/>
                        <a:t>旅費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外注費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5"/>
                  </a:ext>
                </a:extLst>
              </a:tr>
              <a:tr h="370840">
                <a:tc>
                  <a:txBody>
                    <a:bodyPr/>
                    <a:lstStyle/>
                    <a:p>
                      <a:r>
                        <a:rPr kumimoji="1" lang="ja-JP" altLang="en-US" dirty="0"/>
                        <a:t>その他（広報費、諸経費）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6"/>
                  </a:ext>
                </a:extLst>
              </a:tr>
              <a:tr h="370840">
                <a:tc>
                  <a:txBody>
                    <a:bodyPr/>
                    <a:lstStyle/>
                    <a:p>
                      <a:r>
                        <a:rPr kumimoji="1" lang="ja-JP" altLang="en-US" dirty="0"/>
                        <a:t>間接経費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7"/>
                  </a:ext>
                </a:extLst>
              </a:tr>
              <a:tr h="370840">
                <a:tc>
                  <a:txBody>
                    <a:bodyPr/>
                    <a:lstStyle/>
                    <a:p>
                      <a:r>
                        <a:rPr kumimoji="1" lang="ja-JP" altLang="en-US" dirty="0"/>
                        <a:t>消費税</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8"/>
                  </a:ext>
                </a:extLst>
              </a:tr>
              <a:tr h="370840">
                <a:tc>
                  <a:txBody>
                    <a:bodyPr/>
                    <a:lstStyle/>
                    <a:p>
                      <a:r>
                        <a:rPr kumimoji="1" lang="ja-JP" altLang="en-US" dirty="0"/>
                        <a:t>再委託費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extLst>
                  <a:ext uri="{0D108BD9-81ED-4DB2-BD59-A6C34878D82A}">
                    <a16:rowId xmlns:a16="http://schemas.microsoft.com/office/drawing/2014/main" val="10009"/>
                  </a:ext>
                </a:extLst>
              </a:tr>
              <a:tr h="370840">
                <a:tc>
                  <a:txBody>
                    <a:bodyPr/>
                    <a:lstStyle/>
                    <a:p>
                      <a:r>
                        <a:rPr kumimoji="1" lang="ja-JP" altLang="en-US" dirty="0"/>
                        <a:t>合計</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13</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９．予算額と内訳（機関別）</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Tree>
    <p:extLst>
      <p:ext uri="{BB962C8B-B14F-4D97-AF65-F5344CB8AC3E}">
        <p14:creationId xmlns:p14="http://schemas.microsoft.com/office/powerpoint/2010/main" val="4101315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14</a:t>
            </a:fld>
            <a:endParaRPr lang="ja-JP" altLang="en-US" sz="1800" dirty="0">
              <a:solidFill>
                <a:schemeClr val="tx1"/>
              </a:solidFill>
            </a:endParaRPr>
          </a:p>
        </p:txBody>
      </p:sp>
      <p:sp>
        <p:nvSpPr>
          <p:cNvPr id="5" name="正方形/長方形 4"/>
          <p:cNvSpPr/>
          <p:nvPr/>
        </p:nvSpPr>
        <p:spPr>
          <a:xfrm>
            <a:off x="107504" y="836712"/>
            <a:ext cx="8856712" cy="575373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graphicFrame>
        <p:nvGraphicFramePr>
          <p:cNvPr id="7" name="表 6"/>
          <p:cNvGraphicFramePr>
            <a:graphicFrameLocks noGrp="1"/>
          </p:cNvGraphicFramePr>
          <p:nvPr>
            <p:extLst>
              <p:ext uri="{D42A27DB-BD31-4B8C-83A1-F6EECF244321}">
                <p14:modId xmlns:p14="http://schemas.microsoft.com/office/powerpoint/2010/main" val="2478768960"/>
              </p:ext>
            </p:extLst>
          </p:nvPr>
        </p:nvGraphicFramePr>
        <p:xfrm>
          <a:off x="274352" y="980728"/>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
        <p:nvSpPr>
          <p:cNvPr id="8" name="テキスト ボックス 21"/>
          <p:cNvSpPr txBox="1">
            <a:spLocks noChangeArrowheads="1"/>
          </p:cNvSpPr>
          <p:nvPr/>
        </p:nvSpPr>
        <p:spPr bwMode="auto">
          <a:xfrm>
            <a:off x="291154" y="122925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○○○試験装置　一式　　　　　　　　　　　　　　　　　　　　　　　　　　　　　  </a:t>
            </a:r>
            <a:r>
              <a:rPr lang="en-US" altLang="ja-JP" sz="1200" dirty="0">
                <a:solidFill>
                  <a:srgbClr val="3333CC"/>
                </a:solidFill>
                <a:latin typeface="+mn-ea"/>
              </a:rPr>
              <a:t>500</a:t>
            </a:r>
          </a:p>
        </p:txBody>
      </p:sp>
      <p:sp>
        <p:nvSpPr>
          <p:cNvPr id="9" name="テキスト ボックス 8"/>
          <p:cNvSpPr txBox="1"/>
          <p:nvPr/>
        </p:nvSpPr>
        <p:spPr>
          <a:xfrm>
            <a:off x="5066269" y="131900"/>
            <a:ext cx="38982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開発テーマ全体の提案事業予算（全期間）のうち、主要な大きな支出について内容を説明ください。</a:t>
            </a:r>
            <a:endParaRPr lang="ja-JP" altLang="ja-JP" sz="1200" i="1" dirty="0">
              <a:solidFill>
                <a:prstClr val="white"/>
              </a:solidFill>
              <a:latin typeface="+mn-ea"/>
            </a:endParaRPr>
          </a:p>
        </p:txBody>
      </p:sp>
      <p:sp>
        <p:nvSpPr>
          <p:cNvPr id="10" name="テキスト ボックス 21"/>
          <p:cNvSpPr txBox="1">
            <a:spLocks noChangeArrowheads="1"/>
          </p:cNvSpPr>
          <p:nvPr/>
        </p:nvSpPr>
        <p:spPr bwMode="auto">
          <a:xfrm>
            <a:off x="292821" y="1494203"/>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○○○評価装置　一式　　　　　　　　　　　　　　　　　　　　　　　　　　　　 　 </a:t>
            </a:r>
            <a:r>
              <a:rPr lang="en-US" altLang="ja-JP" sz="1200" dirty="0">
                <a:solidFill>
                  <a:srgbClr val="3333CC"/>
                </a:solidFill>
                <a:latin typeface="+mn-ea"/>
              </a:rPr>
              <a:t>300</a:t>
            </a:r>
          </a:p>
        </p:txBody>
      </p:sp>
      <p:sp>
        <p:nvSpPr>
          <p:cNvPr id="11" name="テキスト ボックス 21"/>
          <p:cNvSpPr txBox="1">
            <a:spLocks noChangeArrowheads="1"/>
          </p:cNvSpPr>
          <p:nvPr/>
        </p:nvSpPr>
        <p:spPr bwMode="auto">
          <a:xfrm>
            <a:off x="302487" y="174507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○○製作設計費　　　　　　　　　　　　　　　　　　　　　　　　　　　　　　　　   </a:t>
            </a:r>
            <a:r>
              <a:rPr lang="en-US" altLang="ja-JP" sz="1200" dirty="0">
                <a:solidFill>
                  <a:srgbClr val="3333CC"/>
                </a:solidFill>
                <a:latin typeface="+mn-ea"/>
              </a:rPr>
              <a:t>200</a:t>
            </a:r>
          </a:p>
        </p:txBody>
      </p:sp>
      <p:sp>
        <p:nvSpPr>
          <p:cNvPr id="12" name="テキスト ボックス 21"/>
          <p:cNvSpPr txBox="1">
            <a:spLocks noChangeArrowheads="1"/>
          </p:cNvSpPr>
          <p:nvPr/>
        </p:nvSpPr>
        <p:spPr bwMode="auto">
          <a:xfrm>
            <a:off x="300820" y="2007278"/>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○○製作加工費　　　　　　　　　　　　　　　　　　　　　　　　　　　　　　　　   </a:t>
            </a:r>
            <a:r>
              <a:rPr lang="en-US" altLang="ja-JP" sz="1200" dirty="0">
                <a:solidFill>
                  <a:srgbClr val="3333CC"/>
                </a:solidFill>
                <a:latin typeface="+mn-ea"/>
              </a:rPr>
              <a:t>100</a:t>
            </a:r>
          </a:p>
        </p:txBody>
      </p:sp>
      <p:sp>
        <p:nvSpPr>
          <p:cNvPr id="13" name="テキスト ボックス 21"/>
          <p:cNvSpPr txBox="1">
            <a:spLocks noChangeArrowheads="1"/>
          </p:cNvSpPr>
          <p:nvPr/>
        </p:nvSpPr>
        <p:spPr bwMode="auto">
          <a:xfrm>
            <a:off x="302488" y="2230018"/>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労務費　　　　　　　　　　　　　　　　　　　　 　研究員・補助委員費　一式　　　　　　　　　　　　　　　　　　　　　　　　　　  </a:t>
            </a:r>
            <a:r>
              <a:rPr lang="en-US" altLang="ja-JP" sz="1200" dirty="0">
                <a:solidFill>
                  <a:srgbClr val="3333CC"/>
                </a:solidFill>
                <a:latin typeface="+mn-ea"/>
              </a:rPr>
              <a:t>100</a:t>
            </a:r>
          </a:p>
        </p:txBody>
      </p:sp>
      <p:sp>
        <p:nvSpPr>
          <p:cNvPr id="14" name="テキスト ボックス 21"/>
          <p:cNvSpPr txBox="1">
            <a:spLocks noChangeArrowheads="1"/>
          </p:cNvSpPr>
          <p:nvPr/>
        </p:nvSpPr>
        <p:spPr bwMode="auto">
          <a:xfrm>
            <a:off x="305221" y="2697554"/>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その他経費　　　　　　　　　　　　　　　　　 　○○試験関連消耗品費　一式　　　　　　　　　　　　　　　　　　　　　　　　 </a:t>
            </a:r>
            <a:r>
              <a:rPr lang="en-US" altLang="ja-JP" sz="1200" dirty="0">
                <a:solidFill>
                  <a:srgbClr val="3333CC"/>
                </a:solidFill>
                <a:latin typeface="+mn-ea"/>
              </a:rPr>
              <a:t>  50</a:t>
            </a:r>
          </a:p>
        </p:txBody>
      </p:sp>
      <p:sp>
        <p:nvSpPr>
          <p:cNvPr id="15" name="テキスト ボックス 21"/>
          <p:cNvSpPr txBox="1">
            <a:spLocks noChangeArrowheads="1"/>
          </p:cNvSpPr>
          <p:nvPr/>
        </p:nvSpPr>
        <p:spPr bwMode="auto">
          <a:xfrm>
            <a:off x="305221" y="2454761"/>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err="1">
                <a:solidFill>
                  <a:srgbClr val="3333CC"/>
                </a:solidFill>
                <a:latin typeface="+mn-ea"/>
              </a:rPr>
              <a:t>．</a:t>
            </a:r>
            <a:r>
              <a:rPr lang="ja-JP" altLang="en-US" sz="1200" dirty="0">
                <a:solidFill>
                  <a:srgbClr val="3333CC"/>
                </a:solidFill>
                <a:latin typeface="+mn-ea"/>
              </a:rPr>
              <a:t>その他経費　　　　　　　　　　　　　　　　　 　○○試験関連外注費　一式　　　　　　　　　　　　　　　　　　　　　　　   　 </a:t>
            </a:r>
            <a:r>
              <a:rPr lang="en-US" altLang="ja-JP" sz="1200" dirty="0">
                <a:solidFill>
                  <a:srgbClr val="3333CC"/>
                </a:solidFill>
                <a:latin typeface="+mn-ea"/>
              </a:rPr>
              <a:t> 100</a:t>
            </a:r>
          </a:p>
        </p:txBody>
      </p:sp>
      <p:sp>
        <p:nvSpPr>
          <p:cNvPr id="16" name="テキスト ボックス 21"/>
          <p:cNvSpPr txBox="1">
            <a:spLocks noChangeArrowheads="1"/>
          </p:cNvSpPr>
          <p:nvPr/>
        </p:nvSpPr>
        <p:spPr bwMode="auto">
          <a:xfrm>
            <a:off x="322458" y="2960485"/>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その他（間接経費含む）　　　　　　　　　　　　 　上記以外の経費　一式　　　　　　  　　　　  　　　　　　　　　　　　　　　　　 </a:t>
            </a:r>
            <a:r>
              <a:rPr lang="en-US" altLang="ja-JP" sz="1200" dirty="0">
                <a:solidFill>
                  <a:srgbClr val="3333CC"/>
                </a:solidFill>
                <a:latin typeface="+mn-ea"/>
              </a:rPr>
              <a:t>200</a:t>
            </a:r>
          </a:p>
        </p:txBody>
      </p:sp>
      <p:sp>
        <p:nvSpPr>
          <p:cNvPr id="17" name="テキスト ボックス 21"/>
          <p:cNvSpPr txBox="1">
            <a:spLocks noChangeArrowheads="1"/>
          </p:cNvSpPr>
          <p:nvPr/>
        </p:nvSpPr>
        <p:spPr bwMode="auto">
          <a:xfrm>
            <a:off x="316556" y="3187542"/>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合計　　　　　　　　　　　　　　　　　　　　　　　　 　　　　　　　　　　　　　　　　　　　　　　　 　 　　　　　　　　　　　　　　　　　　  </a:t>
            </a:r>
            <a:r>
              <a:rPr lang="en-US" altLang="ja-JP" sz="1200" dirty="0">
                <a:solidFill>
                  <a:srgbClr val="3333CC"/>
                </a:solidFill>
                <a:latin typeface="+mn-ea"/>
              </a:rPr>
              <a:t>1,550</a:t>
            </a:r>
          </a:p>
        </p:txBody>
      </p:sp>
      <p:sp>
        <p:nvSpPr>
          <p:cNvPr id="19" name="タイトル 1"/>
          <p:cNvSpPr txBox="1">
            <a:spLocks/>
          </p:cNvSpPr>
          <p:nvPr/>
        </p:nvSpPr>
        <p:spPr>
          <a:xfrm>
            <a:off x="107505" y="116632"/>
            <a:ext cx="4824535"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９．予算額と内訳（主要な支出）</a:t>
            </a:r>
          </a:p>
        </p:txBody>
      </p:sp>
    </p:spTree>
    <p:extLst>
      <p:ext uri="{BB962C8B-B14F-4D97-AF65-F5344CB8AC3E}">
        <p14:creationId xmlns:p14="http://schemas.microsoft.com/office/powerpoint/2010/main" val="3533710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553200" y="6441456"/>
            <a:ext cx="2133600" cy="365125"/>
          </a:xfrm>
        </p:spPr>
        <p:txBody>
          <a:bodyPr/>
          <a:lstStyle/>
          <a:p>
            <a:fld id="{8D8A5D70-00BF-43D1-9518-0183EFEF9A82}" type="slidenum">
              <a:rPr lang="ja-JP" altLang="en-US" smtClean="0">
                <a:solidFill>
                  <a:prstClr val="black">
                    <a:tint val="75000"/>
                  </a:prstClr>
                </a:solidFill>
              </a:rPr>
              <a:pPr/>
              <a:t>15</a:t>
            </a:fld>
            <a:endParaRPr lang="ja-JP" altLang="en-US">
              <a:solidFill>
                <a:prstClr val="black">
                  <a:tint val="75000"/>
                </a:prstClr>
              </a:solidFill>
            </a:endParaRPr>
          </a:p>
        </p:txBody>
      </p:sp>
      <p:sp>
        <p:nvSpPr>
          <p:cNvPr id="5" name="タイトル 1"/>
          <p:cNvSpPr txBox="1">
            <a:spLocks/>
          </p:cNvSpPr>
          <p:nvPr/>
        </p:nvSpPr>
        <p:spPr>
          <a:xfrm>
            <a:off x="107505" y="44624"/>
            <a:ext cx="5688631" cy="508271"/>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1070427"/>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先導から録音を開始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862708"/>
            <a:ext cx="7562850" cy="1638300"/>
          </a:xfrm>
          <a:prstGeom prst="rect">
            <a:avLst/>
          </a:prstGeom>
        </p:spPr>
      </p:pic>
      <p:sp>
        <p:nvSpPr>
          <p:cNvPr id="9" name="角丸四角形 8"/>
          <p:cNvSpPr/>
          <p:nvPr/>
        </p:nvSpPr>
        <p:spPr>
          <a:xfrm>
            <a:off x="2915816" y="1862708"/>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2092394"/>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797810"/>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418806"/>
            <a:ext cx="2486025" cy="1314450"/>
          </a:xfrm>
          <a:prstGeom prst="rect">
            <a:avLst/>
          </a:prstGeom>
        </p:spPr>
      </p:pic>
      <p:sp>
        <p:nvSpPr>
          <p:cNvPr id="13" name="正方形/長方形 12"/>
          <p:cNvSpPr/>
          <p:nvPr/>
        </p:nvSpPr>
        <p:spPr>
          <a:xfrm>
            <a:off x="241739" y="3573016"/>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810675"/>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631468"/>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7" name="正方形/長方形 16">
            <a:extLst>
              <a:ext uri="{FF2B5EF4-FFF2-40B4-BE49-F238E27FC236}">
                <a16:creationId xmlns:a16="http://schemas.microsoft.com/office/drawing/2014/main" id="{0B864D2F-099C-4E80-B211-901BC61C5A29}"/>
              </a:ext>
            </a:extLst>
          </p:cNvPr>
          <p:cNvSpPr/>
          <p:nvPr/>
        </p:nvSpPr>
        <p:spPr>
          <a:xfrm>
            <a:off x="235700" y="617099"/>
            <a:ext cx="6928588" cy="39395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ja-JP" altLang="en-US" sz="2400" b="1" dirty="0">
                <a:solidFill>
                  <a:srgbClr val="FFFF00"/>
                </a:solidFill>
                <a:latin typeface="+mn-ea"/>
              </a:rPr>
              <a:t>ナレーション時間は必ず</a:t>
            </a:r>
            <a:r>
              <a:rPr lang="en-US" altLang="ja-JP" sz="2400" b="1" dirty="0">
                <a:solidFill>
                  <a:srgbClr val="FFFF00"/>
                </a:solidFill>
                <a:latin typeface="+mn-ea"/>
              </a:rPr>
              <a:t>15</a:t>
            </a:r>
            <a:r>
              <a:rPr lang="ja-JP" altLang="en-US" sz="2400" b="1">
                <a:solidFill>
                  <a:srgbClr val="FFFF00"/>
                </a:solidFill>
                <a:latin typeface="+mn-ea"/>
              </a:rPr>
              <a:t>分</a:t>
            </a:r>
            <a:r>
              <a:rPr lang="ja-JP" altLang="en-US" sz="2400" b="1" dirty="0">
                <a:solidFill>
                  <a:srgbClr val="FFFF00"/>
                </a:solidFill>
                <a:latin typeface="+mn-ea"/>
              </a:rPr>
              <a:t>以内としてください。 </a:t>
            </a:r>
            <a:endParaRPr kumimoji="1" lang="ja-JP" altLang="en-US" sz="2400" dirty="0">
              <a:solidFill>
                <a:schemeClr val="tx1"/>
              </a:solidFill>
            </a:endParaRP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683946" y="2276872"/>
            <a:ext cx="5184896"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p>
          <a:p>
            <a:r>
              <a:rPr lang="ja-JP" altLang="en-US" dirty="0">
                <a:latin typeface="+mn-ea"/>
              </a:rPr>
              <a:t>・具体的には、研究開発計画に記載された開発テーマの開発対象をご参照ください。</a:t>
            </a: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646331"/>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r>
              <a:rPr lang="ja-JP" altLang="en-US" sz="1200" dirty="0">
                <a:solidFill>
                  <a:srgbClr val="0070C0"/>
                </a:solidFill>
                <a:latin typeface="+mn-ea"/>
              </a:rPr>
              <a:t>今後 ５</a:t>
            </a:r>
            <a:r>
              <a:rPr lang="en-US" altLang="ja-JP" sz="1200" dirty="0">
                <a:solidFill>
                  <a:srgbClr val="0070C0"/>
                </a:solidFill>
                <a:latin typeface="+mn-ea"/>
              </a:rPr>
              <a:t>G</a:t>
            </a:r>
            <a:r>
              <a:rPr lang="ja-JP" altLang="en-US" sz="1200" dirty="0" err="1">
                <a:solidFill>
                  <a:srgbClr val="0070C0"/>
                </a:solidFill>
                <a:latin typeface="+mn-ea"/>
              </a:rPr>
              <a:t>、</a:t>
            </a:r>
            <a:r>
              <a:rPr lang="ja-JP" altLang="en-US" sz="1200" dirty="0">
                <a:solidFill>
                  <a:srgbClr val="0070C0"/>
                </a:solidFill>
                <a:latin typeface="+mn-ea"/>
              </a:rPr>
              <a:t>ポスト５</a:t>
            </a:r>
            <a:r>
              <a:rPr lang="en-US" altLang="ja-JP" sz="1200" dirty="0">
                <a:solidFill>
                  <a:srgbClr val="0070C0"/>
                </a:solidFill>
                <a:latin typeface="+mn-ea"/>
              </a:rPr>
              <a:t>G</a:t>
            </a:r>
            <a:r>
              <a:rPr lang="ja-JP" altLang="en-US" sz="1200" dirty="0">
                <a:solidFill>
                  <a:srgbClr val="0070C0"/>
                </a:solidFill>
                <a:latin typeface="+mn-ea"/>
              </a:rPr>
              <a:t>社会の進展に伴い、 ●● の急激な高まりが予想されており、●●が必要とされている。そこで●●の課題解決を目的に、 ●● （手法）を用いて、 ●●に関する開発を行う。当該技術を○○に適用（社会実装）し、○○○という事業展開をすることを想定する。</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3</a:t>
            </a:fld>
            <a:endParaRPr lang="en-US" altLang="ja-JP" dirty="0">
              <a:solidFill>
                <a:schemeClr val="tx1"/>
              </a:solidFill>
              <a:latin typeface="+mn-ea"/>
              <a:cs typeface="メイリオ" pitchFamily="50" charset="-128"/>
            </a:endParaRPr>
          </a:p>
        </p:txBody>
      </p:sp>
      <p:sp>
        <p:nvSpPr>
          <p:cNvPr id="5" name="正方形/長方形 4"/>
          <p:cNvSpPr/>
          <p:nvPr/>
        </p:nvSpPr>
        <p:spPr>
          <a:xfrm>
            <a:off x="107504" y="980728"/>
            <a:ext cx="8856712" cy="575186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4078288" y="1185007"/>
            <a:ext cx="4694087"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２．研究開発の内容</a:t>
            </a:r>
          </a:p>
        </p:txBody>
      </p:sp>
      <p:sp>
        <p:nvSpPr>
          <p:cNvPr id="4" name="スライド番号プレースホルダ 2"/>
          <p:cNvSpPr txBox="1">
            <a:spLocks noGrp="1"/>
          </p:cNvSpPr>
          <p:nvPr/>
        </p:nvSpPr>
        <p:spPr bwMode="auto">
          <a:xfrm>
            <a:off x="8565133" y="651782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4</a:t>
            </a:fld>
            <a:endParaRPr lang="en-US" altLang="ja-JP" dirty="0">
              <a:solidFill>
                <a:schemeClr val="tx1"/>
              </a:solidFill>
              <a:latin typeface="+mn-ea"/>
              <a:cs typeface="メイリオ" pitchFamily="50" charset="-128"/>
            </a:endParaRP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353943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開発項目１．●●の開発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２．●●の開発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３．●●の開発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４．●●の開発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29" name="正方形/長方形 252"/>
          <p:cNvSpPr>
            <a:spLocks noChangeArrowheads="1"/>
          </p:cNvSpPr>
          <p:nvPr/>
        </p:nvSpPr>
        <p:spPr bwMode="auto">
          <a:xfrm>
            <a:off x="107218" y="4680580"/>
            <a:ext cx="8729615" cy="1092607"/>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（注）</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・研究開発計画で設定した予算規模を超える研究開発費が必要となる場合であって、予算規模を超える費用 を自己負担することを実施者が採択時に誓約することを前提として採択された場合は、当該実施者の自己負担による開発項目についても記載ください。（原則として、政府予算により実施する開発項目と、自己負担による開発項目は、「開発項目」あるいは「サブ開発項目単位」で切り分けて記載くださ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4101478"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2185073"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4770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研究開発責任者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p:cNvSpPr>
            <a:spLocks noChangeShapeType="1"/>
          </p:cNvSpPr>
          <p:nvPr/>
        </p:nvSpPr>
        <p:spPr bwMode="auto">
          <a:xfrm>
            <a:off x="3132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3979394"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p:cNvSpPr>
            <a:spLocks noChangeShapeType="1"/>
          </p:cNvSpPr>
          <p:nvPr/>
        </p:nvSpPr>
        <p:spPr bwMode="auto">
          <a:xfrm flipH="1">
            <a:off x="3103022" y="1770248"/>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1180899" y="2964048"/>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5029358" y="2952481"/>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1179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4164171" y="3229310"/>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p:cNvSpPr txBox="1">
            <a:spLocks noChangeArrowheads="1"/>
          </p:cNvSpPr>
          <p:nvPr/>
        </p:nvSpPr>
        <p:spPr bwMode="auto">
          <a:xfrm>
            <a:off x="494716" y="3229310"/>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p:cNvSpPr txBox="1">
            <a:spLocks noChangeArrowheads="1"/>
          </p:cNvSpPr>
          <p:nvPr/>
        </p:nvSpPr>
        <p:spPr bwMode="auto">
          <a:xfrm>
            <a:off x="295987" y="3020878"/>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24" name="Text Box 17"/>
          <p:cNvSpPr txBox="1">
            <a:spLocks noChangeArrowheads="1"/>
          </p:cNvSpPr>
          <p:nvPr/>
        </p:nvSpPr>
        <p:spPr bwMode="auto">
          <a:xfrm>
            <a:off x="2344574" y="3233924"/>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Ａ大学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○○評価技術</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1" name="Line 9"/>
          <p:cNvSpPr>
            <a:spLocks noChangeShapeType="1"/>
          </p:cNvSpPr>
          <p:nvPr/>
        </p:nvSpPr>
        <p:spPr bwMode="auto">
          <a:xfrm>
            <a:off x="2344573" y="4263628"/>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3" name="Text Box 14"/>
          <p:cNvSpPr txBox="1">
            <a:spLocks noChangeArrowheads="1"/>
          </p:cNvSpPr>
          <p:nvPr/>
        </p:nvSpPr>
        <p:spPr bwMode="auto">
          <a:xfrm>
            <a:off x="2331774"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p:cNvSpPr>
            <a:spLocks noChangeShapeType="1"/>
          </p:cNvSpPr>
          <p:nvPr/>
        </p:nvSpPr>
        <p:spPr bwMode="auto">
          <a:xfrm>
            <a:off x="3165211" y="5326534"/>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2632605"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6" name="Text Box 10"/>
          <p:cNvSpPr txBox="1">
            <a:spLocks noChangeArrowheads="1"/>
          </p:cNvSpPr>
          <p:nvPr/>
        </p:nvSpPr>
        <p:spPr bwMode="auto">
          <a:xfrm>
            <a:off x="2576859" y="5498272"/>
            <a:ext cx="612000"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p:cNvSpPr/>
          <p:nvPr/>
        </p:nvSpPr>
        <p:spPr>
          <a:xfrm>
            <a:off x="352266" y="2726418"/>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5</a:t>
            </a:r>
          </a:p>
        </p:txBody>
      </p:sp>
      <p:sp>
        <p:nvSpPr>
          <p:cNvPr id="50" name="Text Box 14"/>
          <p:cNvSpPr txBox="1">
            <a:spLocks noChangeArrowheads="1"/>
          </p:cNvSpPr>
          <p:nvPr/>
        </p:nvSpPr>
        <p:spPr bwMode="auto">
          <a:xfrm>
            <a:off x="6782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ユーザーアドバイザリー委員会</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・参画企業：</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b="0" i="0" u="none" strike="noStrike" cap="none" normalizeH="0" baseline="0" dirty="0">
                <a:ln>
                  <a:noFill/>
                </a:ln>
                <a:solidFill>
                  <a:schemeClr val="tx1"/>
                </a:solidFill>
                <a:effectLst/>
                <a:latin typeface="+mn-ea"/>
              </a:rPr>
              <a:t>・・・</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dirty="0">
                <a:latin typeface="+mn-ea"/>
              </a:rPr>
              <a:t>　ユーザニーズから見た性能・コスト等のスペック</a:t>
            </a:r>
            <a:r>
              <a:rPr kumimoji="0" lang="ja-JP" altLang="en-US" sz="1000" b="0" i="0" u="none" strike="noStrike" cap="none" normalizeH="0" baseline="0" dirty="0">
                <a:ln>
                  <a:noFill/>
                </a:ln>
                <a:solidFill>
                  <a:schemeClr val="tx1"/>
                </a:solidFill>
                <a:effectLst/>
                <a:latin typeface="+mn-ea"/>
              </a:rPr>
              <a:t>検証、○○・・等</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1" name="Text Box 14"/>
          <p:cNvSpPr txBox="1">
            <a:spLocks noChangeArrowheads="1"/>
          </p:cNvSpPr>
          <p:nvPr/>
        </p:nvSpPr>
        <p:spPr bwMode="auto">
          <a:xfrm>
            <a:off x="6782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株式会社（例：キャリア、オペレータ、各技術のユーザ企業）</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　成果の実装検証の場の提供、○○・・・</a:t>
            </a: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2" name="Line 2"/>
          <p:cNvSpPr>
            <a:spLocks noChangeShapeType="1"/>
          </p:cNvSpPr>
          <p:nvPr/>
        </p:nvSpPr>
        <p:spPr bwMode="auto">
          <a:xfrm>
            <a:off x="6134525"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p:cNvSpPr txBox="1">
            <a:spLocks noChangeArrowheads="1"/>
          </p:cNvSpPr>
          <p:nvPr/>
        </p:nvSpPr>
        <p:spPr bwMode="auto">
          <a:xfrm>
            <a:off x="6012441" y="328861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dirty="0">
                <a:latin typeface="+mn-ea"/>
              </a:rPr>
              <a:t>　随時</a:t>
            </a:r>
            <a:r>
              <a:rPr kumimoji="0" lang="ja-JP" altLang="en-US" sz="1050" b="0" i="0" u="none" strike="noStrike" cap="none" normalizeH="0" baseline="0" dirty="0">
                <a:ln>
                  <a:noFill/>
                </a:ln>
                <a:solidFill>
                  <a:schemeClr val="tx1"/>
                </a:solidFill>
                <a:effectLst/>
                <a:latin typeface="+mn-ea"/>
              </a:rPr>
              <a:t>協議</a:t>
            </a:r>
            <a:endParaRPr kumimoji="0" lang="ja-JP" altLang="ja-JP" sz="1050" b="0" i="0" u="none" strike="noStrike" cap="none" normalizeH="0" baseline="0" dirty="0">
              <a:ln>
                <a:noFill/>
              </a:ln>
              <a:solidFill>
                <a:schemeClr val="tx1"/>
              </a:solidFill>
              <a:effectLst/>
              <a:latin typeface="+mn-ea"/>
            </a:endParaRPr>
          </a:p>
        </p:txBody>
      </p:sp>
      <p:sp>
        <p:nvSpPr>
          <p:cNvPr id="54" name="Line 2"/>
          <p:cNvSpPr>
            <a:spLocks noChangeShapeType="1"/>
          </p:cNvSpPr>
          <p:nvPr/>
        </p:nvSpPr>
        <p:spPr bwMode="auto">
          <a:xfrm>
            <a:off x="6148904"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p:cNvSpPr txBox="1">
            <a:spLocks noChangeArrowheads="1"/>
          </p:cNvSpPr>
          <p:nvPr/>
        </p:nvSpPr>
        <p:spPr bwMode="auto">
          <a:xfrm>
            <a:off x="6026820" y="4842634"/>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協議、検証</a:t>
            </a:r>
            <a:endParaRPr kumimoji="0" lang="ja-JP" altLang="ja-JP" sz="1050" b="0" i="0" u="none" strike="noStrike" cap="none" normalizeH="0" baseline="0" dirty="0">
              <a:ln>
                <a:noFill/>
              </a:ln>
              <a:solidFill>
                <a:schemeClr val="tx1"/>
              </a:solidFill>
              <a:effectLst/>
              <a:latin typeface="+mn-ea"/>
            </a:endParaRPr>
          </a:p>
        </p:txBody>
      </p:sp>
      <p:sp>
        <p:nvSpPr>
          <p:cNvPr id="30" name="Text Box 8"/>
          <p:cNvSpPr txBox="1">
            <a:spLocks noChangeArrowheads="1"/>
          </p:cNvSpPr>
          <p:nvPr/>
        </p:nvSpPr>
        <p:spPr bwMode="auto">
          <a:xfrm>
            <a:off x="6125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実用化・事業化責任者</a:t>
            </a:r>
            <a:endParaRPr kumimoji="0" lang="en-US" altLang="ja-JP" sz="9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33493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1329675"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1863851"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3458009" y="1629336"/>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5052167" y="161663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646325"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919382" y="816324"/>
            <a:ext cx="802101" cy="300082"/>
          </a:xfrm>
          <a:prstGeom prst="rect">
            <a:avLst/>
          </a:prstGeom>
          <a:noFill/>
        </p:spPr>
        <p:txBody>
          <a:bodyPr wrap="square" rtlCol="0">
            <a:spAutoFit/>
          </a:bodyPr>
          <a:lstStyle/>
          <a:p>
            <a:r>
              <a:rPr lang="en-US" altLang="ja-JP" sz="1350" u="sng" dirty="0">
                <a:solidFill>
                  <a:prstClr val="black"/>
                </a:solidFill>
              </a:rPr>
              <a:t>2023.1</a:t>
            </a:r>
          </a:p>
        </p:txBody>
      </p:sp>
      <p:sp>
        <p:nvSpPr>
          <p:cNvPr id="45" name="右矢印 44"/>
          <p:cNvSpPr/>
          <p:nvPr/>
        </p:nvSpPr>
        <p:spPr>
          <a:xfrm>
            <a:off x="2051720" y="1886362"/>
            <a:ext cx="177843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 name="テキスト ボックス 3"/>
          <p:cNvSpPr txBox="1"/>
          <p:nvPr/>
        </p:nvSpPr>
        <p:spPr>
          <a:xfrm>
            <a:off x="282077" y="2141224"/>
            <a:ext cx="2478156" cy="369332"/>
          </a:xfrm>
          <a:prstGeom prst="rect">
            <a:avLst/>
          </a:prstGeom>
          <a:noFill/>
        </p:spPr>
        <p:txBody>
          <a:bodyPr wrap="square" rtlCol="0" anchor="ctr">
            <a:spAutoFit/>
          </a:bodyPr>
          <a:lstStyle/>
          <a:p>
            <a:r>
              <a:rPr kumimoji="1" lang="ja-JP" altLang="en-US" dirty="0"/>
              <a:t>開発項目１</a:t>
            </a:r>
          </a:p>
        </p:txBody>
      </p:sp>
      <p:sp>
        <p:nvSpPr>
          <p:cNvPr id="21" name="テキスト ボックス 20"/>
          <p:cNvSpPr txBox="1"/>
          <p:nvPr/>
        </p:nvSpPr>
        <p:spPr>
          <a:xfrm>
            <a:off x="5535285" y="2160973"/>
            <a:ext cx="3717235" cy="369332"/>
          </a:xfrm>
          <a:prstGeom prst="rect">
            <a:avLst/>
          </a:prstGeom>
          <a:noFill/>
        </p:spPr>
        <p:txBody>
          <a:bodyPr wrap="square" rtlCol="0" anchor="ctr">
            <a:spAutoFit/>
          </a:bodyPr>
          <a:lstStyle/>
          <a:p>
            <a:r>
              <a:rPr lang="ja-JP" altLang="en-US" dirty="0"/>
              <a:t>目標：～～～～を達成</a:t>
            </a:r>
            <a:endParaRPr kumimoji="1" lang="ja-JP" altLang="en-US" dirty="0"/>
          </a:p>
        </p:txBody>
      </p:sp>
      <p:sp>
        <p:nvSpPr>
          <p:cNvPr id="47" name="右矢印 46"/>
          <p:cNvSpPr/>
          <p:nvPr/>
        </p:nvSpPr>
        <p:spPr>
          <a:xfrm>
            <a:off x="2511923" y="3019007"/>
            <a:ext cx="1105741"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20" name="テキスト ボックス 19"/>
          <p:cNvSpPr txBox="1"/>
          <p:nvPr/>
        </p:nvSpPr>
        <p:spPr>
          <a:xfrm>
            <a:off x="282077" y="3285935"/>
            <a:ext cx="2478156" cy="369332"/>
          </a:xfrm>
          <a:prstGeom prst="rect">
            <a:avLst/>
          </a:prstGeom>
          <a:noFill/>
        </p:spPr>
        <p:txBody>
          <a:bodyPr wrap="square" rtlCol="0">
            <a:spAutoFit/>
          </a:bodyPr>
          <a:lstStyle/>
          <a:p>
            <a:r>
              <a:rPr kumimoji="1" lang="ja-JP" altLang="en-US" dirty="0"/>
              <a:t>開発項目２</a:t>
            </a:r>
          </a:p>
        </p:txBody>
      </p:sp>
      <p:sp>
        <p:nvSpPr>
          <p:cNvPr id="22" name="テキスト ボックス 21"/>
          <p:cNvSpPr txBox="1"/>
          <p:nvPr/>
        </p:nvSpPr>
        <p:spPr>
          <a:xfrm>
            <a:off x="5535285" y="333110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49" name="右矢印 48"/>
          <p:cNvSpPr/>
          <p:nvPr/>
        </p:nvSpPr>
        <p:spPr>
          <a:xfrm>
            <a:off x="2367907" y="4151652"/>
            <a:ext cx="218210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5535285" y="452098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25" name="テキスト ボックス 24"/>
          <p:cNvSpPr txBox="1"/>
          <p:nvPr/>
        </p:nvSpPr>
        <p:spPr>
          <a:xfrm>
            <a:off x="282077" y="4482589"/>
            <a:ext cx="2478156" cy="369332"/>
          </a:xfrm>
          <a:prstGeom prst="rect">
            <a:avLst/>
          </a:prstGeom>
          <a:noFill/>
        </p:spPr>
        <p:txBody>
          <a:bodyPr wrap="square" rtlCol="0">
            <a:spAutoFit/>
          </a:bodyPr>
          <a:lstStyle/>
          <a:p>
            <a:r>
              <a:rPr kumimoji="1" lang="ja-JP" altLang="en-US" dirty="0"/>
              <a:t>開発項目３</a:t>
            </a:r>
          </a:p>
        </p:txBody>
      </p:sp>
      <p:sp>
        <p:nvSpPr>
          <p:cNvPr id="24" name="テキスト ボックス 23"/>
          <p:cNvSpPr txBox="1"/>
          <p:nvPr/>
        </p:nvSpPr>
        <p:spPr>
          <a:xfrm>
            <a:off x="6989891" y="530452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54" name="右矢印 53"/>
          <p:cNvSpPr/>
          <p:nvPr/>
        </p:nvSpPr>
        <p:spPr>
          <a:xfrm>
            <a:off x="4060745" y="5241514"/>
            <a:ext cx="237771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テキスト ボックス 25"/>
          <p:cNvSpPr txBox="1"/>
          <p:nvPr/>
        </p:nvSpPr>
        <p:spPr>
          <a:xfrm>
            <a:off x="282077" y="5491097"/>
            <a:ext cx="2478156" cy="369332"/>
          </a:xfrm>
          <a:prstGeom prst="rect">
            <a:avLst/>
          </a:prstGeom>
          <a:noFill/>
        </p:spPr>
        <p:txBody>
          <a:bodyPr wrap="square" rtlCol="0">
            <a:spAutoFit/>
          </a:bodyPr>
          <a:lstStyle/>
          <a:p>
            <a:r>
              <a:rPr kumimoji="1" lang="ja-JP" altLang="en-US" dirty="0"/>
              <a:t>開発項目４</a:t>
            </a:r>
            <a:endParaRPr kumimoji="1" lang="en-US" altLang="ja-JP" dirty="0"/>
          </a:p>
        </p:txBody>
      </p:sp>
      <p:sp>
        <p:nvSpPr>
          <p:cNvPr id="27" name="テキスト ボックス 26"/>
          <p:cNvSpPr txBox="1"/>
          <p:nvPr/>
        </p:nvSpPr>
        <p:spPr>
          <a:xfrm>
            <a:off x="6099610" y="207569"/>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cxnSp>
        <p:nvCxnSpPr>
          <p:cNvPr id="31" name="直線コネクタ 30"/>
          <p:cNvCxnSpPr/>
          <p:nvPr/>
        </p:nvCxnSpPr>
        <p:spPr>
          <a:xfrm>
            <a:off x="4255088" y="162294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5849246" y="161024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7443402" y="160389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3" name="テキスト ボックス 42"/>
          <p:cNvSpPr txBox="1"/>
          <p:nvPr/>
        </p:nvSpPr>
        <p:spPr>
          <a:xfrm>
            <a:off x="3890908" y="844709"/>
            <a:ext cx="803275" cy="300082"/>
          </a:xfrm>
          <a:prstGeom prst="rect">
            <a:avLst/>
          </a:prstGeom>
          <a:noFill/>
        </p:spPr>
        <p:txBody>
          <a:bodyPr wrap="square" rtlCol="0">
            <a:spAutoFit/>
          </a:bodyPr>
          <a:lstStyle/>
          <a:p>
            <a:r>
              <a:rPr lang="en-US" altLang="ja-JP" sz="1350" u="sng" dirty="0">
                <a:solidFill>
                  <a:prstClr val="black"/>
                </a:solidFill>
              </a:rPr>
              <a:t>2025.6</a:t>
            </a:r>
            <a:endParaRPr lang="ja-JP" altLang="en-US" sz="1350" u="sng" dirty="0">
              <a:solidFill>
                <a:prstClr val="black"/>
              </a:solidFill>
            </a:endParaRPr>
          </a:p>
        </p:txBody>
      </p:sp>
      <p:sp>
        <p:nvSpPr>
          <p:cNvPr id="46" name="テキスト ボックス 45"/>
          <p:cNvSpPr txBox="1"/>
          <p:nvPr/>
        </p:nvSpPr>
        <p:spPr>
          <a:xfrm>
            <a:off x="5810262" y="780418"/>
            <a:ext cx="919990" cy="300082"/>
          </a:xfrm>
          <a:prstGeom prst="rect">
            <a:avLst/>
          </a:prstGeom>
          <a:noFill/>
        </p:spPr>
        <p:txBody>
          <a:bodyPr wrap="square" rtlCol="0">
            <a:spAutoFit/>
          </a:bodyPr>
          <a:lstStyle/>
          <a:p>
            <a:r>
              <a:rPr lang="en-US" altLang="ja-JP" sz="1350" u="sng" dirty="0">
                <a:solidFill>
                  <a:prstClr val="black"/>
                </a:solidFill>
              </a:rPr>
              <a:t>2027.12</a:t>
            </a:r>
            <a:endParaRPr lang="ja-JP" altLang="en-US" sz="1350" u="sng" dirty="0">
              <a:solidFill>
                <a:prstClr val="black"/>
              </a:solidFill>
            </a:endParaRPr>
          </a:p>
        </p:txBody>
      </p:sp>
      <p:sp>
        <p:nvSpPr>
          <p:cNvPr id="51" name="テキスト ボックス 50"/>
          <p:cNvSpPr txBox="1"/>
          <p:nvPr/>
        </p:nvSpPr>
        <p:spPr>
          <a:xfrm>
            <a:off x="1907704" y="1223130"/>
            <a:ext cx="952651" cy="246221"/>
          </a:xfrm>
          <a:prstGeom prst="rect">
            <a:avLst/>
          </a:prstGeom>
          <a:noFill/>
        </p:spPr>
        <p:txBody>
          <a:bodyPr wrap="square" rtlCol="0">
            <a:spAutoFit/>
          </a:bodyPr>
          <a:lstStyle/>
          <a:p>
            <a:r>
              <a:rPr lang="ja-JP" altLang="en-US" sz="1000" dirty="0">
                <a:solidFill>
                  <a:srgbClr val="0000FF"/>
                </a:solidFill>
              </a:rPr>
              <a:t>◆開始</a:t>
            </a:r>
          </a:p>
        </p:txBody>
      </p:sp>
      <p:sp>
        <p:nvSpPr>
          <p:cNvPr id="52" name="テキスト ボックス 51"/>
          <p:cNvSpPr txBox="1"/>
          <p:nvPr/>
        </p:nvSpPr>
        <p:spPr>
          <a:xfrm>
            <a:off x="3836091" y="1143550"/>
            <a:ext cx="869592" cy="577081"/>
          </a:xfrm>
          <a:prstGeom prst="rect">
            <a:avLst/>
          </a:prstGeom>
          <a:noFill/>
        </p:spPr>
        <p:txBody>
          <a:bodyPr wrap="square" rtlCol="0">
            <a:spAutoFit/>
          </a:bodyPr>
          <a:lstStyle/>
          <a:p>
            <a:r>
              <a:rPr lang="ja-JP" altLang="en-US" sz="1050" dirty="0">
                <a:solidFill>
                  <a:srgbClr val="0000FF"/>
                </a:solidFill>
              </a:rPr>
              <a:t>◆ステージ</a:t>
            </a:r>
            <a:endParaRPr lang="en-US" altLang="ja-JP" sz="1050" dirty="0">
              <a:solidFill>
                <a:srgbClr val="0000FF"/>
              </a:solidFill>
            </a:endParaRPr>
          </a:p>
          <a:p>
            <a:r>
              <a:rPr lang="ja-JP" altLang="en-US" sz="1050" dirty="0">
                <a:solidFill>
                  <a:srgbClr val="0000FF"/>
                </a:solidFill>
              </a:rPr>
              <a:t>ゲート審査</a:t>
            </a:r>
            <a:endParaRPr lang="en-US" altLang="ja-JP" sz="1050" dirty="0">
              <a:solidFill>
                <a:srgbClr val="0000FF"/>
              </a:solidFill>
            </a:endParaRPr>
          </a:p>
          <a:p>
            <a:r>
              <a:rPr lang="ja-JP" altLang="en-US" sz="1050" dirty="0">
                <a:solidFill>
                  <a:srgbClr val="0000FF"/>
                </a:solidFill>
              </a:rPr>
              <a:t>（</a:t>
            </a:r>
            <a:r>
              <a:rPr lang="en-US" altLang="ja-JP" sz="1050" dirty="0">
                <a:solidFill>
                  <a:srgbClr val="0000FF"/>
                </a:solidFill>
              </a:rPr>
              <a:t>2.5</a:t>
            </a:r>
            <a:r>
              <a:rPr lang="ja-JP" altLang="en-US" sz="1050" dirty="0">
                <a:solidFill>
                  <a:srgbClr val="0000FF"/>
                </a:solidFill>
              </a:rPr>
              <a:t>年後）</a:t>
            </a:r>
          </a:p>
        </p:txBody>
      </p:sp>
      <p:sp>
        <p:nvSpPr>
          <p:cNvPr id="53" name="テキスト ボックス 52"/>
          <p:cNvSpPr txBox="1"/>
          <p:nvPr/>
        </p:nvSpPr>
        <p:spPr>
          <a:xfrm>
            <a:off x="6322762" y="1114317"/>
            <a:ext cx="1491563" cy="253916"/>
          </a:xfrm>
          <a:prstGeom prst="rect">
            <a:avLst/>
          </a:prstGeom>
          <a:noFill/>
        </p:spPr>
        <p:txBody>
          <a:bodyPr wrap="square" rtlCol="0">
            <a:spAutoFit/>
          </a:bodyPr>
          <a:lstStyle/>
          <a:p>
            <a:r>
              <a:rPr lang="ja-JP" altLang="en-US" sz="1050" dirty="0">
                <a:solidFill>
                  <a:srgbClr val="0000FF"/>
                </a:solidFill>
              </a:rPr>
              <a:t>◆事業終了</a:t>
            </a:r>
          </a:p>
        </p:txBody>
      </p:sp>
      <p:sp>
        <p:nvSpPr>
          <p:cNvPr id="5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6</a:t>
            </a:r>
          </a:p>
        </p:txBody>
      </p:sp>
      <p:sp>
        <p:nvSpPr>
          <p:cNvPr id="40"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cxnSp>
        <p:nvCxnSpPr>
          <p:cNvPr id="34" name="直線コネクタ 33">
            <a:extLst>
              <a:ext uri="{FF2B5EF4-FFF2-40B4-BE49-F238E27FC236}">
                <a16:creationId xmlns:a16="http://schemas.microsoft.com/office/drawing/2014/main" id="{FB557752-320F-43BA-83BC-375813B04AFF}"/>
              </a:ext>
            </a:extLst>
          </p:cNvPr>
          <p:cNvCxnSpPr/>
          <p:nvPr/>
        </p:nvCxnSpPr>
        <p:spPr>
          <a:xfrm>
            <a:off x="2668887" y="1596900"/>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 name="テキスト ボックス 2">
            <a:extLst>
              <a:ext uri="{FF2B5EF4-FFF2-40B4-BE49-F238E27FC236}">
                <a16:creationId xmlns:a16="http://schemas.microsoft.com/office/drawing/2014/main" id="{311C99FD-3CB0-6A25-5A4D-4B7C2AA80A7F}"/>
              </a:ext>
            </a:extLst>
          </p:cNvPr>
          <p:cNvSpPr txBox="1"/>
          <p:nvPr/>
        </p:nvSpPr>
        <p:spPr>
          <a:xfrm>
            <a:off x="3830419" y="1691809"/>
            <a:ext cx="4632960" cy="600164"/>
          </a:xfrm>
          <a:prstGeom prst="rect">
            <a:avLst/>
          </a:prstGeom>
          <a:noFill/>
        </p:spPr>
        <p:txBody>
          <a:bodyPr wrap="square">
            <a:spAutoFit/>
          </a:bodyPr>
          <a:lstStyle/>
          <a:p>
            <a:r>
              <a:rPr lang="en-US" altLang="ja-JP" sz="1100" b="1" kern="100" dirty="0">
                <a:solidFill>
                  <a:srgbClr val="0000FF"/>
                </a:solidFill>
                <a:latin typeface="+mn-ea"/>
                <a:cs typeface="Times New Roman" panose="02020603050405020304" pitchFamily="18" charset="0"/>
              </a:rPr>
              <a:t>※</a:t>
            </a:r>
            <a:r>
              <a:rPr lang="ja-JP" altLang="ja-JP" sz="1100" b="1" kern="100" dirty="0">
                <a:solidFill>
                  <a:srgbClr val="0000FF"/>
                </a:solidFill>
                <a:effectLst/>
                <a:latin typeface="+mn-ea"/>
                <a:cs typeface="Times New Roman" panose="02020603050405020304" pitchFamily="18" charset="0"/>
              </a:rPr>
              <a:t>追加予算が必要な場合は、これより短い期間でのステージゲート審査の実施も可能です。その場合、ステージゲート審査ごとに目標設定を行ってください。</a:t>
            </a:r>
            <a:endParaRPr lang="ja-JP" altLang="en-US" sz="1100" b="1" dirty="0">
              <a:solidFill>
                <a:srgbClr val="0000FF"/>
              </a:solidFill>
              <a:latin typeface="+mn-ea"/>
            </a:endParaRPr>
          </a:p>
        </p:txBody>
      </p:sp>
    </p:spTree>
    <p:extLst>
      <p:ext uri="{BB962C8B-B14F-4D97-AF65-F5344CB8AC3E}">
        <p14:creationId xmlns:p14="http://schemas.microsoft.com/office/powerpoint/2010/main" val="3532009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3404" y="313185"/>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79512" y="1374341"/>
            <a:ext cx="4248472"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中間目標（事業開始から２．５年経過時点）</a:t>
            </a:r>
            <a:endParaRPr lang="en-US" altLang="ja-JP" sz="1600" dirty="0">
              <a:latin typeface="+mn-ea"/>
            </a:endParaRPr>
          </a:p>
        </p:txBody>
      </p:sp>
      <p:sp>
        <p:nvSpPr>
          <p:cNvPr id="5" name="テキスト ボックス 21"/>
          <p:cNvSpPr txBox="1">
            <a:spLocks noChangeArrowheads="1"/>
          </p:cNvSpPr>
          <p:nvPr/>
        </p:nvSpPr>
        <p:spPr bwMode="auto">
          <a:xfrm>
            <a:off x="179512" y="4835252"/>
            <a:ext cx="295232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③最終目標（５年経過時点）</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180618446"/>
              </p:ext>
            </p:extLst>
          </p:nvPr>
        </p:nvGraphicFramePr>
        <p:xfrm>
          <a:off x="278344" y="1809803"/>
          <a:ext cx="8470120" cy="46706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提案事業の</a:t>
                      </a:r>
                      <a:r>
                        <a:rPr lang="ja-JP" altLang="en-US" sz="1100" spc="10" dirty="0">
                          <a:effectLst/>
                        </a:rPr>
                        <a:t>中間目標</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a:t>
                      </a:r>
                      <a:r>
                        <a:rPr lang="ja-JP" altLang="ja-JP" sz="1100" spc="10" dirty="0">
                          <a:effectLst/>
                        </a:rPr>
                        <a:t>○○○○○○○○○○○○○○</a:t>
                      </a:r>
                      <a:r>
                        <a:rPr lang="ja-JP" sz="1100" spc="10" dirty="0">
                          <a:effectLst/>
                        </a:rPr>
                        <a:t>○○</a:t>
                      </a:r>
                      <a:r>
                        <a:rPr lang="ja-JP" altLang="ja-JP" sz="1100" spc="10" dirty="0">
                          <a:effectLst/>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583872605"/>
              </p:ext>
            </p:extLst>
          </p:nvPr>
        </p:nvGraphicFramePr>
        <p:xfrm>
          <a:off x="278344" y="5241762"/>
          <a:ext cx="8470120" cy="779526"/>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0">
                <a:tc>
                  <a:txBody>
                    <a:bodyPr/>
                    <a:lstStyle/>
                    <a:p>
                      <a:pPr algn="just" latinLnBrk="1">
                        <a:lnSpc>
                          <a:spcPts val="1580"/>
                        </a:lnSpc>
                        <a:spcAft>
                          <a:spcPts val="0"/>
                        </a:spcAft>
                      </a:pP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研究開発計画中の開発目標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837149989"/>
                  </a:ext>
                </a:extLst>
              </a:tr>
              <a:tr h="0">
                <a:tc>
                  <a:txBody>
                    <a:bodyPr/>
                    <a:lstStyle/>
                    <a:p>
                      <a:pPr algn="just" latinLnBrk="1">
                        <a:lnSpc>
                          <a:spcPts val="1580"/>
                        </a:lnSpc>
                        <a:spcAft>
                          <a:spcPts val="0"/>
                        </a:spcAft>
                      </a:pPr>
                      <a:r>
                        <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提案事業の</a:t>
                      </a: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最終目標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graphicFrame>
        <p:nvGraphicFramePr>
          <p:cNvPr id="23" name="表 22"/>
          <p:cNvGraphicFramePr>
            <a:graphicFrameLocks noGrp="1"/>
          </p:cNvGraphicFramePr>
          <p:nvPr>
            <p:extLst>
              <p:ext uri="{D42A27DB-BD31-4B8C-83A1-F6EECF244321}">
                <p14:modId xmlns:p14="http://schemas.microsoft.com/office/powerpoint/2010/main" val="2598958563"/>
              </p:ext>
            </p:extLst>
          </p:nvPr>
        </p:nvGraphicFramePr>
        <p:xfrm>
          <a:off x="272232" y="3687309"/>
          <a:ext cx="8470120" cy="389763"/>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303254">
                <a:tc>
                  <a:txBody>
                    <a:bodyPr/>
                    <a:lstStyle/>
                    <a:p>
                      <a:pPr algn="just" latinLnBrk="1">
                        <a:lnSpc>
                          <a:spcPts val="1580"/>
                        </a:lnSpc>
                        <a:spcAft>
                          <a:spcPts val="0"/>
                        </a:spcAft>
                      </a:pPr>
                      <a:r>
                        <a:rPr kumimoji="1" lang="ja-JP" altLang="ja-JP" sz="105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提案事業の</a:t>
                      </a:r>
                      <a:r>
                        <a:rPr kumimoji="1" lang="ja-JP" altLang="en-US" sz="105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追加目標</a:t>
                      </a:r>
                      <a:endParaRPr kumimoji="1" lang="ja-JP" altLang="ja-JP" sz="105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8" name="テキスト ボックス 7">
            <a:extLst>
              <a:ext uri="{FF2B5EF4-FFF2-40B4-BE49-F238E27FC236}">
                <a16:creationId xmlns:a16="http://schemas.microsoft.com/office/drawing/2014/main" id="{E018A55F-F355-4152-1040-DDF96D9556ED}"/>
              </a:ext>
            </a:extLst>
          </p:cNvPr>
          <p:cNvSpPr txBox="1"/>
          <p:nvPr/>
        </p:nvSpPr>
        <p:spPr>
          <a:xfrm>
            <a:off x="179512" y="2807609"/>
            <a:ext cx="8754186" cy="477375"/>
          </a:xfrm>
          <a:prstGeom prst="rect">
            <a:avLst/>
          </a:prstGeom>
          <a:noFill/>
        </p:spPr>
        <p:txBody>
          <a:bodyPr wrap="square">
            <a:spAutoFit/>
          </a:bodyPr>
          <a:lstStyle/>
          <a:p>
            <a:pPr marL="136525" indent="-136525" algn="just" latinLnBrk="1">
              <a:lnSpc>
                <a:spcPts val="1580"/>
              </a:lnSpc>
            </a:pPr>
            <a:endParaRPr lang="en-US" altLang="ja-JP" sz="1200" b="1" kern="100" spc="10" dirty="0">
              <a:solidFill>
                <a:srgbClr val="FF0000"/>
              </a:solidFill>
              <a:latin typeface="+mn-ea"/>
              <a:cs typeface="Times New Roman" panose="02020603050405020304" pitchFamily="18" charset="0"/>
            </a:endParaRPr>
          </a:p>
          <a:p>
            <a:pPr marL="136525" indent="-136525" algn="just" latinLnBrk="1">
              <a:lnSpc>
                <a:spcPts val="1580"/>
              </a:lnSpc>
            </a:pPr>
            <a:r>
              <a:rPr lang="ja-JP" altLang="en-US" sz="1200" b="1" kern="100" spc="10" dirty="0">
                <a:solidFill>
                  <a:srgbClr val="FF0000"/>
                </a:solidFill>
                <a:latin typeface="+mn-ea"/>
                <a:cs typeface="Times New Roman" panose="02020603050405020304" pitchFamily="18" charset="0"/>
              </a:rPr>
              <a:t>・</a:t>
            </a:r>
            <a:r>
              <a:rPr lang="en-US" altLang="ja-JP" sz="1200" b="1" kern="100" spc="0" dirty="0">
                <a:solidFill>
                  <a:srgbClr val="FF0000"/>
                </a:solidFill>
                <a:effectLst/>
                <a:latin typeface="+mn-ea"/>
                <a:cs typeface="Times New Roman" panose="02020603050405020304" pitchFamily="18" charset="0"/>
              </a:rPr>
              <a:t> </a:t>
            </a:r>
            <a:r>
              <a:rPr lang="ja-JP" altLang="en-US" sz="1200" b="1" kern="100" spc="0" dirty="0">
                <a:solidFill>
                  <a:srgbClr val="FF0000"/>
                </a:solidFill>
                <a:effectLst/>
                <a:latin typeface="+mn-ea"/>
                <a:cs typeface="Times New Roman" panose="02020603050405020304" pitchFamily="18" charset="0"/>
              </a:rPr>
              <a:t>中間時点（</a:t>
            </a:r>
            <a:r>
              <a:rPr lang="en-US" altLang="ja-JP" sz="1200" b="1" kern="100" spc="0" dirty="0">
                <a:solidFill>
                  <a:srgbClr val="FF0000"/>
                </a:solidFill>
                <a:effectLst/>
                <a:latin typeface="+mn-ea"/>
                <a:cs typeface="Times New Roman" panose="02020603050405020304" pitchFamily="18" charset="0"/>
              </a:rPr>
              <a:t>2.5</a:t>
            </a:r>
            <a:r>
              <a:rPr lang="ja-JP" altLang="en-US" sz="1200" b="1" kern="100" spc="0" dirty="0">
                <a:solidFill>
                  <a:srgbClr val="FF0000"/>
                </a:solidFill>
                <a:effectLst/>
                <a:latin typeface="+mn-ea"/>
                <a:cs typeface="Times New Roman" panose="02020603050405020304" pitchFamily="18" charset="0"/>
              </a:rPr>
              <a:t>年）よりも前にステージゲート審査を行う場合は、その時期および目標を設定してください。</a:t>
            </a:r>
            <a:endParaRPr lang="ja-JP" altLang="ja-JP" sz="1200" b="1" spc="10" dirty="0">
              <a:solidFill>
                <a:srgbClr val="FF0000"/>
              </a:solidFill>
              <a:effectLst/>
              <a:latin typeface="+mn-ea"/>
              <a:cs typeface="Times New Roman" panose="02020603050405020304" pitchFamily="18" charset="0"/>
            </a:endParaRPr>
          </a:p>
        </p:txBody>
      </p:sp>
      <p:sp>
        <p:nvSpPr>
          <p:cNvPr id="10" name="スライド番号プレースホルダ 2">
            <a:extLst>
              <a:ext uri="{FF2B5EF4-FFF2-40B4-BE49-F238E27FC236}">
                <a16:creationId xmlns:a16="http://schemas.microsoft.com/office/drawing/2014/main" id="{1222884C-B6B8-22D8-AE07-0E58D413CD61}"/>
              </a:ext>
            </a:extLst>
          </p:cNvPr>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7</a:t>
            </a:fld>
            <a:endParaRPr lang="en-US" altLang="ja-JP" dirty="0">
              <a:solidFill>
                <a:prstClr val="black"/>
              </a:solidFill>
              <a:latin typeface="ＭＳ Ｐゴシック" panose="020B0600070205080204" pitchFamily="50" charset="-128"/>
              <a:cs typeface="メイリオ" pitchFamily="50" charset="-128"/>
            </a:endParaRPr>
          </a:p>
        </p:txBody>
      </p:sp>
      <p:sp>
        <p:nvSpPr>
          <p:cNvPr id="15" name="テキスト ボックス 21">
            <a:extLst>
              <a:ext uri="{FF2B5EF4-FFF2-40B4-BE49-F238E27FC236}">
                <a16:creationId xmlns:a16="http://schemas.microsoft.com/office/drawing/2014/main" id="{8327FB07-8797-92B3-3A92-BE429CB53C72}"/>
              </a:ext>
            </a:extLst>
          </p:cNvPr>
          <p:cNvSpPr txBox="1">
            <a:spLocks noChangeArrowheads="1"/>
          </p:cNvSpPr>
          <p:nvPr/>
        </p:nvSpPr>
        <p:spPr bwMode="auto">
          <a:xfrm>
            <a:off x="179512" y="3264092"/>
            <a:ext cx="7223588"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②追加のステージゲート審査の目標（        年    月）</a:t>
            </a:r>
            <a:endParaRPr lang="en-US" altLang="ja-JP" sz="1600" dirty="0">
              <a:latin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6" name="テキスト ボックス 5"/>
          <p:cNvSpPr txBox="1"/>
          <p:nvPr/>
        </p:nvSpPr>
        <p:spPr>
          <a:xfrm>
            <a:off x="4490021" y="262389"/>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8</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23528"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2266960959"/>
              </p:ext>
            </p:extLst>
          </p:nvPr>
        </p:nvGraphicFramePr>
        <p:xfrm>
          <a:off x="418083" y="1474308"/>
          <a:ext cx="8143873" cy="4215702"/>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650503">
                  <a:extLst>
                    <a:ext uri="{9D8B030D-6E8A-4147-A177-3AD203B41FA5}">
                      <a16:colId xmlns:a16="http://schemas.microsoft.com/office/drawing/2014/main" val="825099589"/>
                    </a:ext>
                  </a:extLst>
                </a:gridCol>
                <a:gridCol w="482178">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rPr>
                        <a:t>技術名称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技術</a:t>
                      </a:r>
                      <a:endParaRPr lang="ja-JP" sz="1050" kern="100">
                        <a:effectLst/>
                      </a:endParaRPr>
                    </a:p>
                    <a:p>
                      <a:pPr algn="ctr">
                        <a:lnSpc>
                          <a:spcPts val="1000"/>
                        </a:lnSpc>
                        <a:spcAft>
                          <a:spcPts val="0"/>
                        </a:spcAft>
                      </a:pPr>
                      <a:r>
                        <a:rPr lang="ja-JP" sz="1000" kern="100" spc="60">
                          <a:effectLst/>
                        </a:rPr>
                        <a:t>保有者</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年月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性能①</a:t>
                      </a:r>
                      <a:endParaRPr lang="ja-JP" sz="1050" kern="100" dirty="0">
                        <a:effectLst/>
                      </a:endParaRPr>
                    </a:p>
                    <a:p>
                      <a:pPr algn="ctr">
                        <a:lnSpc>
                          <a:spcPts val="1200"/>
                        </a:lnSpc>
                        <a:spcAft>
                          <a:spcPts val="0"/>
                        </a:spcAft>
                      </a:pPr>
                      <a:r>
                        <a:rPr lang="ja-JP" sz="1000" kern="100" spc="60" dirty="0">
                          <a:effectLst/>
                        </a:rPr>
                        <a:t>（○○）</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性能②</a:t>
                      </a:r>
                      <a:endParaRPr lang="ja-JP" sz="1050" kern="100">
                        <a:effectLst/>
                      </a:endParaRPr>
                    </a:p>
                    <a:p>
                      <a:pPr algn="ctr">
                        <a:lnSpc>
                          <a:spcPts val="1000"/>
                        </a:lnSpc>
                        <a:spcAft>
                          <a:spcPts val="0"/>
                        </a:spcAft>
                      </a:pPr>
                      <a:r>
                        <a:rPr lang="ja-JP" sz="1000" kern="100" spc="60">
                          <a:effectLst/>
                        </a:rPr>
                        <a:t>（○○）</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品質・機能等の強み</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コスト</a:t>
                      </a:r>
                      <a:r>
                        <a:rPr lang="en-US" sz="1000" kern="100" spc="60" dirty="0">
                          <a:effectLst/>
                        </a:rPr>
                        <a:t>(/y)</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全体市場規模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rPr>
                        <a:t>獲得市場規模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市場シェア</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rPr>
                        <a:t>総合評価（</a:t>
                      </a:r>
                      <a:r>
                        <a:rPr lang="en-US" sz="1000" kern="100" spc="60" dirty="0">
                          <a:effectLst/>
                        </a:rPr>
                        <a:t>LD</a:t>
                      </a:r>
                      <a:r>
                        <a:rPr lang="ja-JP" sz="1000" kern="100" spc="60" dirty="0" err="1">
                          <a:effectLst/>
                        </a:rPr>
                        <a:t>、</a:t>
                      </a:r>
                      <a:r>
                        <a:rPr lang="en-US" sz="1000" kern="100" spc="60" dirty="0">
                          <a:effectLst/>
                        </a:rPr>
                        <a:t>DH</a:t>
                      </a:r>
                      <a:r>
                        <a:rPr lang="ja-JP" sz="1000" kern="100" spc="60" dirty="0" err="1">
                          <a:effectLst/>
                        </a:rPr>
                        <a:t>、</a:t>
                      </a:r>
                      <a:r>
                        <a:rPr lang="en-US" sz="1000" kern="100" spc="60" dirty="0">
                          <a:effectLst/>
                        </a:rPr>
                        <a:t>RA</a:t>
                      </a:r>
                      <a:r>
                        <a:rPr lang="ja-JP" sz="1000" kern="100" spc="60" dirty="0">
                          <a:effectLst/>
                        </a:rPr>
                        <a:t>）</a:t>
                      </a:r>
                      <a:r>
                        <a:rPr lang="en-US" altLang="ja-JP" sz="1000" kern="100" spc="60" dirty="0">
                          <a:solidFill>
                            <a:srgbClr val="0070C0"/>
                          </a:solidFill>
                          <a:effectLst/>
                        </a:rPr>
                        <a:t>※</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rPr>
                        <a:t>提案技術</a:t>
                      </a:r>
                      <a:endParaRPr lang="ja-JP" sz="1050" kern="100" dirty="0">
                        <a:effectLst/>
                      </a:endParaRPr>
                    </a:p>
                    <a:p>
                      <a:pPr algn="ctr">
                        <a:lnSpc>
                          <a:spcPts val="1200"/>
                        </a:lnSpc>
                        <a:spcAft>
                          <a:spcPts val="0"/>
                        </a:spcAft>
                      </a:pPr>
                      <a:r>
                        <a:rPr lang="ja-JP" sz="1000" kern="100" spc="60" dirty="0">
                          <a:effectLst/>
                        </a:rPr>
                        <a:t>（技術の名称）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本技術（現状）</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2022</a:t>
                      </a:r>
                      <a:r>
                        <a:rPr lang="en-US" altLang="ja-JP" sz="900" kern="100" spc="60" dirty="0">
                          <a:effectLst/>
                        </a:rPr>
                        <a:t>/8</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dirty="0">
                          <a:effectLst/>
                        </a:rPr>
                        <a:t>A</a:t>
                      </a:r>
                      <a:r>
                        <a:rPr lang="ja-JP" sz="1000" kern="100" spc="60">
                          <a:effectLst/>
                        </a:rPr>
                        <a:t>社〇〇技術（競合技術の名称）</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ja-JP" sz="900" kern="100" spc="60">
                          <a:effectLst/>
                        </a:rPr>
                        <a:t>本技術（現状）</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2022/8</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dirty="0">
                          <a:effectLst/>
                        </a:rPr>
                        <a:t>本技術（事業終了時）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本技術（実用化時点）</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成果普及段階</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dirty="0">
                          <a:effectLst/>
                        </a:rPr>
                        <a:t>C</a:t>
                      </a:r>
                      <a:r>
                        <a:rPr lang="ja-JP" sz="1000" kern="100" spc="60">
                          <a:effectLst/>
                        </a:rPr>
                        <a:t>社〇〇技術（既存技術）</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ts val="1200"/>
                        </a:lnSpc>
                        <a:spcAft>
                          <a:spcPts val="0"/>
                        </a:spcAft>
                      </a:pPr>
                      <a:r>
                        <a:rPr lang="ja-JP" sz="900" kern="100" spc="60">
                          <a:effectLst/>
                        </a:rPr>
                        <a:t>本技術（現状）</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2022/8</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本技術（事業終了時）</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本技術（実用化時点）</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just">
                        <a:lnSpc>
                          <a:spcPts val="1200"/>
                        </a:lnSpc>
                        <a:spcAft>
                          <a:spcPts val="0"/>
                        </a:spcAft>
                      </a:pPr>
                      <a:r>
                        <a:rPr lang="ja-JP" sz="900" kern="100" spc="60">
                          <a:effectLst/>
                        </a:rPr>
                        <a:t>成果普及段階</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116632"/>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７．実用化・事業化</a:t>
            </a:r>
            <a:r>
              <a:rPr kumimoji="1" lang="ja-JP" altLang="en-US" sz="2800" dirty="0">
                <a:latin typeface="+mn-ea"/>
              </a:rPr>
              <a:t>の体制</a:t>
            </a:r>
          </a:p>
        </p:txBody>
      </p:sp>
      <p:sp>
        <p:nvSpPr>
          <p:cNvPr id="7" name="テキスト ボックス 6"/>
          <p:cNvSpPr txBox="1"/>
          <p:nvPr/>
        </p:nvSpPr>
        <p:spPr>
          <a:xfrm>
            <a:off x="5292080" y="188640"/>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スライド</a:t>
            </a:r>
            <a:r>
              <a:rPr lang="en-US" altLang="ja-JP" dirty="0">
                <a:solidFill>
                  <a:prstClr val="white"/>
                </a:solidFill>
                <a:latin typeface="+mn-ea"/>
              </a:rPr>
              <a:t>5</a:t>
            </a:r>
            <a:r>
              <a:rPr lang="ja-JP" altLang="en-US" dirty="0">
                <a:solidFill>
                  <a:prstClr val="white"/>
                </a:solidFill>
                <a:latin typeface="+mn-ea"/>
              </a:rPr>
              <a:t>「研究開発の体制」と同様な枠と線で体制を記載ください。（別添４　事業化計画書の４．）</a:t>
            </a:r>
            <a:endParaRPr lang="en-US" altLang="ja-JP" dirty="0">
              <a:solidFill>
                <a:prstClr val="white"/>
              </a:solidFill>
              <a:latin typeface="+mn-ea"/>
            </a:endParaRPr>
          </a:p>
        </p:txBody>
      </p:sp>
      <p:sp>
        <p:nvSpPr>
          <p:cNvPr id="35" name="スライド番号プレースホルダ 2"/>
          <p:cNvSpPr txBox="1">
            <a:spLocks noGrp="1"/>
          </p:cNvSpPr>
          <p:nvPr/>
        </p:nvSpPr>
        <p:spPr bwMode="auto">
          <a:xfrm>
            <a:off x="8550277" y="6546852"/>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9</a:t>
            </a:fld>
            <a:endParaRPr lang="en-US" altLang="ja-JP" dirty="0">
              <a:solidFill>
                <a:schemeClr val="tx1"/>
              </a:solidFill>
              <a:latin typeface="+mn-ea"/>
              <a:cs typeface="メイリオ" pitchFamily="50" charset="-128"/>
            </a:endParaRPr>
          </a:p>
        </p:txBody>
      </p:sp>
      <p:sp>
        <p:nvSpPr>
          <p:cNvPr id="5" name="正方形/長方形 4"/>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6" name="正方形/長方形 252"/>
          <p:cNvSpPr>
            <a:spLocks noChangeArrowheads="1"/>
          </p:cNvSpPr>
          <p:nvPr/>
        </p:nvSpPr>
        <p:spPr bwMode="auto">
          <a:xfrm>
            <a:off x="154952" y="1196752"/>
            <a:ext cx="8318318" cy="153888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4067</Words>
  <Application>Microsoft Office PowerPoint</Application>
  <PresentationFormat>画面に合わせる (4:3)</PresentationFormat>
  <Paragraphs>416</Paragraphs>
  <Slides>15</Slides>
  <Notes>5</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15</vt:i4>
      </vt:variant>
    </vt:vector>
  </HeadingPairs>
  <TitlesOfParts>
    <vt:vector size="23" baseType="lpstr">
      <vt:lpstr>ＭＳ Ｐゴシック</vt:lpstr>
      <vt:lpstr>ＭＳ 明朝</vt:lpstr>
      <vt:lpstr>新細明體</vt:lpstr>
      <vt:lpstr>TmsRmn</vt:lpstr>
      <vt:lpstr>Arial</vt:lpstr>
      <vt:lpstr>Calibri</vt:lpstr>
      <vt:lpstr>Office ​​テーマ</vt:lpstr>
      <vt:lpstr>1_Office ​​テーマ</vt:lpstr>
      <vt:lpstr>  ○○○○○○の研究開発</vt:lpstr>
      <vt:lpstr>１．提案の概要（１）</vt:lpstr>
      <vt:lpstr>１．提案の概要（２）</vt:lpstr>
      <vt:lpstr>２．研究開発の内容</vt:lpstr>
      <vt:lpstr>３．研究開発の体制</vt:lpstr>
      <vt:lpstr>PowerPoint プレゼンテーション</vt:lpstr>
      <vt:lpstr>５．研究開発の目標</vt:lpstr>
      <vt:lpstr>６．技術のベンチマーク</vt:lpstr>
      <vt:lpstr>７．実用化・事業化の体制</vt:lpstr>
      <vt:lpstr>８．研究開発成果の実用化・事業化（１）</vt:lpstr>
      <vt:lpstr>PowerPoint プレゼンテーション</vt:lpstr>
      <vt:lpstr>PowerPoint プレゼンテーション</vt:lpstr>
      <vt:lpstr>（機関名：（株）〇〇〇〇）</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2021-06-24T04:16:49Z</dcterms:created>
  <dcterms:modified xsi:type="dcterms:W3CDTF">2022-08-26T06:08:44Z</dcterms:modified>
</cp:coreProperties>
</file>