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66FF"/>
    <a:srgbClr val="0000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11" d="100"/>
          <a:sy n="111" d="100"/>
        </p:scale>
        <p:origin x="1980" y="126"/>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2022/7/5</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2022/7/5</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2022/7/5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2022/7/5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2022/7/5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2022/7/5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2022/7/5</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2022/7/5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2022/7/5</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2022/7/5</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2022/7/5</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2022/7/5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2022/7/5</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2022/7/5</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5" y="2948614"/>
            <a:ext cx="4761288" cy="3792758"/>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113874"/>
            <a:ext cx="4717029" cy="2815004"/>
          </a:xfrm>
          <a:prstGeom prst="rect">
            <a:avLst/>
          </a:prstGeom>
          <a:noFill/>
          <a:ln w="19050">
            <a:solidFill>
              <a:schemeClr val="bg1">
                <a:lumMod val="65000"/>
              </a:schemeClr>
            </a:solidFill>
            <a:miter lim="800000"/>
            <a:headEnd/>
            <a:tailEnd/>
          </a:ln>
        </p:spPr>
        <p:txBody>
          <a:bodyPr/>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予算総額</a:t>
            </a:r>
            <a:r>
              <a:rPr lang="ja-JP" altLang="en-US" sz="1200" dirty="0">
                <a:latin typeface="Meiryo UI" panose="020B0604030504040204" pitchFamily="50" charset="-128"/>
                <a:ea typeface="Meiryo UI" panose="020B0604030504040204" pitchFamily="50" charset="-128"/>
              </a:rPr>
              <a:t>（実証フェーズ）</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実証要件適合性等調査：</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〇〇年〇月頃～</a:t>
            </a:r>
            <a:r>
              <a:rPr lang="en-US" altLang="ja-JP" sz="1200" dirty="0">
                <a:latin typeface="Meiryo UI" panose="020B0604030504040204" pitchFamily="50" charset="-128"/>
                <a:ea typeface="Meiryo UI" panose="020B0604030504040204" pitchFamily="50" charset="-128"/>
              </a:rPr>
              <a:t>20</a:t>
            </a:r>
            <a:r>
              <a:rPr lang="ja-JP"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実証前調査：</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8" y="912258"/>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4</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エネルギー消費の効率化等に資する我が国技術の国際実証事業／実証要件適合性等調査（実証前調査／実証研究）／○○○○○○○○○（国・地域名）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3748717613"/>
              </p:ext>
            </p:extLst>
          </p:nvPr>
        </p:nvGraphicFramePr>
        <p:xfrm>
          <a:off x="5819755" y="3117879"/>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tc>
                  <a:txBody>
                    <a:bodyPr/>
                    <a:lstStyle/>
                    <a:p>
                      <a:pPr algn="ctr"/>
                      <a:r>
                        <a:rPr kumimoji="1" lang="en-US" altLang="ja-JP" sz="800" dirty="0"/>
                        <a:t>202</a:t>
                      </a:r>
                      <a:r>
                        <a:rPr kumimoji="1" lang="ja-JP" altLang="en-US" sz="800" dirty="0"/>
                        <a:t>〇</a:t>
                      </a:r>
                      <a:r>
                        <a:rPr kumimoji="1" lang="en-US" altLang="ja-JP" sz="800" dirty="0"/>
                        <a:t>FY</a:t>
                      </a:r>
                      <a:endParaRPr kumimoji="1" lang="ja-JP" altLang="en-US" sz="800" dirty="0"/>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7401927" y="3405568"/>
            <a:ext cx="137399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6545469" y="3406640"/>
            <a:ext cx="783635"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実証前</a:t>
            </a:r>
            <a:endParaRPr lang="en-US" altLang="ja-JP" sz="800" dirty="0">
              <a:solidFill>
                <a:prstClr val="white"/>
              </a:solidFill>
              <a:latin typeface="Meiryo UI" panose="020B0604030504040204" pitchFamily="50" charset="-128"/>
              <a:ea typeface="Meiryo UI" panose="020B0604030504040204" pitchFamily="50" charset="-128"/>
            </a:endParaRPr>
          </a:p>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調査</a:t>
            </a:r>
          </a:p>
        </p:txBody>
      </p:sp>
      <p:sp>
        <p:nvSpPr>
          <p:cNvPr id="194" name="角丸四角形 193"/>
          <p:cNvSpPr/>
          <p:nvPr/>
        </p:nvSpPr>
        <p:spPr>
          <a:xfrm>
            <a:off x="7263150" y="3369733"/>
            <a:ext cx="182752" cy="438591"/>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合意文書</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a:solidFill>
                  <a:srgbClr val="000000"/>
                </a:solidFill>
                <a:latin typeface="Meiryo UI" panose="020B0604030504040204" pitchFamily="50" charset="-128"/>
                <a:ea typeface="Meiryo UI" panose="020B0604030504040204" pitchFamily="50" charset="-128"/>
              </a:rPr>
              <a:t> </a:t>
            </a:r>
            <a:r>
              <a:rPr lang="en-US" altLang="ja-JP" sz="1400">
                <a:solidFill>
                  <a:srgbClr val="000000"/>
                </a:solidFill>
                <a:latin typeface="Meiryo UI" panose="020B0604030504040204" pitchFamily="50" charset="-128"/>
                <a:ea typeface="Meiryo UI" panose="020B0604030504040204" pitchFamily="50" charset="-128"/>
              </a:rPr>
              <a:t>3</a:t>
            </a:r>
            <a:r>
              <a:rPr lang="ja-JP" altLang="en-US" sz="140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393" y="4130495"/>
            <a:ext cx="4717029" cy="2610876"/>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33967" y="4074131"/>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5</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想定する実証研究実施体制</a:t>
            </a:r>
          </a:p>
        </p:txBody>
      </p:sp>
      <p:sp>
        <p:nvSpPr>
          <p:cNvPr id="63" name="正方形/長方形 62"/>
          <p:cNvSpPr/>
          <p:nvPr/>
        </p:nvSpPr>
        <p:spPr>
          <a:xfrm>
            <a:off x="656429" y="1173225"/>
            <a:ext cx="4013297"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663093" y="6277037"/>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助成先企業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52820" y="5447732"/>
            <a:ext cx="5540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助成</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776724" y="5019103"/>
            <a:ext cx="887413"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930712" y="4590482"/>
            <a:ext cx="579437" cy="425275"/>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合意文書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775137" y="5950965"/>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chemeClr val="tx1"/>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chemeClr val="tx1"/>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49870" y="5466781"/>
            <a:ext cx="947738" cy="262153"/>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協力、監督</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671844" y="3241486"/>
            <a:ext cx="4013297" cy="2376473"/>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t-CO2/</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656429" y="2305355"/>
            <a:ext cx="4013296"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対象国・地域名のみ記載。（例：タイ（○○県））</a:t>
            </a:r>
          </a:p>
        </p:txBody>
      </p:sp>
      <p:sp>
        <p:nvSpPr>
          <p:cNvPr id="68" name="四角形吹き出し 67"/>
          <p:cNvSpPr/>
          <p:nvPr/>
        </p:nvSpPr>
        <p:spPr>
          <a:xfrm>
            <a:off x="8043869" y="856589"/>
            <a:ext cx="1646409" cy="524727"/>
          </a:xfrm>
          <a:prstGeom prst="wedgeRectCallout">
            <a:avLst>
              <a:gd name="adj1" fmla="val -73947"/>
              <a:gd name="adj2" fmla="val 57421"/>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en-US" altLang="ja-JP" sz="1000" dirty="0">
                <a:solidFill>
                  <a:srgbClr val="0000FF"/>
                </a:solidFill>
                <a:latin typeface="Meiryo UI" panose="020B0604030504040204" pitchFamily="50" charset="-128"/>
                <a:ea typeface="Meiryo UI" panose="020B0604030504040204" pitchFamily="50" charset="-128"/>
              </a:rPr>
              <a:t>※</a:t>
            </a:r>
            <a:r>
              <a:rPr lang="ja-JP" altLang="en-US" sz="1000" dirty="0">
                <a:solidFill>
                  <a:srgbClr val="0000FF"/>
                </a:solidFill>
                <a:latin typeface="Meiryo UI" panose="020B0604030504040204" pitchFamily="50" charset="-128"/>
                <a:ea typeface="Meiryo UI" panose="020B0604030504040204" pitchFamily="50" charset="-128"/>
              </a:rPr>
              <a:t>予算総額は、</a:t>
            </a:r>
            <a:endParaRPr lang="en-US" altLang="ja-JP" sz="1000" dirty="0">
              <a:solidFill>
                <a:srgbClr val="0000FF"/>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　　実証研究の総額を記載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510149" y="4289331"/>
            <a:ext cx="1988654" cy="520472"/>
          </a:xfrm>
          <a:prstGeom prst="wedgeRectCallout">
            <a:avLst>
              <a:gd name="adj1" fmla="val -59636"/>
              <a:gd name="adj2" fmla="val 43622"/>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eaLnBrk="1" fontAlgn="auto" hangingPunct="1">
              <a:lnSpc>
                <a:spcPct val="120000"/>
              </a:lnSpc>
              <a:spcBef>
                <a:spcPts val="0"/>
              </a:spcBef>
              <a:spcAft>
                <a:spcPts val="0"/>
              </a:spcAft>
              <a:buFont typeface="Wingdings" pitchFamily="2" charset="2"/>
              <a:buChar char="ü"/>
              <a:defRPr/>
            </a:pPr>
            <a:r>
              <a:rPr lang="ja-JP" altLang="en-US" sz="1400" dirty="0">
                <a:solidFill>
                  <a:srgbClr val="0000FF"/>
                </a:solidFill>
                <a:latin typeface="Meiryo UI" panose="020B0604030504040204" pitchFamily="50" charset="-128"/>
                <a:ea typeface="Meiryo UI" panose="020B0604030504040204" pitchFamily="50" charset="-128"/>
              </a:rPr>
              <a:t>実施体制図を記載。</a:t>
            </a:r>
          </a:p>
        </p:txBody>
      </p:sp>
      <p:sp>
        <p:nvSpPr>
          <p:cNvPr id="56" name="四角形吹き出し 55"/>
          <p:cNvSpPr/>
          <p:nvPr/>
        </p:nvSpPr>
        <p:spPr>
          <a:xfrm>
            <a:off x="4166143" y="281760"/>
            <a:ext cx="1694369" cy="310754"/>
          </a:xfrm>
          <a:prstGeom prst="wedgeRectCallout">
            <a:avLst>
              <a:gd name="adj1" fmla="val -68444"/>
              <a:gd name="adj2" fmla="val -39618"/>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000" dirty="0">
                <a:solidFill>
                  <a:srgbClr val="3366FF"/>
                </a:solidFill>
                <a:latin typeface="Meiryo UI" panose="020B0604030504040204" pitchFamily="50" charset="-128"/>
                <a:ea typeface="Meiryo UI" panose="020B0604030504040204" pitchFamily="50" charset="-128"/>
              </a:rPr>
              <a:t>実証名称を記載すること。</a:t>
            </a:r>
            <a:endParaRPr lang="en-US" altLang="ja-JP" sz="1000" dirty="0">
              <a:solidFill>
                <a:srgbClr val="3366FF"/>
              </a:solidFill>
              <a:latin typeface="Meiryo UI" panose="020B0604030504040204" pitchFamily="50" charset="-128"/>
              <a:ea typeface="Meiryo UI" panose="020B0604030504040204" pitchFamily="50" charset="-128"/>
            </a:endParaRPr>
          </a:p>
        </p:txBody>
      </p:sp>
      <p:sp>
        <p:nvSpPr>
          <p:cNvPr id="67" name="テキスト ボックス 66"/>
          <p:cNvSpPr txBox="1"/>
          <p:nvPr/>
        </p:nvSpPr>
        <p:spPr>
          <a:xfrm>
            <a:off x="5254060" y="1378569"/>
            <a:ext cx="2032496" cy="830997"/>
          </a:xfrm>
          <a:prstGeom prst="rect">
            <a:avLst/>
          </a:prstGeom>
          <a:noFill/>
        </p:spPr>
        <p:txBody>
          <a:bodyPr wrap="square" rtlCol="0">
            <a:spAutoFit/>
          </a:bodyPr>
          <a:lstStyle/>
          <a:p>
            <a:r>
              <a:rPr lang="ja-JP" altLang="en-US" sz="1200" b="1" dirty="0">
                <a:latin typeface="Meiryo UI" panose="020B0604030504040204" pitchFamily="50" charset="-128"/>
                <a:ea typeface="Meiryo UI" panose="020B0604030504040204" pitchFamily="50" charset="-128"/>
              </a:rPr>
              <a:t>実証研究</a:t>
            </a:r>
            <a:endParaRPr lang="en-US" altLang="ja-JP" sz="1200" b="1"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zh-TW" altLang="en-US" sz="1200" dirty="0">
                <a:latin typeface="Meiryo UI" panose="020B0604030504040204" pitchFamily="50" charset="-128"/>
                <a:ea typeface="Meiryo UI" panose="020B0604030504040204" pitchFamily="50" charset="-128"/>
              </a:rPr>
              <a:t>ＮＥＤＯ負担額：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 　　</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助成</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相手国負担額：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p:txBody>
      </p:sp>
      <p:sp>
        <p:nvSpPr>
          <p:cNvPr id="69" name="正方形/長方形 68"/>
          <p:cNvSpPr/>
          <p:nvPr/>
        </p:nvSpPr>
        <p:spPr>
          <a:xfrm>
            <a:off x="5853800" y="3402431"/>
            <a:ext cx="691669" cy="37319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実証要件適合性等調査</a:t>
            </a:r>
          </a:p>
        </p:txBody>
      </p:sp>
      <p:sp>
        <p:nvSpPr>
          <p:cNvPr id="71" name="四角形吹き出し 70"/>
          <p:cNvSpPr/>
          <p:nvPr/>
        </p:nvSpPr>
        <p:spPr>
          <a:xfrm>
            <a:off x="7488269" y="1525391"/>
            <a:ext cx="1826925" cy="486553"/>
          </a:xfrm>
          <a:prstGeom prst="wedgeRectCallout">
            <a:avLst>
              <a:gd name="adj1" fmla="val -73947"/>
              <a:gd name="adj2" fmla="val 5742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相手国の負担金額が明示できる場合は記載すること。</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7826999" y="3260315"/>
            <a:ext cx="1826925" cy="486553"/>
          </a:xfrm>
          <a:prstGeom prst="wedgeRectCallout">
            <a:avLst>
              <a:gd name="adj1" fmla="val -73947"/>
              <a:gd name="adj2" fmla="val 57421"/>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1704250" y="763261"/>
            <a:ext cx="1694369" cy="595512"/>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95160"/>
            <a:ext cx="4675164" cy="4015583"/>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（実証技術に関する事業概要）＊＊＊＊＊</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（実証予定地における事業概要）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（事業環境における課題） ＊＊＊＊＊</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（課題に対する実証技術の強み）</a:t>
            </a: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4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400" dirty="0">
              <a:solidFill>
                <a:srgbClr val="000000"/>
              </a:solidFill>
              <a:latin typeface="Meiryo UI" panose="020B0604030504040204" pitchFamily="50" charset="-128"/>
              <a:ea typeface="Meiryo UI" panose="020B0604030504040204" pitchFamily="50" charset="-128"/>
            </a:endParaRPr>
          </a:p>
        </p:txBody>
      </p:sp>
      <p:sp>
        <p:nvSpPr>
          <p:cNvPr id="70" name="テキスト ボックス 69"/>
          <p:cNvSpPr txBox="1"/>
          <p:nvPr/>
        </p:nvSpPr>
        <p:spPr>
          <a:xfrm>
            <a:off x="8088923" y="437137"/>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50454" y="84272"/>
            <a:ext cx="1288800"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６．事業環境</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18963" y="295160"/>
            <a:ext cx="4888867" cy="4015583"/>
          </a:xfrm>
          <a:prstGeom prst="rect">
            <a:avLst/>
          </a:prstGeom>
          <a:noFill/>
          <a:ln w="19050">
            <a:solidFill>
              <a:schemeClr val="bg1">
                <a:lumMod val="65000"/>
              </a:schemeClr>
            </a:solidFill>
            <a:miter lim="800000"/>
            <a:headEnd/>
            <a:tailEnd/>
          </a:ln>
        </p:spPr>
        <p:txBody>
          <a:body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○○システムと○○を用い、○○市場へ参入。</a:t>
            </a: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7" name="四角形吹き出し 67">
            <a:extLst>
              <a:ext uri="{FF2B5EF4-FFF2-40B4-BE49-F238E27FC236}">
                <a16:creationId xmlns:a16="http://schemas.microsoft.com/office/drawing/2014/main" id="{B815D555-F3ED-4E8B-A680-2AF24220DAB9}"/>
              </a:ext>
            </a:extLst>
          </p:cNvPr>
          <p:cNvSpPr/>
          <p:nvPr/>
        </p:nvSpPr>
        <p:spPr>
          <a:xfrm>
            <a:off x="418213" y="2181349"/>
            <a:ext cx="2245572" cy="1892630"/>
          </a:xfrm>
          <a:prstGeom prst="wedgeRectCallout">
            <a:avLst>
              <a:gd name="adj1" fmla="val 60508"/>
              <a:gd name="adj2" fmla="val -73691"/>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実証技術及び実証予定地における事業環境について箇条書きで記載。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事業環境における課題及びその課題に対する実証技術の強みを明記する。　　</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矢印: 下 1">
            <a:extLst>
              <a:ext uri="{FF2B5EF4-FFF2-40B4-BE49-F238E27FC236}">
                <a16:creationId xmlns:a16="http://schemas.microsoft.com/office/drawing/2014/main" id="{A31C1901-040F-44C3-BB47-29A9DBD13F44}"/>
              </a:ext>
            </a:extLst>
          </p:cNvPr>
          <p:cNvSpPr/>
          <p:nvPr/>
        </p:nvSpPr>
        <p:spPr>
          <a:xfrm>
            <a:off x="1408302" y="1234975"/>
            <a:ext cx="265393" cy="267640"/>
          </a:xfrm>
          <a:prstGeom prst="downArrow">
            <a:avLst/>
          </a:prstGeom>
          <a:solidFill>
            <a:schemeClr val="tx2">
              <a:lumMod val="40000"/>
              <a:lumOff val="60000"/>
            </a:schemeClr>
          </a:solidFill>
          <a:ln w="22225">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endParaRPr>
          </a:p>
        </p:txBody>
      </p:sp>
      <p:sp>
        <p:nvSpPr>
          <p:cNvPr id="39" name="テキスト ボックス 71">
            <a:extLst>
              <a:ext uri="{FF2B5EF4-FFF2-40B4-BE49-F238E27FC236}">
                <a16:creationId xmlns:a16="http://schemas.microsoft.com/office/drawing/2014/main" id="{A8E6E69F-820F-4D24-ABEA-DFB017238AF4}"/>
              </a:ext>
            </a:extLst>
          </p:cNvPr>
          <p:cNvSpPr txBox="1">
            <a:spLocks noChangeArrowheads="1"/>
          </p:cNvSpPr>
          <p:nvPr/>
        </p:nvSpPr>
        <p:spPr bwMode="auto">
          <a:xfrm>
            <a:off x="2908872" y="1950321"/>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事業環境を説明する図等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40" name="四角形吹き出し 67">
            <a:extLst>
              <a:ext uri="{FF2B5EF4-FFF2-40B4-BE49-F238E27FC236}">
                <a16:creationId xmlns:a16="http://schemas.microsoft.com/office/drawing/2014/main" id="{C2FDC5BF-65EC-4230-BC7A-D000201F56EA}"/>
              </a:ext>
            </a:extLst>
          </p:cNvPr>
          <p:cNvSpPr/>
          <p:nvPr/>
        </p:nvSpPr>
        <p:spPr>
          <a:xfrm>
            <a:off x="5552167" y="1295316"/>
            <a:ext cx="2245572" cy="1360853"/>
          </a:xfrm>
          <a:prstGeom prst="wedgeRectCallout">
            <a:avLst>
              <a:gd name="adj1" fmla="val -27840"/>
              <a:gd name="adj2" fmla="val -87490"/>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市場や競合、事業モデルにかかる主要リスク、普及展開予定等を記載。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4909647" y="86200"/>
            <a:ext cx="1287046" cy="218443"/>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７．事業戦略</a:t>
            </a:r>
          </a:p>
        </p:txBody>
      </p:sp>
      <p:sp>
        <p:nvSpPr>
          <p:cNvPr id="42" name="テキスト ボックス 258">
            <a:extLst>
              <a:ext uri="{FF2B5EF4-FFF2-40B4-BE49-F238E27FC236}">
                <a16:creationId xmlns:a16="http://schemas.microsoft.com/office/drawing/2014/main" id="{3081E806-4178-421C-97E0-291B8AAF44F1}"/>
              </a:ext>
            </a:extLst>
          </p:cNvPr>
          <p:cNvSpPr txBox="1">
            <a:spLocks noChangeArrowheads="1"/>
          </p:cNvSpPr>
          <p:nvPr/>
        </p:nvSpPr>
        <p:spPr bwMode="auto">
          <a:xfrm>
            <a:off x="129622" y="4517895"/>
            <a:ext cx="9678207" cy="224507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endParaRPr lang="en-US" altLang="ja-JP" sz="1400" dirty="0">
              <a:solidFill>
                <a:srgbClr val="000000"/>
              </a:solidFill>
              <a:latin typeface="Meiryo UI" panose="020B0604030504040204" pitchFamily="50" charset="-128"/>
              <a:ea typeface="Meiryo UI" panose="020B0604030504040204" pitchFamily="50" charset="-128"/>
            </a:endParaRPr>
          </a:p>
          <a:p>
            <a:pPr marL="0" indent="0" eaLnBrk="1" hangingPunct="1">
              <a:lnSpc>
                <a:spcPct val="120000"/>
              </a:lnSpc>
              <a:spcBef>
                <a:spcPct val="0"/>
              </a:spcBef>
              <a:buNone/>
            </a:pP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41" name="Rectangle 7">
            <a:extLst>
              <a:ext uri="{FF2B5EF4-FFF2-40B4-BE49-F238E27FC236}">
                <a16:creationId xmlns:a16="http://schemas.microsoft.com/office/drawing/2014/main" id="{AA43B518-BE6A-4BB0-92D8-20C9F23C251F}"/>
              </a:ext>
            </a:extLst>
          </p:cNvPr>
          <p:cNvSpPr>
            <a:spLocks noChangeArrowheads="1"/>
          </p:cNvSpPr>
          <p:nvPr/>
        </p:nvSpPr>
        <p:spPr bwMode="auto">
          <a:xfrm>
            <a:off x="50454" y="4364457"/>
            <a:ext cx="168853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８．ビジネスモデル</a:t>
            </a:r>
          </a:p>
        </p:txBody>
      </p:sp>
      <p:sp>
        <p:nvSpPr>
          <p:cNvPr id="43" name="四角形吹き出し 67">
            <a:extLst>
              <a:ext uri="{FF2B5EF4-FFF2-40B4-BE49-F238E27FC236}">
                <a16:creationId xmlns:a16="http://schemas.microsoft.com/office/drawing/2014/main" id="{DB5EDDEF-1438-4F0D-B40B-28CE7511A617}"/>
              </a:ext>
            </a:extLst>
          </p:cNvPr>
          <p:cNvSpPr/>
          <p:nvPr/>
        </p:nvSpPr>
        <p:spPr>
          <a:xfrm>
            <a:off x="928503" y="5048713"/>
            <a:ext cx="4104891" cy="1360853"/>
          </a:xfrm>
          <a:prstGeom prst="wedgeRectCallout">
            <a:avLst>
              <a:gd name="adj1" fmla="val -37188"/>
              <a:gd name="adj2" fmla="val -71892"/>
            </a:avLst>
          </a:prstGeom>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普及段階におけるビジネスモデルについて記載。（図等の用いての説明も可）　</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現在想定なさっている内容でご記載ください。こちらの内容に関しましては、今後事業を進めていく中で修正・変更は可能です。</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5" name="テキスト ボックス 71">
            <a:extLst>
              <a:ext uri="{FF2B5EF4-FFF2-40B4-BE49-F238E27FC236}">
                <a16:creationId xmlns:a16="http://schemas.microsoft.com/office/drawing/2014/main" id="{5D420705-1936-4430-AC49-F4FD86E4739B}"/>
              </a:ext>
            </a:extLst>
          </p:cNvPr>
          <p:cNvSpPr txBox="1">
            <a:spLocks noChangeArrowheads="1"/>
          </p:cNvSpPr>
          <p:nvPr/>
        </p:nvSpPr>
        <p:spPr bwMode="auto">
          <a:xfrm>
            <a:off x="7941054" y="1950321"/>
            <a:ext cx="1816993" cy="212365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r>
              <a:rPr lang="ja-JP" altLang="en-US" sz="1200" dirty="0">
                <a:solidFill>
                  <a:srgbClr val="000000"/>
                </a:solidFill>
                <a:latin typeface="Meiryo UI" panose="020B0604030504040204" pitchFamily="50" charset="-128"/>
                <a:ea typeface="Meiryo UI" panose="020B0604030504040204" pitchFamily="50" charset="-128"/>
              </a:rPr>
              <a:t>事業戦略を説明する図等</a:t>
            </a: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en-US" altLang="ja-JP" sz="1200" dirty="0">
              <a:solidFill>
                <a:srgbClr val="000000"/>
              </a:solidFill>
              <a:latin typeface="Meiryo UI" panose="020B0604030504040204" pitchFamily="50" charset="-128"/>
              <a:ea typeface="Meiryo UI" panose="020B0604030504040204" pitchFamily="50" charset="-128"/>
            </a:endParaRPr>
          </a:p>
          <a:p>
            <a:pPr algn="ctr" eaLnBrk="1" hangingPunct="1">
              <a:spcBef>
                <a:spcPct val="0"/>
              </a:spcBef>
              <a:buFontTx/>
              <a:buNone/>
            </a:pPr>
            <a:endParaRPr lang="ja-JP" altLang="en-US" sz="12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639</Words>
  <Application>Microsoft Office PowerPoint</Application>
  <PresentationFormat>A4 210 x 297 mm</PresentationFormat>
  <Paragraphs>119</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2022-07-05T01:42:06Z</dcterms:created>
  <dcterms:modified xsi:type="dcterms:W3CDTF">2022-07-05T01:42:41Z</dcterms:modified>
</cp:coreProperties>
</file>