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62" r:id="rId2"/>
    <p:sldId id="270" r:id="rId3"/>
    <p:sldId id="263" r:id="rId4"/>
    <p:sldId id="271" r:id="rId5"/>
    <p:sldId id="264" r:id="rId6"/>
    <p:sldId id="272" r:id="rId7"/>
    <p:sldId id="269" r:id="rId8"/>
    <p:sldId id="267" r:id="rId9"/>
    <p:sldId id="276" r:id="rId10"/>
    <p:sldId id="273" r:id="rId11"/>
    <p:sldId id="274" r:id="rId12"/>
    <p:sldId id="268" r:id="rId13"/>
    <p:sldId id="275" r:id="rId14"/>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786"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6242F766-F3D5-4D60-A923-2555C7DFA534}" type="datetimeFigureOut">
              <a:rPr kumimoji="1" lang="ja-JP" altLang="en-US" smtClean="0"/>
              <a:t>2021/3/2</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2021/3/2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2021/3/2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2021/3/2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2021/3/2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2021/3/2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2021/3/2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2021/3/2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2021/3/2</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9513" y="1422068"/>
            <a:ext cx="8655556" cy="2359764"/>
          </a:xfrm>
        </p:spPr>
        <p:txBody>
          <a:bodyPr>
            <a:noAutofit/>
          </a:bodyPr>
          <a:lstStyle/>
          <a:p>
            <a:pPr algn="l">
              <a:lnSpc>
                <a:spcPts val="2500"/>
              </a:lnSpc>
            </a:pPr>
            <a:r>
              <a:rPr lang="ja-JP" altLang="en-US" sz="2000" b="1" dirty="0">
                <a:latin typeface="ＭＳ Ｐゴシック" panose="020B0600070205080204" pitchFamily="50" charset="-128"/>
                <a:ea typeface="ＭＳ Ｐゴシック" panose="020B0600070205080204" pitchFamily="50" charset="-128"/>
              </a:rPr>
              <a:t>　海洋生分解性プラスチックの社会実装に向けた技術開発事業</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研究開発項目②　海洋生分解性プラスチックに関する新技術・新素材の開発</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②－１　新規化学構造を有する樹脂・新規バイオ製造プロセス開発等による</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海洋生分解性プラスチックに関する新技術・新素材の開発</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②－２　複合化技術等による海洋生分解性プラスチックに関する新技術・</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新素材の開発</a:t>
            </a: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a:t>〇〇〇〇</a:t>
            </a:r>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a:solidFill>
                  <a:srgbClr val="0000FF"/>
                </a:solidFill>
              </a:rPr>
              <a:t>提案される大学・企業名を記載してください</a:t>
            </a:r>
            <a:endParaRPr kumimoji="1"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共同提案の場合、代表機関を一番上に記述し、共同提案者を下に併記してください（再委託先、共同実施先は記載不要です）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本フォーマットに従い、提案する研究開発の説明資料を作成してください。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採択審査委員会におけるヒアリング審査において、本資料を用いた説明を依頼する場合がございます</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青字の説明書きを参考に記載してください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特に記載がない限り、ページは極力追加しないでください。</a:t>
            </a:r>
            <a:endParaRPr lang="en-US" altLang="ja-JP" sz="1200" i="1" dirty="0">
              <a:solidFill>
                <a:srgbClr val="0000FF"/>
              </a:solidFill>
            </a:endParaRPr>
          </a:p>
          <a:p>
            <a:pPr marL="87313" indent="-87313">
              <a:buFont typeface="Arial" pitchFamily="34" charset="0"/>
              <a:buChar char="•"/>
            </a:pPr>
            <a:r>
              <a:rPr kumimoji="1" lang="ja-JP" altLang="en-US" sz="1200" i="1" dirty="0">
                <a:solidFill>
                  <a:srgbClr val="0000FF"/>
                </a:solidFill>
              </a:rPr>
              <a:t>作成時は説明書きを削除してください</a:t>
            </a:r>
          </a:p>
        </p:txBody>
      </p:sp>
      <p:sp>
        <p:nvSpPr>
          <p:cNvPr id="10" name="テキスト ボックス 9"/>
          <p:cNvSpPr txBox="1"/>
          <p:nvPr/>
        </p:nvSpPr>
        <p:spPr>
          <a:xfrm>
            <a:off x="179512" y="182562"/>
            <a:ext cx="2952327" cy="523220"/>
          </a:xfrm>
          <a:prstGeom prst="rect">
            <a:avLst/>
          </a:prstGeom>
          <a:noFill/>
          <a:ln>
            <a:noFill/>
          </a:ln>
        </p:spPr>
        <p:txBody>
          <a:bodyPr wrap="square" rtlCol="0">
            <a:spAutoFit/>
          </a:bodyPr>
          <a:lstStyle/>
          <a:p>
            <a:r>
              <a:rPr kumimoji="1" lang="ja-JP" altLang="en-US" sz="1400" dirty="0">
                <a:latin typeface="+mn-ea"/>
              </a:rPr>
              <a:t>（別添</a:t>
            </a:r>
            <a:r>
              <a:rPr lang="en-US" altLang="ja-JP" sz="1400" dirty="0">
                <a:latin typeface="+mn-ea"/>
              </a:rPr>
              <a:t>4</a:t>
            </a:r>
            <a:r>
              <a:rPr kumimoji="1" lang="ja-JP" altLang="en-US" sz="1400" dirty="0">
                <a:latin typeface="+mn-ea"/>
              </a:rPr>
              <a:t>）</a:t>
            </a:r>
            <a:r>
              <a:rPr lang="ja-JP" altLang="en-US" sz="1400" u="sng" dirty="0">
                <a:latin typeface="+mn-ea"/>
              </a:rPr>
              <a:t>研究開発テーマ説明資料</a:t>
            </a:r>
          </a:p>
          <a:p>
            <a:endParaRPr kumimoji="1" lang="ja-JP" altLang="en-US" sz="1400" dirty="0">
              <a:latin typeface="+mn-ea"/>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2" name="テキスト ボックス 11"/>
          <p:cNvSpPr txBox="1"/>
          <p:nvPr/>
        </p:nvSpPr>
        <p:spPr>
          <a:xfrm>
            <a:off x="4604049" y="4376137"/>
            <a:ext cx="2993206"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研究開発項目を記載してください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想定される成果</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2" y="719827"/>
            <a:ext cx="8496943" cy="2031325"/>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提案の内容を実施することによりアウトプットされる具体的な技術や成果等をわかりやすく説明してください。</a:t>
            </a:r>
          </a:p>
          <a:p>
            <a:pPr marL="87313" indent="-87313">
              <a:buFont typeface="Arial" pitchFamily="34" charset="0"/>
              <a:buChar char="•"/>
            </a:pPr>
            <a:r>
              <a:rPr lang="ja-JP" altLang="en-US" i="1" dirty="0">
                <a:solidFill>
                  <a:srgbClr val="0000FF"/>
                </a:solidFill>
              </a:rPr>
              <a:t>初年度及び本プロジェクトの節目となる２年目（</a:t>
            </a:r>
            <a:r>
              <a:rPr lang="en-US" altLang="ja-JP" i="1" dirty="0">
                <a:solidFill>
                  <a:srgbClr val="0000FF"/>
                </a:solidFill>
              </a:rPr>
              <a:t>2022</a:t>
            </a:r>
            <a:r>
              <a:rPr lang="ja-JP" altLang="en-US" i="1" dirty="0">
                <a:solidFill>
                  <a:srgbClr val="0000FF"/>
                </a:solidFill>
              </a:rPr>
              <a:t>年度）、４年目（</a:t>
            </a:r>
            <a:r>
              <a:rPr lang="en-US" altLang="ja-JP" i="1" dirty="0">
                <a:solidFill>
                  <a:srgbClr val="0000FF"/>
                </a:solidFill>
              </a:rPr>
              <a:t>2024</a:t>
            </a:r>
            <a:r>
              <a:rPr lang="ja-JP" altLang="en-US" i="1" dirty="0">
                <a:solidFill>
                  <a:srgbClr val="0000FF"/>
                </a:solidFill>
              </a:rPr>
              <a:t>年度）のイメージがわかるように記載してください。さらに、プロジェクト期間中に海洋生分解性プラスチック産業にもたらされる効果・変革があれば具体的に説明してください。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なお、提案期間が４年未満の場合は、研究期間に応じて中間・最終目標年度を適宜設定して記載してください。</a:t>
            </a: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研究開発成果の実用化・事業化見込み</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923330"/>
          </a:xfrm>
          <a:prstGeom prst="rect">
            <a:avLst/>
          </a:prstGeom>
        </p:spPr>
        <p:txBody>
          <a:bodyPr wrap="square">
            <a:spAutoFit/>
          </a:bodyPr>
          <a:lstStyle/>
          <a:p>
            <a:pPr marL="87313" indent="-87313"/>
            <a:r>
              <a:rPr lang="ja-JP" altLang="en-US" i="1" dirty="0">
                <a:solidFill>
                  <a:srgbClr val="0000FF"/>
                </a:solidFill>
              </a:rPr>
              <a:t>・提案書に記載する研究開発成果の実用化・事業化の見込みを説明してください（現時点での実用化に向けた戦略・方針）</a:t>
            </a:r>
            <a:endParaRPr lang="en-US" altLang="ja-JP" i="1" dirty="0">
              <a:solidFill>
                <a:srgbClr val="0000FF"/>
              </a:solidFill>
            </a:endParaRPr>
          </a:p>
          <a:p>
            <a:pPr marL="87313" indent="-87313"/>
            <a:r>
              <a:rPr lang="ja-JP" altLang="en-US" i="1" dirty="0">
                <a:solidFill>
                  <a:srgbClr val="0000FF"/>
                </a:solidFill>
              </a:rPr>
              <a:t>・誰が・どのように実用化・事業化する計画であるかわかりやすく説明をしてください。</a:t>
            </a:r>
            <a:endParaRPr lang="en-US" altLang="ja-JP" i="1" dirty="0">
              <a:solidFill>
                <a:srgbClr val="0000FF"/>
              </a:solidFill>
            </a:endParaRP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t>我が国経済への貢献</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200329"/>
          </a:xfrm>
          <a:prstGeom prst="rect">
            <a:avLst/>
          </a:prstGeom>
        </p:spPr>
        <p:txBody>
          <a:bodyPr wrap="square">
            <a:spAutoFit/>
          </a:bodyPr>
          <a:lstStyle/>
          <a:p>
            <a:pPr marL="87313" indent="-87313"/>
            <a:r>
              <a:rPr lang="ja-JP" altLang="en-US" i="1" dirty="0">
                <a:solidFill>
                  <a:srgbClr val="0000FF"/>
                </a:solidFill>
              </a:rPr>
              <a:t>・提案書に記載する研究開発成果の実用化・事業化の見込みを説明してください（現時点での実用化に向けた戦略・方針）</a:t>
            </a:r>
            <a:endParaRPr lang="en-US" altLang="ja-JP" i="1" dirty="0">
              <a:solidFill>
                <a:srgbClr val="0000FF"/>
              </a:solidFill>
            </a:endParaRPr>
          </a:p>
          <a:p>
            <a:pPr marL="87313" indent="-87313"/>
            <a:r>
              <a:rPr lang="ja-JP" altLang="en-US" i="1" dirty="0">
                <a:solidFill>
                  <a:srgbClr val="0000FF"/>
                </a:solidFill>
              </a:rPr>
              <a:t>・自らが実用化・事業化しない場合は、想定する企業等を記載してください。</a:t>
            </a:r>
            <a:endParaRPr lang="en-US" altLang="ja-JP" i="1" dirty="0">
              <a:solidFill>
                <a:srgbClr val="0000FF"/>
              </a:solidFill>
            </a:endParaRPr>
          </a:p>
          <a:p>
            <a:pPr marL="87313" indent="-87313"/>
            <a:r>
              <a:rPr lang="ja-JP" altLang="en-US" i="1" dirty="0">
                <a:solidFill>
                  <a:srgbClr val="0000FF"/>
                </a:solidFill>
              </a:rPr>
              <a:t>・市場獲得・創出等の道筋を明確に示してください。</a:t>
            </a:r>
            <a:endParaRPr lang="en-US" altLang="ja-JP" i="1" dirty="0">
              <a:solidFill>
                <a:srgbClr val="0000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78802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t>地球環境課題解決への貢献</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923330"/>
          </a:xfrm>
          <a:prstGeom prst="rect">
            <a:avLst/>
          </a:prstGeom>
        </p:spPr>
        <p:txBody>
          <a:bodyPr wrap="square">
            <a:spAutoFit/>
          </a:bodyPr>
          <a:lstStyle/>
          <a:p>
            <a:pPr marL="87313" indent="-87313"/>
            <a:r>
              <a:rPr lang="ja-JP" altLang="en-US" i="1" dirty="0">
                <a:solidFill>
                  <a:srgbClr val="0000FF"/>
                </a:solidFill>
              </a:rPr>
              <a:t>・提案内容の実施により、どのように海洋プラスチックごみの抑制、削減効果が期待されるのか、バックデータ含め、試算結果等を具体的に説明してください。</a:t>
            </a:r>
            <a:endParaRPr lang="en-US" altLang="ja-JP" i="1" dirty="0">
              <a:solidFill>
                <a:srgbClr val="0000FF"/>
              </a:solidFill>
            </a:endParaRPr>
          </a:p>
          <a:p>
            <a:pPr marL="87313" indent="-87313"/>
            <a:r>
              <a:rPr lang="ja-JP" altLang="en-US" i="1" dirty="0">
                <a:solidFill>
                  <a:srgbClr val="0000FF"/>
                </a:solidFill>
              </a:rPr>
              <a:t>・海洋生分解性プラスチックの市場導入促進への貢献も説明してください。</a:t>
            </a:r>
            <a:endParaRPr lang="en-US" altLang="ja-JP" i="1" dirty="0">
              <a:solidFill>
                <a:srgbClr val="0000FF"/>
              </a:solidFill>
            </a:endParaRPr>
          </a:p>
        </p:txBody>
      </p:sp>
    </p:spTree>
    <p:extLst>
      <p:ext uri="{BB962C8B-B14F-4D97-AF65-F5344CB8AC3E}">
        <p14:creationId xmlns:p14="http://schemas.microsoft.com/office/powerpoint/2010/main" val="4072410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参画機関：</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（再委託：○○</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△△大学△△研究室</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研究開発項目○：○○○○○○○○○○○○○○○の研究開発</a:t>
            </a:r>
          </a:p>
        </p:txBody>
      </p:sp>
      <p:sp>
        <p:nvSpPr>
          <p:cNvPr id="7" name="Rectangle 9"/>
          <p:cNvSpPr>
            <a:spLocks noChangeArrowheads="1"/>
          </p:cNvSpPr>
          <p:nvPr/>
        </p:nvSpPr>
        <p:spPr bwMode="auto">
          <a:xfrm>
            <a:off x="135133" y="1076730"/>
            <a:ext cx="4376715" cy="5655598"/>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81726" y="890678"/>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9" name="Rectangle 9"/>
          <p:cNvSpPr>
            <a:spLocks noChangeArrowheads="1"/>
          </p:cNvSpPr>
          <p:nvPr/>
        </p:nvSpPr>
        <p:spPr bwMode="auto">
          <a:xfrm>
            <a:off x="334050"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a:latin typeface="Meiryo UI" panose="020B0604030504040204" pitchFamily="50" charset="-128"/>
                <a:ea typeface="Meiryo UI" panose="020B0604030504040204" pitchFamily="50" charset="-128"/>
                <a:cs typeface="Meiryo UI" panose="020B0604030504040204" pitchFamily="50" charset="-128"/>
              </a:rPr>
              <a:t>研究開発の背景・目的（解決を目指す社会課題、実用化を目指す新たな製品・サービス等）を分かりやすくイメージできる図を挿入してください。</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4676836" y="1079597"/>
            <a:ext cx="4376715" cy="5652507"/>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4607969" y="890678"/>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研究開発の概要</a:t>
            </a:r>
          </a:p>
        </p:txBody>
      </p:sp>
      <p:sp>
        <p:nvSpPr>
          <p:cNvPr id="12" name="テキスト ボックス 11"/>
          <p:cNvSpPr txBox="1"/>
          <p:nvPr/>
        </p:nvSpPr>
        <p:spPr>
          <a:xfrm>
            <a:off x="202295" y="1161228"/>
            <a:ext cx="4321149" cy="2862322"/>
          </a:xfrm>
          <a:prstGeom prst="rect">
            <a:avLst/>
          </a:prstGeom>
          <a:noFill/>
        </p:spPr>
        <p:txBody>
          <a:bodyPr wrap="square" rtlCol="0">
            <a:spAutoFit/>
          </a:bodyPr>
          <a:lstStyle/>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3" name="テキスト ボックス 12"/>
          <p:cNvSpPr txBox="1"/>
          <p:nvPr/>
        </p:nvSpPr>
        <p:spPr>
          <a:xfrm>
            <a:off x="4832020" y="1161228"/>
            <a:ext cx="4266427" cy="2862322"/>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6" name="Rectangle 9"/>
          <p:cNvSpPr>
            <a:spLocks noChangeArrowheads="1"/>
          </p:cNvSpPr>
          <p:nvPr/>
        </p:nvSpPr>
        <p:spPr bwMode="auto">
          <a:xfrm>
            <a:off x="4902194"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a:latin typeface="Meiryo UI" panose="020B0604030504040204" pitchFamily="50" charset="-128"/>
                <a:ea typeface="Meiryo UI" panose="020B0604030504040204" pitchFamily="50" charset="-128"/>
                <a:cs typeface="Meiryo UI" panose="020B0604030504040204" pitchFamily="50" charset="-128"/>
              </a:rPr>
              <a:t>開発に取り組む技術の原理・手法や開発内容、応用シーン等を分かりやすくイメージできる図を挿入してください。</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6011969" y="737332"/>
            <a:ext cx="304158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提案概要資料を</a:t>
            </a:r>
            <a:r>
              <a:rPr lang="en-US" altLang="ja-JP" sz="1200" i="1" dirty="0">
                <a:solidFill>
                  <a:srgbClr val="0000FF"/>
                </a:solidFill>
              </a:rPr>
              <a:t>1</a:t>
            </a:r>
            <a:r>
              <a:rPr lang="ja-JP" altLang="en-US" sz="1200" i="1" dirty="0">
                <a:solidFill>
                  <a:srgbClr val="0000FF"/>
                </a:solidFill>
              </a:rPr>
              <a:t>ページで作成してください。</a:t>
            </a: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提案概要</a:t>
            </a: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2878175"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研究開発の目的</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221354" y="116632"/>
            <a:ext cx="4572000" cy="646331"/>
          </a:xfrm>
          <a:prstGeom prst="rect">
            <a:avLst/>
          </a:prstGeom>
        </p:spPr>
        <p:txBody>
          <a:bodyPr>
            <a:spAutoFit/>
          </a:bodyPr>
          <a:lstStyle/>
          <a:p>
            <a:pPr marL="87313" indent="-87313">
              <a:buFont typeface="Arial" pitchFamily="34" charset="0"/>
              <a:buChar char="•"/>
            </a:pPr>
            <a:r>
              <a:rPr lang="ja-JP" altLang="en-US" i="1" dirty="0">
                <a:solidFill>
                  <a:srgbClr val="0000FF"/>
                </a:solidFill>
              </a:rPr>
              <a:t>提案する研究開発の目的を記載してください。設定した目的の背景も説明してください</a:t>
            </a:r>
            <a:endParaRPr lang="en-US" altLang="ja-JP" i="1" dirty="0">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514806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目的に向かって解決すべき課題</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8" y="980728"/>
            <a:ext cx="5758308" cy="369332"/>
          </a:xfrm>
          <a:prstGeom prst="rect">
            <a:avLst/>
          </a:prstGeom>
        </p:spPr>
        <p:txBody>
          <a:bodyPr wrap="none">
            <a:spAutoFit/>
          </a:bodyPr>
          <a:lstStyle/>
          <a:p>
            <a:r>
              <a:rPr lang="ja-JP" altLang="ja-JP" i="1" kern="100" dirty="0">
                <a:solidFill>
                  <a:srgbClr val="0000FF"/>
                </a:solidFill>
                <a:latin typeface="+mj-ea"/>
                <a:ea typeface="+mj-ea"/>
                <a:cs typeface="Times New Roman" panose="02020603050405020304" pitchFamily="18" charset="0"/>
              </a:rPr>
              <a:t>目的に向かって解決すべき課題を明確に</a:t>
            </a:r>
            <a:r>
              <a:rPr lang="ja-JP" altLang="en-US" i="1" kern="100" dirty="0">
                <a:solidFill>
                  <a:srgbClr val="0000FF"/>
                </a:solidFill>
                <a:latin typeface="+mj-ea"/>
                <a:ea typeface="+mj-ea"/>
                <a:cs typeface="Times New Roman" panose="02020603050405020304" pitchFamily="18" charset="0"/>
              </a:rPr>
              <a:t>説明</a:t>
            </a:r>
            <a:r>
              <a:rPr lang="ja-JP" altLang="ja-JP" i="1" kern="100" dirty="0">
                <a:solidFill>
                  <a:srgbClr val="0000FF"/>
                </a:solidFill>
                <a:latin typeface="+mj-ea"/>
                <a:ea typeface="+mj-ea"/>
                <a:cs typeface="Times New Roman" panose="02020603050405020304" pitchFamily="18" charset="0"/>
              </a:rPr>
              <a:t>し</a:t>
            </a:r>
            <a:r>
              <a:rPr lang="ja-JP" altLang="en-US" i="1" kern="100" dirty="0">
                <a:solidFill>
                  <a:srgbClr val="0000FF"/>
                </a:solidFill>
                <a:latin typeface="+mj-ea"/>
                <a:ea typeface="+mj-ea"/>
                <a:cs typeface="Times New Roman" panose="02020603050405020304" pitchFamily="18" charset="0"/>
              </a:rPr>
              <a:t>てください</a:t>
            </a:r>
            <a:endParaRPr lang="ja-JP" altLang="en-US" dirty="0">
              <a:latin typeface="+mj-ea"/>
              <a:ea typeface="+mj-ea"/>
            </a:endParaRP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研究開発の内容・目標</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07596" y="836712"/>
            <a:ext cx="9024703" cy="1754326"/>
          </a:xfrm>
          <a:prstGeom prst="rect">
            <a:avLst/>
          </a:prstGeom>
        </p:spPr>
        <p:txBody>
          <a:bodyPr wrap="square">
            <a:spAutoFit/>
          </a:bodyPr>
          <a:lstStyle/>
          <a:p>
            <a:pPr marL="87313" indent="-87313"/>
            <a:r>
              <a:rPr lang="ja-JP" altLang="en-US" i="1" dirty="0">
                <a:solidFill>
                  <a:srgbClr val="0000FF"/>
                </a:solidFill>
              </a:rPr>
              <a:t>・提案する研究開発の内容、研究項目の関係性等を簡潔に記載してください</a:t>
            </a:r>
            <a:endParaRPr lang="en-US" altLang="ja-JP" i="1" dirty="0">
              <a:solidFill>
                <a:srgbClr val="0000FF"/>
              </a:solidFill>
            </a:endParaRPr>
          </a:p>
          <a:p>
            <a:pPr marL="87313" indent="-87313"/>
            <a:r>
              <a:rPr lang="ja-JP" altLang="en-US" i="1" dirty="0">
                <a:solidFill>
                  <a:srgbClr val="0000FF"/>
                </a:solidFill>
              </a:rPr>
              <a:t>・適宜図表などを用いて、技術課題の具体的な解決手法をわかりやすく示してください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適宜、表などを活用してわかりやすく記載してください。</a:t>
            </a:r>
            <a:endParaRPr lang="en-US" altLang="ja-JP" i="1" dirty="0">
              <a:solidFill>
                <a:srgbClr val="0000FF"/>
              </a:solidFill>
            </a:endParaRPr>
          </a:p>
          <a:p>
            <a:pPr marL="87313" indent="-87313"/>
            <a:endParaRPr lang="en-US" altLang="ja-JP" i="1" dirty="0">
              <a:solidFill>
                <a:srgbClr val="0000FF"/>
              </a:solidFill>
            </a:endParaRPr>
          </a:p>
          <a:p>
            <a:pPr marL="87313" indent="-87313"/>
            <a:endParaRPr lang="en-US" altLang="ja-JP" i="1" dirty="0">
              <a:solidFill>
                <a:srgbClr val="0000FF"/>
              </a:solidFill>
            </a:endParaRPr>
          </a:p>
          <a:p>
            <a:pPr marL="87313" indent="-87313"/>
            <a:r>
              <a:rPr lang="ja-JP" altLang="en-US" i="1" dirty="0">
                <a:solidFill>
                  <a:srgbClr val="0000FF"/>
                </a:solidFill>
              </a:rPr>
              <a:t>・初年度の実施内容と達成目標は区分して記載してください。</a:t>
            </a:r>
          </a:p>
        </p:txBody>
      </p:sp>
      <p:sp>
        <p:nvSpPr>
          <p:cNvPr id="8" name="テキスト ボックス 21"/>
          <p:cNvSpPr txBox="1">
            <a:spLocks noChangeArrowheads="1"/>
          </p:cNvSpPr>
          <p:nvPr/>
        </p:nvSpPr>
        <p:spPr bwMode="auto">
          <a:xfrm>
            <a:off x="107596" y="5237253"/>
            <a:ext cx="8544168" cy="1015663"/>
          </a:xfrm>
          <a:prstGeom prst="rect">
            <a:avLst/>
          </a:prstGeom>
          <a:noFill/>
          <a:ln w="9525">
            <a:noFill/>
            <a:miter lim="800000"/>
            <a:headEnd/>
            <a:tailEnd/>
          </a:ln>
        </p:spPr>
        <p:txBody>
          <a:bodyPr wrap="square">
            <a:spAutoFit/>
          </a:bodyPr>
          <a:lstStyle/>
          <a:p>
            <a:r>
              <a:rPr lang="ja-JP" altLang="ja-JP" sz="2000" dirty="0">
                <a:latin typeface="+mj-ea"/>
                <a:cs typeface="Times New Roman" pitchFamily="18" charset="0"/>
              </a:rPr>
              <a:t>①</a:t>
            </a:r>
            <a:r>
              <a:rPr lang="ja-JP" altLang="en-US" sz="2000" dirty="0">
                <a:latin typeface="+mj-ea"/>
                <a:cs typeface="Times New Roman" pitchFamily="18" charset="0"/>
              </a:rPr>
              <a:t>初年度目標（</a:t>
            </a:r>
            <a:r>
              <a:rPr lang="en-US" altLang="ja-JP" sz="2000" dirty="0">
                <a:latin typeface="+mj-ea"/>
                <a:cs typeface="Times New Roman" pitchFamily="18" charset="0"/>
              </a:rPr>
              <a:t>2021</a:t>
            </a:r>
            <a:r>
              <a:rPr lang="ja-JP" altLang="en-US" sz="2000" dirty="0">
                <a:latin typeface="+mj-ea"/>
                <a:cs typeface="Times New Roman" pitchFamily="18" charset="0"/>
              </a:rPr>
              <a:t>年度）</a:t>
            </a:r>
            <a:endParaRPr lang="en-US" altLang="ja-JP" sz="2000" dirty="0">
              <a:latin typeface="+mj-ea"/>
              <a:cs typeface="Times New Roman" pitchFamily="18" charset="0"/>
            </a:endParaRPr>
          </a:p>
          <a:p>
            <a:r>
              <a:rPr lang="ja-JP" altLang="en-US" sz="2000" dirty="0">
                <a:latin typeface="+mj-ea"/>
                <a:cs typeface="Times New Roman" pitchFamily="18" charset="0"/>
              </a:rPr>
              <a:t>②中間目標（</a:t>
            </a:r>
            <a:r>
              <a:rPr lang="en-US" altLang="ja-JP" sz="2000" dirty="0">
                <a:latin typeface="+mj-ea"/>
                <a:cs typeface="Times New Roman" pitchFamily="18" charset="0"/>
              </a:rPr>
              <a:t>2022</a:t>
            </a:r>
            <a:r>
              <a:rPr lang="ja-JP" altLang="en-US" sz="2000" dirty="0">
                <a:latin typeface="+mj-ea"/>
                <a:cs typeface="Times New Roman" pitchFamily="18" charset="0"/>
              </a:rPr>
              <a:t>年度）</a:t>
            </a:r>
            <a:endParaRPr lang="en-US" altLang="ja-JP" sz="2000" dirty="0">
              <a:latin typeface="+mj-ea"/>
              <a:cs typeface="Times New Roman" pitchFamily="18" charset="0"/>
            </a:endParaRPr>
          </a:p>
          <a:p>
            <a:r>
              <a:rPr lang="ja-JP" altLang="en-US" sz="2000" dirty="0">
                <a:latin typeface="+mj-ea"/>
                <a:cs typeface="Times New Roman" pitchFamily="18" charset="0"/>
              </a:rPr>
              <a:t>③最終目標（</a:t>
            </a:r>
            <a:r>
              <a:rPr lang="en-US" altLang="ja-JP" sz="2000" dirty="0">
                <a:latin typeface="+mj-ea"/>
                <a:cs typeface="Times New Roman" pitchFamily="18" charset="0"/>
              </a:rPr>
              <a:t>2024</a:t>
            </a:r>
            <a:r>
              <a:rPr lang="ja-JP" altLang="en-US" sz="2000" dirty="0">
                <a:latin typeface="+mj-ea"/>
                <a:cs typeface="Times New Roman" pitchFamily="18" charset="0"/>
              </a:rPr>
              <a:t>年度）</a:t>
            </a:r>
            <a:endParaRPr lang="en-US" altLang="ja-JP" sz="2000" dirty="0">
              <a:latin typeface="+mj-ea"/>
              <a:cs typeface="Times New Roman" pitchFamily="18" charset="0"/>
            </a:endParaRPr>
          </a:p>
        </p:txBody>
      </p:sp>
      <p:sp>
        <p:nvSpPr>
          <p:cNvPr id="9" name="正方形/長方形 8"/>
          <p:cNvSpPr/>
          <p:nvPr/>
        </p:nvSpPr>
        <p:spPr>
          <a:xfrm>
            <a:off x="107596" y="4079255"/>
            <a:ext cx="8818729" cy="1200329"/>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提案する研究開発の目標を具体的かつ定量的に記載してください</a:t>
            </a:r>
            <a:endParaRPr lang="en-US" altLang="ja-JP" i="1" dirty="0">
              <a:solidFill>
                <a:srgbClr val="0000FF"/>
              </a:solidFill>
            </a:endParaRPr>
          </a:p>
          <a:p>
            <a:pPr marL="87313" indent="-87313"/>
            <a:r>
              <a:rPr lang="ja-JP" altLang="en-US" i="1" dirty="0">
                <a:solidFill>
                  <a:srgbClr val="0000FF"/>
                </a:solidFill>
              </a:rPr>
              <a:t>　（極力、目標仕様等の具体的な数値を記載してください）</a:t>
            </a:r>
            <a:endParaRPr lang="en-US" altLang="ja-JP" i="1" dirty="0">
              <a:solidFill>
                <a:srgbClr val="0000FF"/>
              </a:solidFill>
            </a:endParaRPr>
          </a:p>
          <a:p>
            <a:r>
              <a:rPr lang="ja-JP" altLang="en-US" i="1" kern="100" dirty="0">
                <a:solidFill>
                  <a:srgbClr val="0000FF"/>
                </a:solidFill>
                <a:latin typeface="TmsRmn"/>
                <a:ea typeface="ＭＳ 明朝" panose="02020609040205080304" pitchFamily="17" charset="-128"/>
                <a:cs typeface="Times New Roman" panose="02020603050405020304" pitchFamily="18" charset="0"/>
              </a:rPr>
              <a:t>・</a:t>
            </a:r>
            <a:r>
              <a:rPr lang="ja-JP" altLang="ja-JP" i="1" kern="100" dirty="0">
                <a:solidFill>
                  <a:srgbClr val="0000FF"/>
                </a:solidFill>
                <a:latin typeface="TmsRmn"/>
                <a:ea typeface="ＭＳ 明朝" panose="02020609040205080304" pitchFamily="17" charset="-128"/>
                <a:cs typeface="Times New Roman" panose="02020603050405020304" pitchFamily="18" charset="0"/>
              </a:rPr>
              <a:t>提案期間が</a:t>
            </a:r>
            <a:r>
              <a:rPr lang="en-US" altLang="ja-JP" i="1" kern="100" dirty="0">
                <a:solidFill>
                  <a:srgbClr val="0000FF"/>
                </a:solidFill>
                <a:latin typeface="TmsRmn"/>
                <a:ea typeface="ＭＳ 明朝" panose="02020609040205080304" pitchFamily="17" charset="-128"/>
                <a:cs typeface="Times New Roman" panose="02020603050405020304" pitchFamily="18" charset="0"/>
              </a:rPr>
              <a:t>4</a:t>
            </a:r>
            <a:r>
              <a:rPr lang="ja-JP" altLang="ja-JP" i="1" kern="100" dirty="0">
                <a:solidFill>
                  <a:srgbClr val="0000FF"/>
                </a:solidFill>
                <a:latin typeface="TmsRmn"/>
                <a:ea typeface="ＭＳ 明朝" panose="02020609040205080304" pitchFamily="17" charset="-128"/>
                <a:cs typeface="Times New Roman" panose="02020603050405020304" pitchFamily="18" charset="0"/>
              </a:rPr>
              <a:t>年未満の場合は、研究期間に応じて中間・最終目標年度を適宜設定してください。</a:t>
            </a:r>
            <a:endParaRPr lang="ja-JP"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2467455"/>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a:solidFill>
                  <a:srgbClr val="0000FF"/>
                </a:solidFill>
              </a:rPr>
              <a:t>ベンチマークのイメージ（提案技術の技術目標を示し、優位性がわかるようにしてください）</a:t>
            </a:r>
            <a:endParaRPr lang="en-US" altLang="ja-JP" sz="1200" i="1" dirty="0">
              <a:solidFill>
                <a:srgbClr val="0000FF"/>
              </a:solidFill>
            </a:endParaRPr>
          </a:p>
        </p:txBody>
      </p:sp>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提案技術の優位性</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2812394"/>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172965"/>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3676581"/>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000026"/>
            <a:ext cx="752773" cy="307777"/>
          </a:xfrm>
          <a:prstGeom prst="rect">
            <a:avLst/>
          </a:prstGeom>
          <a:noFill/>
        </p:spPr>
        <p:txBody>
          <a:bodyPr wrap="square" rtlCol="0">
            <a:normAutofit/>
          </a:bodyPr>
          <a:lstStyle/>
          <a:p>
            <a:r>
              <a:rPr kumimoji="1" lang="ja-JP" altLang="en-US" sz="1400" dirty="0"/>
              <a:t>指標</a:t>
            </a:r>
            <a:r>
              <a:rPr lang="ja-JP" altLang="en-US" sz="1400" dirty="0"/>
              <a:t>Ｘ</a:t>
            </a:r>
            <a:endParaRPr kumimoji="1" lang="ja-JP" altLang="en-US" sz="1400" dirty="0"/>
          </a:p>
        </p:txBody>
      </p:sp>
      <p:sp>
        <p:nvSpPr>
          <p:cNvPr id="14" name="テキスト ボックス 13"/>
          <p:cNvSpPr txBox="1"/>
          <p:nvPr/>
        </p:nvSpPr>
        <p:spPr>
          <a:xfrm>
            <a:off x="4999120" y="2914055"/>
            <a:ext cx="400110" cy="889605"/>
          </a:xfrm>
          <a:prstGeom prst="rect">
            <a:avLst/>
          </a:prstGeom>
          <a:noFill/>
        </p:spPr>
        <p:txBody>
          <a:bodyPr vert="eaVert" wrap="square" rtlCol="0">
            <a:normAutofit/>
          </a:bodyPr>
          <a:lstStyle/>
          <a:p>
            <a:r>
              <a:rPr kumimoji="1" lang="ja-JP" altLang="en-US" sz="1400" dirty="0"/>
              <a:t>指標Ｙ</a:t>
            </a:r>
          </a:p>
        </p:txBody>
      </p:sp>
      <p:sp>
        <p:nvSpPr>
          <p:cNvPr id="22" name="テキスト ボックス 21"/>
          <p:cNvSpPr txBox="1"/>
          <p:nvPr/>
        </p:nvSpPr>
        <p:spPr>
          <a:xfrm>
            <a:off x="6987000" y="2884402"/>
            <a:ext cx="1113392" cy="307777"/>
          </a:xfrm>
          <a:prstGeom prst="rect">
            <a:avLst/>
          </a:prstGeom>
          <a:noFill/>
        </p:spPr>
        <p:txBody>
          <a:bodyPr wrap="square" rtlCol="0">
            <a:normAutofit/>
          </a:bodyPr>
          <a:lstStyle/>
          <a:p>
            <a:r>
              <a:rPr kumimoji="1" lang="ja-JP" altLang="en-US" sz="1400" dirty="0">
                <a:solidFill>
                  <a:srgbClr val="FF0000"/>
                </a:solidFill>
              </a:rPr>
              <a:t>提案技術</a:t>
            </a:r>
          </a:p>
        </p:txBody>
      </p:sp>
      <p:sp>
        <p:nvSpPr>
          <p:cNvPr id="24" name="二等辺三角形 23"/>
          <p:cNvSpPr/>
          <p:nvPr/>
        </p:nvSpPr>
        <p:spPr>
          <a:xfrm>
            <a:off x="7092280"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3656059"/>
            <a:ext cx="1113392" cy="307777"/>
          </a:xfrm>
          <a:prstGeom prst="rect">
            <a:avLst/>
          </a:prstGeom>
          <a:noFill/>
        </p:spPr>
        <p:txBody>
          <a:bodyPr wrap="square" rtlCol="0">
            <a:normAutofit/>
          </a:bodyPr>
          <a:lstStyle/>
          <a:p>
            <a:r>
              <a:rPr kumimoji="1" lang="en-US" altLang="ja-JP" sz="1400" dirty="0"/>
              <a:t>A</a:t>
            </a:r>
            <a:r>
              <a:rPr kumimoji="1" lang="ja-JP" altLang="en-US" sz="1400" dirty="0"/>
              <a:t>製○○</a:t>
            </a:r>
          </a:p>
        </p:txBody>
      </p:sp>
      <p:sp>
        <p:nvSpPr>
          <p:cNvPr id="26" name="テキスト ボックス 25"/>
          <p:cNvSpPr txBox="1"/>
          <p:nvPr/>
        </p:nvSpPr>
        <p:spPr>
          <a:xfrm>
            <a:off x="6372200" y="4341803"/>
            <a:ext cx="1113392" cy="307777"/>
          </a:xfrm>
          <a:prstGeom prst="rect">
            <a:avLst/>
          </a:prstGeom>
          <a:noFill/>
        </p:spPr>
        <p:txBody>
          <a:bodyPr wrap="square" rtlCol="0">
            <a:normAutofit/>
          </a:bodyPr>
          <a:lstStyle/>
          <a:p>
            <a:r>
              <a:rPr kumimoji="1" lang="en-US" altLang="ja-JP" sz="1400" dirty="0"/>
              <a:t>B</a:t>
            </a:r>
            <a:r>
              <a:rPr kumimoji="1" lang="ja-JP" altLang="en-US" sz="1400" dirty="0"/>
              <a:t>製○○</a:t>
            </a:r>
          </a:p>
        </p:txBody>
      </p:sp>
      <p:sp>
        <p:nvSpPr>
          <p:cNvPr id="29" name="ひし形 28"/>
          <p:cNvSpPr/>
          <p:nvPr/>
        </p:nvSpPr>
        <p:spPr>
          <a:xfrm>
            <a:off x="6391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429000"/>
            <a:ext cx="1113392" cy="307777"/>
          </a:xfrm>
          <a:prstGeom prst="rect">
            <a:avLst/>
          </a:prstGeom>
          <a:noFill/>
        </p:spPr>
        <p:txBody>
          <a:bodyPr wrap="square" rtlCol="0">
            <a:normAutofit/>
          </a:bodyPr>
          <a:lstStyle/>
          <a:p>
            <a:r>
              <a:rPr kumimoji="1" lang="ja-JP" altLang="en-US" sz="1400" dirty="0"/>
              <a:t>技術</a:t>
            </a:r>
            <a:r>
              <a:rPr kumimoji="1" lang="en-US" altLang="ja-JP" sz="1400" dirty="0"/>
              <a:t>α</a:t>
            </a:r>
            <a:endParaRPr kumimoji="1" lang="ja-JP" altLang="en-US" sz="1400" dirty="0"/>
          </a:p>
        </p:txBody>
      </p:sp>
      <p:sp>
        <p:nvSpPr>
          <p:cNvPr id="31" name="テキスト ボックス 30"/>
          <p:cNvSpPr txBox="1"/>
          <p:nvPr/>
        </p:nvSpPr>
        <p:spPr>
          <a:xfrm>
            <a:off x="5399231" y="3999372"/>
            <a:ext cx="1113392" cy="307777"/>
          </a:xfrm>
          <a:prstGeom prst="rect">
            <a:avLst/>
          </a:prstGeom>
          <a:noFill/>
        </p:spPr>
        <p:txBody>
          <a:bodyPr wrap="square" rtlCol="0">
            <a:normAutofit/>
          </a:bodyPr>
          <a:lstStyle/>
          <a:p>
            <a:r>
              <a:rPr kumimoji="1" lang="ja-JP" altLang="en-US" sz="1400" dirty="0"/>
              <a:t>技術</a:t>
            </a:r>
            <a:r>
              <a:rPr kumimoji="1" lang="en-US" altLang="ja-JP" sz="1400" dirty="0"/>
              <a:t>β</a:t>
            </a:r>
            <a:endParaRPr kumimoji="1" lang="ja-JP" altLang="en-US" sz="1400" dirty="0"/>
          </a:p>
        </p:txBody>
      </p:sp>
      <p:sp>
        <p:nvSpPr>
          <p:cNvPr id="33" name="テキスト ボックス 32"/>
          <p:cNvSpPr txBox="1"/>
          <p:nvPr/>
        </p:nvSpPr>
        <p:spPr>
          <a:xfrm>
            <a:off x="5699282" y="4569914"/>
            <a:ext cx="1113392" cy="307777"/>
          </a:xfrm>
          <a:prstGeom prst="rect">
            <a:avLst/>
          </a:prstGeom>
          <a:noFill/>
        </p:spPr>
        <p:txBody>
          <a:bodyPr wrap="square" rtlCol="0">
            <a:normAutofit/>
          </a:bodyPr>
          <a:lstStyle/>
          <a:p>
            <a:r>
              <a:rPr kumimoji="1" lang="en-US" altLang="ja-JP" sz="1400" dirty="0"/>
              <a:t>C</a:t>
            </a:r>
            <a:r>
              <a:rPr kumimoji="1" lang="ja-JP" altLang="en-US" sz="1400" dirty="0"/>
              <a:t>製○○</a:t>
            </a:r>
          </a:p>
        </p:txBody>
      </p:sp>
      <p:sp>
        <p:nvSpPr>
          <p:cNvPr id="34" name="円/楕円 33"/>
          <p:cNvSpPr>
            <a:spLocks noChangeAspect="1"/>
          </p:cNvSpPr>
          <p:nvPr/>
        </p:nvSpPr>
        <p:spPr>
          <a:xfrm>
            <a:off x="6111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nvGraphicFramePr>
        <p:xfrm>
          <a:off x="899592" y="3140968"/>
          <a:ext cx="3757455" cy="1785920"/>
        </p:xfrm>
        <a:graphic>
          <a:graphicData uri="http://schemas.openxmlformats.org/drawingml/2006/table">
            <a:tbl>
              <a:tblPr firstRow="1" bandRow="1">
                <a:tableStyleId>{5C22544A-7EE6-4342-B048-85BDC9FD1C3A}</a:tableStyleId>
              </a:tblPr>
              <a:tblGrid>
                <a:gridCol w="751491">
                  <a:extLst>
                    <a:ext uri="{9D8B030D-6E8A-4147-A177-3AD203B41FA5}">
                      <a16:colId xmlns:a16="http://schemas.microsoft.com/office/drawing/2014/main" val="20000"/>
                    </a:ext>
                  </a:extLst>
                </a:gridCol>
                <a:gridCol w="904693">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589103">
                  <a:extLst>
                    <a:ext uri="{9D8B030D-6E8A-4147-A177-3AD203B41FA5}">
                      <a16:colId xmlns:a16="http://schemas.microsoft.com/office/drawing/2014/main" val="20004"/>
                    </a:ext>
                  </a:extLst>
                </a:gridCol>
              </a:tblGrid>
              <a:tr h="251347">
                <a:tc>
                  <a:txBody>
                    <a:bodyPr/>
                    <a:lstStyle/>
                    <a:p>
                      <a:pPr algn="ctr"/>
                      <a:endParaRPr kumimoji="1" lang="ja-JP" altLang="en-US" sz="1200" dirty="0"/>
                    </a:p>
                  </a:txBody>
                  <a:tcPr/>
                </a:tc>
                <a:tc>
                  <a:txBody>
                    <a:bodyPr/>
                    <a:lstStyle/>
                    <a:p>
                      <a:pPr algn="ctr"/>
                      <a:r>
                        <a:rPr kumimoji="1" lang="ja-JP" altLang="en-US" sz="1200" dirty="0"/>
                        <a:t>提案技術</a:t>
                      </a:r>
                    </a:p>
                  </a:txBody>
                  <a:tcPr/>
                </a:tc>
                <a:tc>
                  <a:txBody>
                    <a:bodyPr/>
                    <a:lstStyle/>
                    <a:p>
                      <a:pPr algn="ctr"/>
                      <a:r>
                        <a:rPr kumimoji="1" lang="ja-JP" altLang="en-US" sz="1200" dirty="0"/>
                        <a:t>保有技術</a:t>
                      </a:r>
                      <a:endParaRPr kumimoji="1" lang="en-US" altLang="ja-JP" sz="1200" dirty="0"/>
                    </a:p>
                    <a:p>
                      <a:pPr algn="ctr"/>
                      <a:r>
                        <a:rPr kumimoji="1" lang="ja-JP" altLang="en-US" sz="1200" dirty="0"/>
                        <a:t>（現状）</a:t>
                      </a:r>
                    </a:p>
                  </a:txBody>
                  <a:tcPr/>
                </a:tc>
                <a:tc>
                  <a:txBody>
                    <a:bodyPr/>
                    <a:lstStyle/>
                    <a:p>
                      <a:pPr algn="ctr"/>
                      <a:r>
                        <a:rPr kumimoji="1" lang="ja-JP" altLang="en-US" sz="1200" dirty="0"/>
                        <a:t>技術</a:t>
                      </a:r>
                      <a:r>
                        <a:rPr kumimoji="1" lang="en-US" altLang="ja-JP" sz="1200" dirty="0"/>
                        <a:t>α</a:t>
                      </a:r>
                      <a:endParaRPr kumimoji="1" lang="ja-JP" altLang="en-US" sz="1200" dirty="0"/>
                    </a:p>
                  </a:txBody>
                  <a:tcPr/>
                </a:tc>
                <a:tc>
                  <a:txBody>
                    <a:bodyPr/>
                    <a:lstStyle/>
                    <a:p>
                      <a:pPr algn="ctr"/>
                      <a:r>
                        <a:rPr kumimoji="1" lang="ja-JP" altLang="en-US" sz="1200" dirty="0"/>
                        <a:t>技術</a:t>
                      </a:r>
                      <a:r>
                        <a:rPr kumimoji="1" lang="en-US" altLang="ja-JP" sz="1200" dirty="0"/>
                        <a:t>β</a:t>
                      </a:r>
                      <a:endParaRPr kumimoji="1" lang="ja-JP" altLang="en-US" sz="1200" dirty="0"/>
                    </a:p>
                  </a:txBody>
                  <a:tcPr/>
                </a:tc>
                <a:extLst>
                  <a:ext uri="{0D108BD9-81ED-4DB2-BD59-A6C34878D82A}">
                    <a16:rowId xmlns:a16="http://schemas.microsoft.com/office/drawing/2014/main" val="10000"/>
                  </a:ext>
                </a:extLst>
              </a:tr>
              <a:tr h="332180">
                <a:tc>
                  <a:txBody>
                    <a:bodyPr/>
                    <a:lstStyle/>
                    <a:p>
                      <a:pPr algn="ctr"/>
                      <a:r>
                        <a:rPr kumimoji="1" lang="ja-JP" altLang="en-US" sz="1200" dirty="0"/>
                        <a:t>指標</a:t>
                      </a:r>
                      <a:r>
                        <a:rPr kumimoji="1" lang="en-US" altLang="ja-JP" sz="1200" dirty="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1"/>
                  </a:ext>
                </a:extLst>
              </a:tr>
              <a:tr h="332180">
                <a:tc>
                  <a:txBody>
                    <a:bodyPr/>
                    <a:lstStyle/>
                    <a:p>
                      <a:pPr algn="ctr"/>
                      <a:r>
                        <a:rPr kumimoji="1" lang="ja-JP" altLang="en-US" sz="1200" dirty="0"/>
                        <a:t>指標</a:t>
                      </a:r>
                      <a:r>
                        <a:rPr kumimoji="1" lang="en-US" altLang="ja-JP" sz="1200" dirty="0"/>
                        <a:t>Y</a:t>
                      </a:r>
                      <a:endParaRPr kumimoji="1" lang="ja-JP" altLang="en-US" sz="1200" dirty="0"/>
                    </a:p>
                  </a:txBody>
                  <a:tcPr>
                    <a:solidFill>
                      <a:srgbClr val="FFFF00"/>
                    </a:solidFill>
                  </a:tcPr>
                </a:tc>
                <a:tc>
                  <a:txBody>
                    <a:bodyPr/>
                    <a:lstStyle/>
                    <a:p>
                      <a:pPr algn="ctr"/>
                      <a:r>
                        <a:rPr kumimoji="1" lang="en-US" altLang="ja-JP" sz="1200" dirty="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a:t>50Hz</a:t>
                      </a:r>
                      <a:endParaRPr kumimoji="1" lang="ja-JP" altLang="en-US" sz="1200" dirty="0"/>
                    </a:p>
                  </a:txBody>
                  <a:tcPr>
                    <a:solidFill>
                      <a:srgbClr val="FFFF00"/>
                    </a:solidFill>
                  </a:tcPr>
                </a:tc>
                <a:tc>
                  <a:txBody>
                    <a:bodyPr/>
                    <a:lstStyle/>
                    <a:p>
                      <a:pPr algn="ctr"/>
                      <a:r>
                        <a:rPr kumimoji="1" lang="en-US" altLang="ja-JP" sz="1200" dirty="0"/>
                        <a:t>40Hz</a:t>
                      </a:r>
                      <a:endParaRPr kumimoji="1" lang="ja-JP" altLang="en-US" sz="1200" dirty="0"/>
                    </a:p>
                  </a:txBody>
                  <a:tcPr>
                    <a:solidFill>
                      <a:srgbClr val="FFFF00"/>
                    </a:solidFill>
                  </a:tcPr>
                </a:tc>
                <a:tc>
                  <a:txBody>
                    <a:bodyPr/>
                    <a:lstStyle/>
                    <a:p>
                      <a:pPr algn="ctr"/>
                      <a:r>
                        <a:rPr kumimoji="1" lang="en-US" altLang="ja-JP" sz="1200" dirty="0"/>
                        <a:t>60Hz</a:t>
                      </a:r>
                      <a:endParaRPr kumimoji="1" lang="ja-JP" altLang="en-US" sz="1200" dirty="0"/>
                    </a:p>
                  </a:txBody>
                  <a:tcPr>
                    <a:solidFill>
                      <a:srgbClr val="FFFF00"/>
                    </a:solidFill>
                  </a:tcPr>
                </a:tc>
                <a:extLst>
                  <a:ext uri="{0D108BD9-81ED-4DB2-BD59-A6C34878D82A}">
                    <a16:rowId xmlns:a16="http://schemas.microsoft.com/office/drawing/2014/main" val="10002"/>
                  </a:ext>
                </a:extLst>
              </a:tr>
              <a:tr h="332180">
                <a:tc>
                  <a:txBody>
                    <a:bodyPr/>
                    <a:lstStyle/>
                    <a:p>
                      <a:pPr algn="ctr"/>
                      <a:r>
                        <a:rPr kumimoji="1" lang="ja-JP" altLang="en-US" sz="1200" dirty="0"/>
                        <a:t>指標</a:t>
                      </a:r>
                      <a:r>
                        <a:rPr kumimoji="1" lang="en-US" altLang="ja-JP" sz="1200" dirty="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3"/>
                  </a:ext>
                </a:extLst>
              </a:tr>
              <a:tr h="332180">
                <a:tc>
                  <a:txBody>
                    <a:bodyPr/>
                    <a:lstStyle/>
                    <a:p>
                      <a:pPr algn="ctr"/>
                      <a:r>
                        <a:rPr kumimoji="1" lang="ja-JP" altLang="en-US" sz="1200" dirty="0"/>
                        <a:t>・・・</a:t>
                      </a:r>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4"/>
                  </a:ext>
                </a:extLst>
              </a:tr>
            </a:tbl>
          </a:graphicData>
        </a:graphic>
      </p:graphicFrame>
      <p:sp>
        <p:nvSpPr>
          <p:cNvPr id="53" name="正方形/長方形 52"/>
          <p:cNvSpPr/>
          <p:nvPr/>
        </p:nvSpPr>
        <p:spPr>
          <a:xfrm>
            <a:off x="1624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4962654"/>
            <a:ext cx="749564" cy="338554"/>
          </a:xfrm>
          <a:prstGeom prst="rect">
            <a:avLst/>
          </a:prstGeom>
          <a:noFill/>
        </p:spPr>
        <p:txBody>
          <a:bodyPr wrap="square" rtlCol="0">
            <a:normAutofit/>
          </a:bodyPr>
          <a:lstStyle/>
          <a:p>
            <a:r>
              <a:rPr kumimoji="1" lang="ja-JP" altLang="en-US" sz="1600" dirty="0"/>
              <a:t>例①</a:t>
            </a:r>
          </a:p>
        </p:txBody>
      </p:sp>
      <p:sp>
        <p:nvSpPr>
          <p:cNvPr id="56" name="テキスト ボックス 55"/>
          <p:cNvSpPr txBox="1"/>
          <p:nvPr/>
        </p:nvSpPr>
        <p:spPr>
          <a:xfrm>
            <a:off x="6224349" y="5205211"/>
            <a:ext cx="749564" cy="338554"/>
          </a:xfrm>
          <a:prstGeom prst="rect">
            <a:avLst/>
          </a:prstGeom>
          <a:noFill/>
        </p:spPr>
        <p:txBody>
          <a:bodyPr wrap="square" rtlCol="0">
            <a:normAutofit/>
          </a:bodyPr>
          <a:lstStyle/>
          <a:p>
            <a:r>
              <a:rPr kumimoji="1" lang="ja-JP" altLang="en-US" sz="1600" dirty="0"/>
              <a:t>例②</a:t>
            </a:r>
          </a:p>
        </p:txBody>
      </p:sp>
      <p:sp>
        <p:nvSpPr>
          <p:cNvPr id="58" name="円/楕円 57"/>
          <p:cNvSpPr>
            <a:spLocks noChangeAspect="1"/>
          </p:cNvSpPr>
          <p:nvPr/>
        </p:nvSpPr>
        <p:spPr>
          <a:xfrm>
            <a:off x="6792016" y="3854905"/>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011684"/>
            <a:ext cx="1488141" cy="410731"/>
          </a:xfrm>
          <a:prstGeom prst="rect">
            <a:avLst/>
          </a:prstGeom>
          <a:noFill/>
        </p:spPr>
        <p:txBody>
          <a:bodyPr wrap="square" rtlCol="0">
            <a:noAutofit/>
          </a:bodyPr>
          <a:lstStyle/>
          <a:p>
            <a:r>
              <a:rPr kumimoji="1" lang="ja-JP" altLang="en-US" sz="1400" dirty="0"/>
              <a:t>保有技術（現状）</a:t>
            </a:r>
          </a:p>
        </p:txBody>
      </p:sp>
      <p:sp>
        <p:nvSpPr>
          <p:cNvPr id="3" name="正方形/長方形 2"/>
          <p:cNvSpPr/>
          <p:nvPr/>
        </p:nvSpPr>
        <p:spPr>
          <a:xfrm>
            <a:off x="426786" y="719827"/>
            <a:ext cx="8249669"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実施体制・役割</a:t>
            </a:r>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322617" y="1071672"/>
            <a:ext cx="8703908" cy="646331"/>
          </a:xfrm>
          <a:prstGeom prst="rect">
            <a:avLst/>
          </a:prstGeom>
        </p:spPr>
        <p:txBody>
          <a:bodyPr wrap="square">
            <a:spAutoFit/>
          </a:bodyPr>
          <a:lstStyle/>
          <a:p>
            <a:pPr marL="87313" indent="-87313"/>
            <a:r>
              <a:rPr lang="ja-JP" altLang="en-US" i="1" dirty="0">
                <a:solidFill>
                  <a:srgbClr val="0000FF"/>
                </a:solidFill>
              </a:rPr>
              <a:t>・提案する研究開発を実施する体制とそれぞれの役割を下図のように記載してください（提案書に記載する実施体制の転記あるいは簡略化したもので構いません）</a:t>
            </a:r>
            <a:endParaRPr lang="en-US" altLang="ja-JP" i="1" dirty="0">
              <a:solidFill>
                <a:srgbClr val="0000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研究開発スケジュール</a:t>
            </a:r>
          </a:p>
        </p:txBody>
      </p:sp>
      <p:graphicFrame>
        <p:nvGraphicFramePr>
          <p:cNvPr id="9" name="表 8"/>
          <p:cNvGraphicFramePr>
            <a:graphicFrameLocks noGrp="1"/>
          </p:cNvGraphicFramePr>
          <p:nvPr>
            <p:extLst>
              <p:ext uri="{D42A27DB-BD31-4B8C-83A1-F6EECF244321}">
                <p14:modId xmlns:p14="http://schemas.microsoft.com/office/powerpoint/2010/main" val="838783254"/>
              </p:ext>
            </p:extLst>
          </p:nvPr>
        </p:nvGraphicFramePr>
        <p:xfrm>
          <a:off x="755576" y="2276872"/>
          <a:ext cx="6624736" cy="4464496"/>
        </p:xfrm>
        <a:graphic>
          <a:graphicData uri="http://schemas.openxmlformats.org/drawingml/2006/table">
            <a:tbl>
              <a:tblPr>
                <a:tableStyleId>{5940675A-B579-460E-94D1-54222C63F5DA}</a:tableStyleId>
              </a:tblPr>
              <a:tblGrid>
                <a:gridCol w="237626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080120">
                  <a:extLst>
                    <a:ext uri="{9D8B030D-6E8A-4147-A177-3AD203B41FA5}">
                      <a16:colId xmlns:a16="http://schemas.microsoft.com/office/drawing/2014/main" val="20002"/>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0004"/>
                    </a:ext>
                  </a:extLst>
                </a:gridCol>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2021FY</a:t>
                      </a:r>
                      <a:endParaRPr lang="en-US" sz="1600" u="none" strike="noStrike" dirty="0"/>
                    </a:p>
                  </a:txBody>
                  <a:tcPr marL="0" marR="0" marT="0" marB="0" anchor="ctr"/>
                </a:tc>
                <a:tc>
                  <a:txBody>
                    <a:bodyPr/>
                    <a:lstStyle/>
                    <a:p>
                      <a:pPr algn="ctr" fontAlgn="ctr"/>
                      <a:r>
                        <a:rPr lang="en-US" altLang="ja-JP" sz="1600" u="none" strike="noStrike" dirty="0"/>
                        <a:t>2022FY</a:t>
                      </a:r>
                      <a:endParaRPr lang="en-US" sz="1600" b="1"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2023FY</a:t>
                      </a:r>
                      <a:endParaRPr lang="en-US" sz="1600" b="1" i="0" u="none" strike="noStrike" dirty="0">
                        <a:solidFill>
                          <a:srgbClr val="000000"/>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t>2024FY</a:t>
                      </a:r>
                      <a:endParaRPr lang="en-US" altLang="ja-JP" sz="1600" b="1"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0"/>
                  </a:ext>
                </a:extLst>
              </a:tr>
              <a:tr h="985631">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endParaRPr lang="en-US" altLang="ja-JP" sz="1600" b="0" i="0" u="none" strike="noStrike" dirty="0">
                        <a:solidFill>
                          <a:srgbClr val="0000FF"/>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1"/>
                  </a:ext>
                </a:extLst>
              </a:tr>
              <a:tr h="1167236">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2"/>
                  </a:ext>
                </a:extLst>
              </a:tr>
              <a:tr h="821726">
                <a:tc>
                  <a:txBody>
                    <a:bodyPr/>
                    <a:lstStyle/>
                    <a:p>
                      <a:pPr algn="ctr" fontAlgn="ctr"/>
                      <a:r>
                        <a:rPr lang="ja-JP" altLang="en-US" sz="1600" b="0" i="0" u="none" strike="noStrike" dirty="0">
                          <a:solidFill>
                            <a:srgbClr val="0000FF"/>
                          </a:solidFill>
                          <a:latin typeface="ＭＳ Ｐゴシック"/>
                        </a:rPr>
                        <a:t>●●の実証</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3"/>
                  </a:ext>
                </a:extLst>
              </a:tr>
              <a:tr h="744066">
                <a:tc>
                  <a:txBody>
                    <a:bodyPr/>
                    <a:lstStyle/>
                    <a:p>
                      <a:pPr algn="ctr" fontAlgn="ctr"/>
                      <a:r>
                        <a:rPr lang="ja-JP" altLang="en-US" sz="1600" b="0" i="0" u="none" strike="noStrike" dirty="0">
                          <a:solidFill>
                            <a:srgbClr val="000000"/>
                          </a:solidFill>
                          <a:latin typeface="ＭＳ Ｐゴシック"/>
                        </a:rPr>
                        <a:t>予算</a:t>
                      </a:r>
                      <a:endParaRPr lang="en-US" altLang="ja-JP" sz="1600" b="0" i="0" u="none" strike="noStrike" dirty="0">
                        <a:solidFill>
                          <a:srgbClr val="000000"/>
                        </a:solidFill>
                        <a:latin typeface="ＭＳ Ｐゴシック"/>
                      </a:endParaRPr>
                    </a:p>
                    <a:p>
                      <a:pPr algn="ctr" fontAlgn="ct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extLst>
                  <a:ext uri="{0D108BD9-81ED-4DB2-BD59-A6C34878D82A}">
                    <a16:rowId xmlns:a16="http://schemas.microsoft.com/office/drawing/2014/main" val="10004"/>
                  </a:ext>
                </a:extLst>
              </a:tr>
            </a:tbl>
          </a:graphicData>
        </a:graphic>
      </p:graphicFrame>
      <p:sp>
        <p:nvSpPr>
          <p:cNvPr id="17" name="ホームベース 16"/>
          <p:cNvSpPr/>
          <p:nvPr/>
        </p:nvSpPr>
        <p:spPr>
          <a:xfrm>
            <a:off x="4669093" y="3576217"/>
            <a:ext cx="1861365" cy="284831"/>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200" dirty="0">
                <a:solidFill>
                  <a:srgbClr val="0000FF"/>
                </a:solidFill>
              </a:rPr>
              <a:t>●●の市場評価</a:t>
            </a:r>
          </a:p>
        </p:txBody>
      </p:sp>
      <p:sp>
        <p:nvSpPr>
          <p:cNvPr id="25" name="ホームベース 24"/>
          <p:cNvSpPr/>
          <p:nvPr/>
        </p:nvSpPr>
        <p:spPr>
          <a:xfrm>
            <a:off x="5293434" y="4288432"/>
            <a:ext cx="1654830"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6" name="ホームベース 25"/>
          <p:cNvSpPr/>
          <p:nvPr/>
        </p:nvSpPr>
        <p:spPr>
          <a:xfrm>
            <a:off x="3131839" y="3212976"/>
            <a:ext cx="144016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7" name="ホームベース 26"/>
          <p:cNvSpPr/>
          <p:nvPr/>
        </p:nvSpPr>
        <p:spPr>
          <a:xfrm>
            <a:off x="3131839" y="4293096"/>
            <a:ext cx="216024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8</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6012160" y="5256135"/>
            <a:ext cx="129614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a:t>
            </a:r>
            <a:endParaRPr lang="en-US" altLang="ja-JP" sz="1600" dirty="0">
              <a:solidFill>
                <a:srgbClr val="0000FF"/>
              </a:solidFill>
            </a:endParaRPr>
          </a:p>
          <a:p>
            <a:pPr marL="90488" indent="-90488">
              <a:defRPr/>
            </a:pPr>
            <a:r>
              <a:rPr lang="ja-JP" altLang="en-US" sz="1600" dirty="0">
                <a:solidFill>
                  <a:srgbClr val="0000FF"/>
                </a:solidFill>
              </a:rPr>
              <a:t>開発実証</a:t>
            </a:r>
          </a:p>
        </p:txBody>
      </p:sp>
      <p:sp>
        <p:nvSpPr>
          <p:cNvPr id="13" name="二等辺三角形 12"/>
          <p:cNvSpPr/>
          <p:nvPr/>
        </p:nvSpPr>
        <p:spPr>
          <a:xfrm flipV="1">
            <a:off x="5007074" y="2043306"/>
            <a:ext cx="254124" cy="23356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テキスト ボックス 13"/>
          <p:cNvSpPr txBox="1">
            <a:spLocks noChangeArrowheads="1"/>
          </p:cNvSpPr>
          <p:nvPr/>
        </p:nvSpPr>
        <p:spPr bwMode="auto">
          <a:xfrm>
            <a:off x="4631434" y="1709950"/>
            <a:ext cx="1005403" cy="338554"/>
          </a:xfrm>
          <a:prstGeom prst="rect">
            <a:avLst/>
          </a:prstGeom>
          <a:noFill/>
          <a:ln w="9525">
            <a:noFill/>
            <a:miter lim="800000"/>
            <a:headEnd/>
            <a:tailEnd/>
          </a:ln>
        </p:spPr>
        <p:txBody>
          <a:bodyPr wrap="none">
            <a:spAutoFit/>
          </a:bodyPr>
          <a:lstStyle/>
          <a:p>
            <a:r>
              <a:rPr lang="ja-JP" altLang="en-US" sz="1600" dirty="0"/>
              <a:t>中間評価</a:t>
            </a:r>
          </a:p>
        </p:txBody>
      </p:sp>
      <p:sp>
        <p:nvSpPr>
          <p:cNvPr id="15" name="ホームベース 14"/>
          <p:cNvSpPr/>
          <p:nvPr/>
        </p:nvSpPr>
        <p:spPr>
          <a:xfrm>
            <a:off x="4681189" y="3072162"/>
            <a:ext cx="1861365" cy="435247"/>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3" name="正方形/長方形 2"/>
          <p:cNvSpPr/>
          <p:nvPr/>
        </p:nvSpPr>
        <p:spPr>
          <a:xfrm>
            <a:off x="38527" y="624483"/>
            <a:ext cx="8987997" cy="1200329"/>
          </a:xfrm>
          <a:prstGeom prst="rect">
            <a:avLst/>
          </a:prstGeom>
        </p:spPr>
        <p:txBody>
          <a:bodyPr wrap="square">
            <a:spAutoFit/>
          </a:bodyPr>
          <a:lstStyle/>
          <a:p>
            <a:pPr marL="87313" indent="-87313"/>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87313" indent="-87313"/>
            <a:r>
              <a:rPr lang="ja-JP" altLang="en-US" i="1" dirty="0">
                <a:solidFill>
                  <a:srgbClr val="0000FF"/>
                </a:solidFill>
              </a:rPr>
              <a:t>・研究期間の中間で研究小項目の目標が達成できる計画となっており、研究が完了した技術の市場評価等を行う場合、その旨を明記ください。</a:t>
            </a:r>
            <a:endParaRPr lang="en-US" altLang="ja-JP" i="1" dirty="0">
              <a:solidFill>
                <a:srgbClr val="0000FF"/>
              </a:solidFill>
            </a:endParaRPr>
          </a:p>
          <a:p>
            <a:pPr marL="87313" indent="-87313"/>
            <a:r>
              <a:rPr lang="ja-JP" altLang="en-US" i="1" dirty="0">
                <a:solidFill>
                  <a:srgbClr val="0000FF"/>
                </a:solidFill>
              </a:rPr>
              <a:t>・適宜、行を追加してください　（同様の内容であれば下表のフォーマットに限定しません）</a:t>
            </a:r>
            <a:endParaRPr lang="en-US" altLang="ja-JP" i="1" dirty="0">
              <a:solidFill>
                <a:srgbClr val="0000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研究開発予算実施機関内訳</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474397303"/>
              </p:ext>
            </p:extLst>
          </p:nvPr>
        </p:nvGraphicFramePr>
        <p:xfrm>
          <a:off x="323528" y="908720"/>
          <a:ext cx="8496945" cy="5280570"/>
        </p:xfrm>
        <a:graphic>
          <a:graphicData uri="http://schemas.openxmlformats.org/drawingml/2006/table">
            <a:tbl>
              <a:tblPr>
                <a:tableStyleId>{5940675A-B579-460E-94D1-54222C63F5DA}</a:tableStyleId>
              </a:tblPr>
              <a:tblGrid>
                <a:gridCol w="1296144">
                  <a:extLst>
                    <a:ext uri="{9D8B030D-6E8A-4147-A177-3AD203B41FA5}">
                      <a16:colId xmlns:a16="http://schemas.microsoft.com/office/drawing/2014/main" val="20000"/>
                    </a:ext>
                  </a:extLst>
                </a:gridCol>
                <a:gridCol w="2705311">
                  <a:extLst>
                    <a:ext uri="{9D8B030D-6E8A-4147-A177-3AD203B41FA5}">
                      <a16:colId xmlns:a16="http://schemas.microsoft.com/office/drawing/2014/main" val="20001"/>
                    </a:ext>
                  </a:extLst>
                </a:gridCol>
                <a:gridCol w="899098">
                  <a:extLst>
                    <a:ext uri="{9D8B030D-6E8A-4147-A177-3AD203B41FA5}">
                      <a16:colId xmlns:a16="http://schemas.microsoft.com/office/drawing/2014/main" val="20003"/>
                    </a:ext>
                  </a:extLst>
                </a:gridCol>
                <a:gridCol w="899098">
                  <a:extLst>
                    <a:ext uri="{9D8B030D-6E8A-4147-A177-3AD203B41FA5}">
                      <a16:colId xmlns:a16="http://schemas.microsoft.com/office/drawing/2014/main" val="20004"/>
                    </a:ext>
                  </a:extLst>
                </a:gridCol>
                <a:gridCol w="899098">
                  <a:extLst>
                    <a:ext uri="{9D8B030D-6E8A-4147-A177-3AD203B41FA5}">
                      <a16:colId xmlns:a16="http://schemas.microsoft.com/office/drawing/2014/main" val="20005"/>
                    </a:ext>
                  </a:extLst>
                </a:gridCol>
                <a:gridCol w="899098">
                  <a:extLst>
                    <a:ext uri="{9D8B030D-6E8A-4147-A177-3AD203B41FA5}">
                      <a16:colId xmlns:a16="http://schemas.microsoft.com/office/drawing/2014/main" val="20006"/>
                    </a:ext>
                  </a:extLst>
                </a:gridCol>
                <a:gridCol w="899098">
                  <a:extLst>
                    <a:ext uri="{9D8B030D-6E8A-4147-A177-3AD203B41FA5}">
                      <a16:colId xmlns:a16="http://schemas.microsoft.com/office/drawing/2014/main" val="20007"/>
                    </a:ext>
                  </a:extLst>
                </a:gridCol>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a:txBody>
                    <a:bodyPr/>
                    <a:lstStyle/>
                    <a:p>
                      <a:pPr algn="ctr" fontAlgn="ctr"/>
                      <a:r>
                        <a:rPr lang="en-US" altLang="ja-JP" sz="1600" u="none" strike="noStrike" dirty="0">
                          <a:solidFill>
                            <a:schemeClr val="tx1"/>
                          </a:solidFill>
                        </a:rPr>
                        <a:t>2021FY</a:t>
                      </a:r>
                      <a:endParaRPr lang="en-US" sz="1600" u="none" strike="noStrike" dirty="0">
                        <a:solidFill>
                          <a:schemeClr val="tx1"/>
                        </a:solidFill>
                      </a:endParaRPr>
                    </a:p>
                  </a:txBody>
                  <a:tcPr marL="0" marR="0" marT="0" marB="0" anchor="ctr"/>
                </a:tc>
                <a:tc>
                  <a:txBody>
                    <a:bodyPr/>
                    <a:lstStyle/>
                    <a:p>
                      <a:pPr algn="ctr" fontAlgn="ctr"/>
                      <a:r>
                        <a:rPr lang="en-US" altLang="ja-JP" sz="1600" u="none" strike="noStrike" dirty="0">
                          <a:solidFill>
                            <a:schemeClr val="tx1"/>
                          </a:solidFill>
                        </a:rPr>
                        <a:t>2022FY</a:t>
                      </a:r>
                      <a:endParaRPr lang="en-US" sz="1600" b="1" i="0" u="none" strike="noStrike" dirty="0">
                        <a:solidFill>
                          <a:schemeClr val="tx1"/>
                        </a:solidFill>
                        <a:latin typeface="ＭＳ Ｐゴシック"/>
                      </a:endParaRPr>
                    </a:p>
                  </a:txBody>
                  <a:tcPr marL="0" marR="0" marT="0" marB="0" anchor="ctr"/>
                </a:tc>
                <a:tc>
                  <a:txBody>
                    <a:bodyPr/>
                    <a:lstStyle/>
                    <a:p>
                      <a:pPr algn="ctr" fontAlgn="ctr"/>
                      <a:r>
                        <a:rPr lang="en-US" altLang="ja-JP" sz="1600" u="none" strike="noStrike" dirty="0">
                          <a:solidFill>
                            <a:schemeClr val="tx1"/>
                          </a:solidFill>
                        </a:rPr>
                        <a:t>2023FY</a:t>
                      </a:r>
                      <a:endParaRPr lang="en-US"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solidFill>
                            <a:schemeClr val="tx1"/>
                          </a:solidFill>
                        </a:rPr>
                        <a:t>2024FY</a:t>
                      </a:r>
                      <a:endParaRPr lang="en-US" altLang="ja-JP" sz="1600" b="1"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機関合計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0"/>
                  </a:ext>
                </a:extLst>
              </a:tr>
              <a:tr h="432048">
                <a:tc gridSpan="7">
                  <a:txBody>
                    <a:bodyPr/>
                    <a:lstStyle/>
                    <a:p>
                      <a:pPr algn="l" fontAlgn="ctr"/>
                      <a:r>
                        <a:rPr lang="ja-JP" altLang="en-US" sz="1600" b="0" i="0" u="none" strike="noStrike" dirty="0">
                          <a:solidFill>
                            <a:schemeClr val="tx1"/>
                          </a:solidFill>
                          <a:latin typeface="ＭＳ Ｐゴシック"/>
                        </a:rPr>
                        <a:t>研究項目①</a:t>
                      </a: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hMerge="1">
                  <a:txBody>
                    <a:bodyPr/>
                    <a:lstStyle/>
                    <a:p>
                      <a:pPr algn="ctr" fontAlgn="ctr"/>
                      <a:endParaRPr lang="en-US" sz="1600" u="none" strike="noStrike" dirty="0">
                        <a:solidFill>
                          <a:schemeClr val="tx1"/>
                        </a:solidFill>
                      </a:endParaRPr>
                    </a:p>
                  </a:txBody>
                  <a:tcPr marL="0" marR="0" marT="0" marB="0" anchor="ctr"/>
                </a:tc>
                <a:tc hMerge="1">
                  <a:txBody>
                    <a:bodyPr/>
                    <a:lstStyle/>
                    <a:p>
                      <a:pPr algn="ctr" fontAlgn="ctr"/>
                      <a:endParaRPr lang="en-US" sz="1600" b="1" i="0" u="none" strike="noStrike" dirty="0">
                        <a:solidFill>
                          <a:schemeClr val="tx1"/>
                        </a:solidFill>
                        <a:latin typeface="ＭＳ Ｐゴシック"/>
                      </a:endParaRPr>
                    </a:p>
                  </a:txBody>
                  <a:tcPr marL="0" marR="0" marT="0" marB="0" anchor="ctr"/>
                </a:tc>
                <a:tc hMerge="1">
                  <a:txBody>
                    <a:bodyPr/>
                    <a:lstStyle/>
                    <a:p>
                      <a:pPr algn="ctr" fontAlgn="ctr"/>
                      <a:endParaRPr lang="en-US" sz="1600" b="1"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600" b="1" i="0" u="none" strike="noStrike" dirty="0">
                        <a:solidFill>
                          <a:schemeClr val="tx1"/>
                        </a:solidFill>
                        <a:latin typeface="ＭＳ Ｐゴシック"/>
                      </a:endParaRPr>
                    </a:p>
                  </a:txBody>
                  <a:tcPr marL="0" marR="0" marT="0" marB="0" anchor="ct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1"/>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委託</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2"/>
                  </a:ext>
                </a:extLst>
              </a:tr>
              <a:tr h="608652">
                <a:tc>
                  <a:txBody>
                    <a:bodyPr/>
                    <a:lstStyle/>
                    <a:p>
                      <a:pPr algn="ctr" fontAlgn="ctr"/>
                      <a:r>
                        <a:rPr lang="ja-JP" altLang="en-US" sz="1600" b="0" i="0" u="none" strike="noStrike" dirty="0">
                          <a:solidFill>
                            <a:schemeClr val="tx1"/>
                          </a:solidFill>
                          <a:latin typeface="ＭＳ Ｐゴシック"/>
                        </a:rPr>
                        <a:t>再委託</a:t>
                      </a:r>
                    </a:p>
                  </a:txBody>
                  <a:tcPr marL="0" marR="0" marT="0" marB="0" anchor="ctr"/>
                </a:tc>
                <a:tc>
                  <a:txBody>
                    <a:bodyPr/>
                    <a:lstStyle/>
                    <a:p>
                      <a:pPr algn="l" fontAlgn="ctr"/>
                      <a:r>
                        <a:rPr lang="ja-JP" altLang="en-US" sz="1600" b="0" i="0" u="none" strike="noStrike" dirty="0">
                          <a:solidFill>
                            <a:schemeClr val="tx1"/>
                          </a:solidFill>
                          <a:latin typeface="ＭＳ Ｐゴシック"/>
                        </a:rPr>
                        <a:t>○○大学</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3"/>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再委託</a:t>
                      </a: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4"/>
                  </a:ext>
                </a:extLst>
              </a:tr>
              <a:tr h="504056">
                <a:tc gridSpan="7">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研究項目②</a:t>
                      </a:r>
                    </a:p>
                  </a:txBody>
                  <a:tcPr marL="0" marR="0" marT="0" marB="0" anchor="ctr"/>
                </a:tc>
                <a:tc hMerge="1">
                  <a:txBody>
                    <a:bodyPr/>
                    <a:lstStyle/>
                    <a:p>
                      <a:pPr algn="l" fontAlgn="ctr"/>
                      <a:endParaRPr lang="en-US" altLang="ja-JP"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5"/>
                  </a:ext>
                </a:extLst>
              </a:tr>
              <a:tr h="69432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委託</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6"/>
                  </a:ext>
                </a:extLst>
              </a:tr>
              <a:tr h="648072">
                <a:tc>
                  <a:txBody>
                    <a:bodyPr/>
                    <a:lstStyle/>
                    <a:p>
                      <a:pPr algn="ctr" fontAlgn="ctr"/>
                      <a:r>
                        <a:rPr lang="ja-JP" altLang="en-US" sz="1600" b="0" i="0" u="none" strike="noStrike" dirty="0">
                          <a:solidFill>
                            <a:schemeClr val="tx1"/>
                          </a:solidFill>
                          <a:latin typeface="ＭＳ Ｐゴシック"/>
                        </a:rPr>
                        <a:t>委託</a:t>
                      </a:r>
                    </a:p>
                  </a:txBody>
                  <a:tcPr marL="0" marR="0" marT="0" marB="0" anchor="ctr"/>
                </a:tc>
                <a:tc>
                  <a:txBody>
                    <a:bodyPr/>
                    <a:lstStyle/>
                    <a:p>
                      <a:pPr algn="l" fontAlgn="ctr"/>
                      <a:r>
                        <a:rPr lang="ja-JP" altLang="en-US" sz="1600" b="0" i="0" u="none" strike="noStrike" dirty="0">
                          <a:solidFill>
                            <a:schemeClr val="tx1"/>
                          </a:solidFill>
                          <a:latin typeface="ＭＳ Ｐゴシック"/>
                        </a:rPr>
                        <a:t>○○大学</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7"/>
                  </a:ext>
                </a:extLst>
              </a:tr>
              <a:tr h="744066">
                <a:tc gridSpan="2">
                  <a:txBody>
                    <a:bodyPr/>
                    <a:lstStyle/>
                    <a:p>
                      <a:pPr algn="ctr" fontAlgn="ctr"/>
                      <a:r>
                        <a:rPr lang="ja-JP" altLang="en-US" sz="1600" b="0" i="0" u="none" strike="noStrike" dirty="0">
                          <a:solidFill>
                            <a:schemeClr val="tx1"/>
                          </a:solidFill>
                          <a:latin typeface="ＭＳ Ｐゴシック"/>
                        </a:rPr>
                        <a:t>合計（ＮＥＤＯ負担総額）</a:t>
                      </a: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64972769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1981</Words>
  <Application>Microsoft Office PowerPoint</Application>
  <PresentationFormat>画面に合わせる (4:3)</PresentationFormat>
  <Paragraphs>183</Paragraphs>
  <Slides>13</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13</vt:i4>
      </vt:variant>
    </vt:vector>
  </HeadingPairs>
  <TitlesOfParts>
    <vt:vector size="20" baseType="lpstr">
      <vt:lpstr>Meiryo UI</vt:lpstr>
      <vt:lpstr>ＭＳ Ｐゴシック</vt:lpstr>
      <vt:lpstr>TmsRmn</vt:lpstr>
      <vt:lpstr>メイリオ</vt:lpstr>
      <vt:lpstr>Arial</vt:lpstr>
      <vt:lpstr>Calibri</vt:lpstr>
      <vt:lpstr>Office ​​テーマ</vt:lpstr>
      <vt:lpstr>　海洋生分解性プラスチックの社会実装に向けた技術開発事業 　　　研究開発項目②　海洋生分解性プラスチックに関する新技術・新素材の開発 　　　　②－１　新規化学構造を有する樹脂・新規バイオ製造プロセス開発等による 　　　　　　　　　海洋生分解性プラスチックに関する新技術・新素材の開発 　　　　②－２　複合化技術等による海洋生分解性プラスチックに関する新技術・ 　　　　　　　　　新素材の開発</vt:lpstr>
      <vt:lpstr>提案概要</vt:lpstr>
      <vt:lpstr>研究開発の目的</vt:lpstr>
      <vt:lpstr>目的に向かって解決すべき課題</vt:lpstr>
      <vt:lpstr>研究開発の内容・目標</vt:lpstr>
      <vt:lpstr>提案技術の優位性</vt:lpstr>
      <vt:lpstr>実施体制・役割</vt:lpstr>
      <vt:lpstr>研究開発スケジュール</vt:lpstr>
      <vt:lpstr>研究開発予算実施機関内訳</vt:lpstr>
      <vt:lpstr>想定される成果</vt:lpstr>
      <vt:lpstr>研究開発成果の実用化・事業化見込み</vt:lpstr>
      <vt:lpstr>我が国経済への貢献</vt:lpstr>
      <vt:lpstr>地球環境課題解決への貢献</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2021-03-02T01:14:04Z</dcterms:modified>
</cp:coreProperties>
</file>