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9" r:id="rId1"/>
  </p:sldMasterIdLst>
  <p:notesMasterIdLst>
    <p:notesMasterId r:id="rId19"/>
  </p:notesMasterIdLst>
  <p:handoutMasterIdLst>
    <p:handoutMasterId r:id="rId20"/>
  </p:handoutMasterIdLst>
  <p:sldIdLst>
    <p:sldId id="404" r:id="rId2"/>
    <p:sldId id="406" r:id="rId3"/>
    <p:sldId id="407" r:id="rId4"/>
    <p:sldId id="408" r:id="rId5"/>
    <p:sldId id="409" r:id="rId6"/>
    <p:sldId id="410" r:id="rId7"/>
    <p:sldId id="411" r:id="rId8"/>
    <p:sldId id="412" r:id="rId9"/>
    <p:sldId id="413" r:id="rId10"/>
    <p:sldId id="414" r:id="rId11"/>
    <p:sldId id="415" r:id="rId12"/>
    <p:sldId id="416" r:id="rId13"/>
    <p:sldId id="417" r:id="rId14"/>
    <p:sldId id="418" r:id="rId15"/>
    <p:sldId id="419" r:id="rId16"/>
    <p:sldId id="420" r:id="rId17"/>
    <p:sldId id="421" r:id="rId18"/>
  </p:sldIdLst>
  <p:sldSz cx="9144000" cy="6858000" type="screen4x3"/>
  <p:notesSz cx="6807200" cy="9939338"/>
  <p:defaultTextStyle>
    <a:defPPr>
      <a:defRPr lang="ja-JP"/>
    </a:defPPr>
    <a:lvl1pPr algn="l" rtl="0" eaLnBrk="0" fontAlgn="base" hangingPunct="0">
      <a:spcBef>
        <a:spcPct val="0"/>
      </a:spcBef>
      <a:spcAft>
        <a:spcPct val="0"/>
      </a:spcAft>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1pPr>
    <a:lvl2pPr marL="457200" algn="l" rtl="0" eaLnBrk="0" fontAlgn="base" hangingPunct="0">
      <a:spcBef>
        <a:spcPct val="0"/>
      </a:spcBef>
      <a:spcAft>
        <a:spcPct val="0"/>
      </a:spcAft>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2pPr>
    <a:lvl3pPr marL="914400" algn="l" rtl="0" eaLnBrk="0" fontAlgn="base" hangingPunct="0">
      <a:spcBef>
        <a:spcPct val="0"/>
      </a:spcBef>
      <a:spcAft>
        <a:spcPct val="0"/>
      </a:spcAft>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3pPr>
    <a:lvl4pPr marL="1371600" algn="l" rtl="0" eaLnBrk="0" fontAlgn="base" hangingPunct="0">
      <a:spcBef>
        <a:spcPct val="0"/>
      </a:spcBef>
      <a:spcAft>
        <a:spcPct val="0"/>
      </a:spcAft>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4pPr>
    <a:lvl5pPr marL="1828800" algn="l" rtl="0" eaLnBrk="0" fontAlgn="base" hangingPunct="0">
      <a:spcBef>
        <a:spcPct val="0"/>
      </a:spcBef>
      <a:spcAft>
        <a:spcPct val="0"/>
      </a:spcAft>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5pPr>
    <a:lvl6pPr marL="2286000" algn="l" defTabSz="914400" rtl="0" eaLnBrk="1" latinLnBrk="0" hangingPunct="1">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6pPr>
    <a:lvl7pPr marL="2743200" algn="l" defTabSz="914400" rtl="0" eaLnBrk="1" latinLnBrk="0" hangingPunct="1">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7pPr>
    <a:lvl8pPr marL="3200400" algn="l" defTabSz="914400" rtl="0" eaLnBrk="1" latinLnBrk="0" hangingPunct="1">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8pPr>
    <a:lvl9pPr marL="3657600" algn="l" defTabSz="914400" rtl="0" eaLnBrk="1" latinLnBrk="0" hangingPunct="1">
      <a:defRPr kumimoji="1" sz="3200" b="1" kern="1200">
        <a:solidFill>
          <a:schemeClr val="tx1"/>
        </a:solidFill>
        <a:latin typeface="ＭＳ Ｐゴシック" panose="020B0600070205080204" pitchFamily="50" charset="-128"/>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ECFF"/>
    <a:srgbClr val="D6EBFF"/>
    <a:srgbClr val="FFFFFF"/>
    <a:srgbClr val="0000FF"/>
    <a:srgbClr val="99FF99"/>
    <a:srgbClr val="FFFF99"/>
    <a:srgbClr val="FFCC99"/>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6" autoAdjust="0"/>
    <p:restoredTop sz="93385" autoAdjust="0"/>
  </p:normalViewPr>
  <p:slideViewPr>
    <p:cSldViewPr>
      <p:cViewPr varScale="1">
        <p:scale>
          <a:sx n="87" d="100"/>
          <a:sy n="87" d="100"/>
        </p:scale>
        <p:origin x="30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900" y="102"/>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2207" tIns="46103" rIns="92207" bIns="46103" numCol="1" anchor="t" anchorCtr="0" compatLnSpc="1">
            <a:prstTxWarp prst="textNoShape">
              <a:avLst/>
            </a:prstTxWarp>
          </a:bodyPr>
          <a:lstStyle>
            <a:lvl1pPr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100355" name="Rectangle 3"/>
          <p:cNvSpPr>
            <a:spLocks noGrp="1" noChangeArrowheads="1"/>
          </p:cNvSpPr>
          <p:nvPr>
            <p:ph type="dt" sz="quarter" idx="1"/>
          </p:nvPr>
        </p:nvSpPr>
        <p:spPr bwMode="auto">
          <a:xfrm>
            <a:off x="3854450" y="0"/>
            <a:ext cx="2951163" cy="496888"/>
          </a:xfrm>
          <a:prstGeom prst="rect">
            <a:avLst/>
          </a:prstGeom>
          <a:noFill/>
          <a:ln w="9525">
            <a:noFill/>
            <a:miter lim="800000"/>
            <a:headEnd/>
            <a:tailEnd/>
          </a:ln>
          <a:effectLst/>
        </p:spPr>
        <p:txBody>
          <a:bodyPr vert="horz" wrap="square" lIns="92207" tIns="46103" rIns="92207" bIns="46103" numCol="1" anchor="t" anchorCtr="0" compatLnSpc="1">
            <a:prstTxWarp prst="textNoShape">
              <a:avLst/>
            </a:prstTxWarp>
          </a:bodyPr>
          <a:lstStyle>
            <a:lvl1pPr algn="r"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100356" name="Rectangle 4"/>
          <p:cNvSpPr>
            <a:spLocks noGrp="1" noChangeArrowheads="1"/>
          </p:cNvSpPr>
          <p:nvPr>
            <p:ph type="ftr" sz="quarter" idx="2"/>
          </p:nvPr>
        </p:nvSpPr>
        <p:spPr bwMode="auto">
          <a:xfrm>
            <a:off x="0" y="9440863"/>
            <a:ext cx="2951163" cy="496887"/>
          </a:xfrm>
          <a:prstGeom prst="rect">
            <a:avLst/>
          </a:prstGeom>
          <a:noFill/>
          <a:ln w="9525">
            <a:noFill/>
            <a:miter lim="800000"/>
            <a:headEnd/>
            <a:tailEnd/>
          </a:ln>
          <a:effectLst/>
        </p:spPr>
        <p:txBody>
          <a:bodyPr vert="horz" wrap="square" lIns="92207" tIns="46103" rIns="92207" bIns="46103" numCol="1" anchor="b" anchorCtr="0" compatLnSpc="1">
            <a:prstTxWarp prst="textNoShape">
              <a:avLst/>
            </a:prstTxWarp>
          </a:bodyPr>
          <a:lstStyle>
            <a:lvl1pPr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100357" name="Rectangle 5"/>
          <p:cNvSpPr>
            <a:spLocks noGrp="1" noChangeArrowheads="1"/>
          </p:cNvSpPr>
          <p:nvPr>
            <p:ph type="sldNum" sz="quarter" idx="3"/>
          </p:nvPr>
        </p:nvSpPr>
        <p:spPr bwMode="auto">
          <a:xfrm>
            <a:off x="3854450" y="9440863"/>
            <a:ext cx="2951163" cy="496887"/>
          </a:xfrm>
          <a:prstGeom prst="rect">
            <a:avLst/>
          </a:prstGeom>
          <a:noFill/>
          <a:ln w="9525">
            <a:noFill/>
            <a:miter lim="800000"/>
            <a:headEnd/>
            <a:tailEnd/>
          </a:ln>
          <a:effectLst/>
        </p:spPr>
        <p:txBody>
          <a:bodyPr vert="horz" wrap="square" lIns="92207" tIns="46103" rIns="92207" bIns="46103" numCol="1" anchor="b" anchorCtr="0" compatLnSpc="1">
            <a:prstTxWarp prst="textNoShape">
              <a:avLst/>
            </a:prstTxWarp>
          </a:bodyPr>
          <a:lstStyle>
            <a:lvl1pPr algn="r" eaLnBrk="1" hangingPunct="1">
              <a:spcBef>
                <a:spcPct val="0"/>
              </a:spcBef>
              <a:defRPr sz="1200" b="0">
                <a:latin typeface="Times New Roman" panose="02020603050405020304" pitchFamily="18" charset="0"/>
                <a:ea typeface="ＭＳ Ｐゴシック" panose="020B0600070205080204" pitchFamily="50" charset="-128"/>
              </a:defRPr>
            </a:lvl1pPr>
          </a:lstStyle>
          <a:p>
            <a:pPr>
              <a:defRPr/>
            </a:pPr>
            <a:fld id="{E287FE0B-3BF4-41F7-8831-6914A4F00DDB}" type="slidenum">
              <a:rPr lang="en-US" altLang="ja-JP"/>
              <a:pPr>
                <a:defRPr/>
              </a:pPr>
              <a:t>‹#›</a:t>
            </a:fld>
            <a:endParaRPr lang="en-US" altLang="ja-JP" dirty="0"/>
          </a:p>
        </p:txBody>
      </p:sp>
    </p:spTree>
    <p:extLst>
      <p:ext uri="{BB962C8B-B14F-4D97-AF65-F5344CB8AC3E}">
        <p14:creationId xmlns:p14="http://schemas.microsoft.com/office/powerpoint/2010/main" val="67195075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defTabSz="914349"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74755" name="Rectangle 3"/>
          <p:cNvSpPr>
            <a:spLocks noGrp="1" noChangeArrowheads="1"/>
          </p:cNvSpPr>
          <p:nvPr>
            <p:ph type="dt" idx="1"/>
          </p:nvPr>
        </p:nvSpPr>
        <p:spPr bwMode="auto">
          <a:xfrm>
            <a:off x="3854450" y="0"/>
            <a:ext cx="2951163" cy="496888"/>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algn="r" defTabSz="914349"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29700" name="Rectangle 4"/>
          <p:cNvSpPr>
            <a:spLocks noGrp="1" noRot="1" noChangeAspect="1" noChangeArrowheads="1" noTextEdit="1"/>
          </p:cNvSpPr>
          <p:nvPr>
            <p:ph type="sldImg" idx="2"/>
          </p:nvPr>
        </p:nvSpPr>
        <p:spPr bwMode="auto">
          <a:xfrm>
            <a:off x="920750" y="746125"/>
            <a:ext cx="4968875" cy="3725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7" name="Rectangle 5"/>
          <p:cNvSpPr>
            <a:spLocks noGrp="1" noChangeArrowheads="1"/>
          </p:cNvSpPr>
          <p:nvPr>
            <p:ph type="body" sz="quarter" idx="3"/>
          </p:nvPr>
        </p:nvSpPr>
        <p:spPr bwMode="auto">
          <a:xfrm>
            <a:off x="682625" y="4721225"/>
            <a:ext cx="5441950" cy="4471988"/>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74758" name="Rectangle 6"/>
          <p:cNvSpPr>
            <a:spLocks noGrp="1" noChangeArrowheads="1"/>
          </p:cNvSpPr>
          <p:nvPr>
            <p:ph type="ftr" sz="quarter" idx="4"/>
          </p:nvPr>
        </p:nvSpPr>
        <p:spPr bwMode="auto">
          <a:xfrm>
            <a:off x="0" y="9440863"/>
            <a:ext cx="2951163" cy="496887"/>
          </a:xfrm>
          <a:prstGeom prst="rect">
            <a:avLst/>
          </a:prstGeom>
          <a:noFill/>
          <a:ln w="9525">
            <a:noFill/>
            <a:miter lim="800000"/>
            <a:headEnd/>
            <a:tailEnd/>
          </a:ln>
          <a:effectLst/>
        </p:spPr>
        <p:txBody>
          <a:bodyPr vert="horz" wrap="square" lIns="91417" tIns="45709" rIns="91417" bIns="45709" numCol="1" anchor="b" anchorCtr="0" compatLnSpc="1">
            <a:prstTxWarp prst="textNoShape">
              <a:avLst/>
            </a:prstTxWarp>
          </a:bodyPr>
          <a:lstStyle>
            <a:lvl1pPr defTabSz="914349" eaLnBrk="1" hangingPunct="1">
              <a:spcBef>
                <a:spcPct val="0"/>
              </a:spcBef>
              <a:defRPr sz="1200" b="0">
                <a:latin typeface="Times New Roman" pitchFamily="18" charset="0"/>
                <a:ea typeface="ＭＳ Ｐゴシック" pitchFamily="50" charset="-128"/>
              </a:defRPr>
            </a:lvl1pPr>
          </a:lstStyle>
          <a:p>
            <a:pPr>
              <a:defRPr/>
            </a:pPr>
            <a:endParaRPr lang="en-US" altLang="ja-JP" dirty="0"/>
          </a:p>
        </p:txBody>
      </p:sp>
      <p:sp>
        <p:nvSpPr>
          <p:cNvPr id="74759" name="Rectangle 7"/>
          <p:cNvSpPr>
            <a:spLocks noGrp="1" noChangeArrowheads="1"/>
          </p:cNvSpPr>
          <p:nvPr>
            <p:ph type="sldNum" sz="quarter" idx="5"/>
          </p:nvPr>
        </p:nvSpPr>
        <p:spPr bwMode="auto">
          <a:xfrm>
            <a:off x="3854450" y="9440863"/>
            <a:ext cx="2951163" cy="496887"/>
          </a:xfrm>
          <a:prstGeom prst="rect">
            <a:avLst/>
          </a:prstGeom>
          <a:noFill/>
          <a:ln w="9525">
            <a:noFill/>
            <a:miter lim="800000"/>
            <a:headEnd/>
            <a:tailEnd/>
          </a:ln>
          <a:effectLst/>
        </p:spPr>
        <p:txBody>
          <a:bodyPr vert="horz" wrap="square" lIns="91417" tIns="45709" rIns="91417" bIns="45709" numCol="1" anchor="b" anchorCtr="0" compatLnSpc="1">
            <a:prstTxWarp prst="textNoShape">
              <a:avLst/>
            </a:prstTxWarp>
          </a:bodyPr>
          <a:lstStyle>
            <a:lvl1pPr algn="r" defTabSz="912813" eaLnBrk="1" hangingPunct="1">
              <a:spcBef>
                <a:spcPct val="0"/>
              </a:spcBef>
              <a:defRPr sz="1200" b="0">
                <a:latin typeface="Times New Roman" panose="02020603050405020304" pitchFamily="18" charset="0"/>
                <a:ea typeface="ＭＳ Ｐゴシック" panose="020B0600070205080204" pitchFamily="50" charset="-128"/>
              </a:defRPr>
            </a:lvl1pPr>
          </a:lstStyle>
          <a:p>
            <a:pPr>
              <a:defRPr/>
            </a:pPr>
            <a:fld id="{1555352E-96B2-41B0-87BC-9646072D8804}" type="slidenum">
              <a:rPr lang="en-US" altLang="ja-JP"/>
              <a:pPr>
                <a:defRPr/>
              </a:pPr>
              <a:t>‹#›</a:t>
            </a:fld>
            <a:endParaRPr lang="en-US" altLang="ja-JP" dirty="0"/>
          </a:p>
        </p:txBody>
      </p:sp>
    </p:spTree>
    <p:extLst>
      <p:ext uri="{BB962C8B-B14F-4D97-AF65-F5344CB8AC3E}">
        <p14:creationId xmlns:p14="http://schemas.microsoft.com/office/powerpoint/2010/main" val="275032974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634862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3" name="Group 2"/>
          <p:cNvGrpSpPr>
            <a:grpSpLocks/>
          </p:cNvGrpSpPr>
          <p:nvPr userDrawn="1"/>
        </p:nvGrpSpPr>
        <p:grpSpPr bwMode="auto">
          <a:xfrm>
            <a:off x="0" y="0"/>
            <a:ext cx="9144000" cy="6858000"/>
            <a:chOff x="0" y="0"/>
            <a:chExt cx="6240" cy="4680"/>
          </a:xfrm>
        </p:grpSpPr>
        <p:sp>
          <p:nvSpPr>
            <p:cNvPr id="4" name="Rectangle 3"/>
            <p:cNvSpPr>
              <a:spLocks noChangeArrowheads="1"/>
            </p:cNvSpPr>
            <p:nvPr userDrawn="1"/>
          </p:nvSpPr>
          <p:spPr bwMode="auto">
            <a:xfrm>
              <a:off x="0" y="0"/>
              <a:ext cx="6240" cy="46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399" tIns="42200" rIns="84399" bIns="42200" anchor="ctr"/>
            <a:lstStyle>
              <a:lvl1pPr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1pPr>
              <a:lvl2pPr marL="742950" indent="-28575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2pPr>
              <a:lvl3pPr marL="11430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3pPr>
              <a:lvl4pPr marL="16002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4pPr>
              <a:lvl5pPr marL="20574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5pPr>
              <a:lvl6pPr marL="25146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6pPr>
              <a:lvl7pPr marL="29718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7pPr>
              <a:lvl8pPr marL="34290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8pPr>
              <a:lvl9pPr marL="38862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spcBef>
                  <a:spcPct val="0"/>
                </a:spcBef>
                <a:defRPr/>
              </a:pPr>
              <a:endParaRPr lang="ja-JP" altLang="ja-JP" sz="2200" b="0" dirty="0" smtClean="0">
                <a:solidFill>
                  <a:srgbClr val="3333CC"/>
                </a:solidFill>
                <a:latin typeface="Arial" panose="020B0604020202020204" pitchFamily="34" charset="0"/>
              </a:endParaRPr>
            </a:p>
          </p:txBody>
        </p:sp>
        <p:pic>
          <p:nvPicPr>
            <p:cNvPr id="5" name="Picture 4" descr="0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52" y="165"/>
              <a:ext cx="4179" cy="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 name="Picture 3" descr="LOGO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00900" y="361950"/>
            <a:ext cx="16430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Rectangle 5"/>
          <p:cNvSpPr>
            <a:spLocks noGrp="1" noChangeArrowheads="1"/>
          </p:cNvSpPr>
          <p:nvPr>
            <p:ph type="ctrTitle" hasCustomPrompt="1"/>
          </p:nvPr>
        </p:nvSpPr>
        <p:spPr>
          <a:xfrm>
            <a:off x="143508" y="2238374"/>
            <a:ext cx="8820980" cy="1514661"/>
          </a:xfrm>
        </p:spPr>
        <p:txBody>
          <a:bodyPr/>
          <a:lstStyle>
            <a:lvl1pPr>
              <a:lnSpc>
                <a:spcPct val="100000"/>
              </a:lnSpc>
              <a:defRPr sz="4800">
                <a:latin typeface="ＭＳ ゴシック" panose="020B0609070205080204" pitchFamily="49" charset="-128"/>
                <a:ea typeface="ＭＳ ゴシック" panose="020B0609070205080204" pitchFamily="49" charset="-128"/>
              </a:defRPr>
            </a:lvl1pPr>
          </a:lstStyle>
          <a:p>
            <a:r>
              <a:rPr lang="ja-JP" altLang="en-US" dirty="0"/>
              <a:t>マスタ タイトルの書式設定</a:t>
            </a:r>
          </a:p>
        </p:txBody>
      </p:sp>
      <p:sp>
        <p:nvSpPr>
          <p:cNvPr id="7" name="スライド番号プレースホルダ 5"/>
          <p:cNvSpPr>
            <a:spLocks noGrp="1"/>
          </p:cNvSpPr>
          <p:nvPr>
            <p:ph type="sldNum" sz="quarter" idx="12"/>
          </p:nvPr>
        </p:nvSpPr>
        <p:spPr>
          <a:xfrm>
            <a:off x="6912260" y="6453336"/>
            <a:ext cx="2160000" cy="360000"/>
          </a:xfrm>
          <a:prstGeom prst="rect">
            <a:avLst/>
          </a:prstGeom>
        </p:spPr>
        <p:txBody>
          <a:bodyPr/>
          <a:lstStyle>
            <a:lvl1pPr algn="r">
              <a:defRPr sz="1600" b="0">
                <a:solidFill>
                  <a:schemeClr val="tx1"/>
                </a:solidFill>
              </a:defRPr>
            </a:lvl1pPr>
          </a:lstStyle>
          <a:p>
            <a:pPr>
              <a:defRPr/>
            </a:pPr>
            <a:fld id="{83BD5ED4-0517-4624-A505-C517AE91011E}" type="slidenum">
              <a:rPr lang="ja-JP" altLang="en-US" smtClean="0"/>
              <a:pPr>
                <a:defRPr/>
              </a:pPr>
              <a:t>‹#›</a:t>
            </a:fld>
            <a:endParaRPr lang="ja-JP" altLang="en-US" dirty="0"/>
          </a:p>
        </p:txBody>
      </p:sp>
    </p:spTree>
    <p:extLst>
      <p:ext uri="{BB962C8B-B14F-4D97-AF65-F5344CB8AC3E}">
        <p14:creationId xmlns:p14="http://schemas.microsoft.com/office/powerpoint/2010/main" val="1938821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368660"/>
            <a:ext cx="7848872" cy="720080"/>
          </a:xfrm>
        </p:spPr>
        <p:txBody>
          <a:bodyPr/>
          <a:lstStyle>
            <a:lvl1pPr>
              <a:defRPr>
                <a:latin typeface="ＭＳ ゴシック" panose="020B0609070205080204" pitchFamily="49" charset="-128"/>
                <a:ea typeface="ＭＳ ゴシック" panose="020B0609070205080204" pitchFamily="49" charset="-128"/>
              </a:defRPr>
            </a:lvl1pPr>
          </a:lstStyle>
          <a:p>
            <a:r>
              <a:rPr lang="ja-JP" altLang="en-US" dirty="0" smtClean="0"/>
              <a:t>マスタ タイトルの書式設定</a:t>
            </a:r>
            <a:endParaRPr lang="ja-JP" altLang="en-US" dirty="0"/>
          </a:p>
        </p:txBody>
      </p:sp>
      <p:sp>
        <p:nvSpPr>
          <p:cNvPr id="3" name="コンテンツ プレースホルダ 2"/>
          <p:cNvSpPr>
            <a:spLocks noGrp="1"/>
          </p:cNvSpPr>
          <p:nvPr>
            <p:ph idx="1"/>
          </p:nvPr>
        </p:nvSpPr>
        <p:spPr>
          <a:xfrm>
            <a:off x="251520" y="1173888"/>
            <a:ext cx="8616950" cy="5194300"/>
          </a:xfrm>
        </p:spPr>
        <p:txBody>
          <a:bodyPr/>
          <a:lstStyle>
            <a:lvl1pPr>
              <a:lnSpc>
                <a:spcPts val="3000"/>
              </a:lnSpc>
              <a:spcBef>
                <a:spcPts val="0"/>
              </a:spcBef>
              <a:defRPr sz="2400">
                <a:latin typeface="ＭＳ ゴシック" panose="020B0609070205080204" pitchFamily="49" charset="-128"/>
                <a:ea typeface="ＭＳ ゴシック" panose="020B0609070205080204" pitchFamily="49" charset="-128"/>
              </a:defRPr>
            </a:lvl1pPr>
            <a:lvl2pPr>
              <a:lnSpc>
                <a:spcPts val="3000"/>
              </a:lnSpc>
              <a:spcBef>
                <a:spcPts val="0"/>
              </a:spcBef>
              <a:defRPr sz="2400">
                <a:latin typeface="ＭＳ ゴシック" panose="020B0609070205080204" pitchFamily="49" charset="-128"/>
                <a:ea typeface="ＭＳ ゴシック" panose="020B0609070205080204" pitchFamily="49" charset="-128"/>
              </a:defRPr>
            </a:lvl2pPr>
            <a:lvl3pPr>
              <a:lnSpc>
                <a:spcPts val="3000"/>
              </a:lnSpc>
              <a:spcBef>
                <a:spcPts val="0"/>
              </a:spcBef>
              <a:defRPr sz="2400">
                <a:latin typeface="ＭＳ ゴシック" panose="020B0609070205080204" pitchFamily="49" charset="-128"/>
                <a:ea typeface="ＭＳ ゴシック" panose="020B0609070205080204" pitchFamily="49" charset="-128"/>
              </a:defRPr>
            </a:lvl3pPr>
            <a:lvl4pPr>
              <a:lnSpc>
                <a:spcPts val="3000"/>
              </a:lnSpc>
              <a:spcBef>
                <a:spcPts val="0"/>
              </a:spcBef>
              <a:defRPr sz="2400">
                <a:latin typeface="ＭＳ ゴシック" panose="020B0609070205080204" pitchFamily="49" charset="-128"/>
                <a:ea typeface="ＭＳ ゴシック" panose="020B0609070205080204" pitchFamily="49" charset="-128"/>
              </a:defRPr>
            </a:lvl4pPr>
            <a:lvl5pPr>
              <a:lnSpc>
                <a:spcPts val="3000"/>
              </a:lnSpc>
              <a:spcBef>
                <a:spcPts val="0"/>
              </a:spcBef>
              <a:defRPr sz="2400">
                <a:latin typeface="ＭＳ ゴシック" panose="020B0609070205080204" pitchFamily="49" charset="-128"/>
                <a:ea typeface="ＭＳ ゴシック" panose="020B0609070205080204" pitchFamily="49" charset="-128"/>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5" name="スライド番号プレースホルダ 5"/>
          <p:cNvSpPr>
            <a:spLocks noGrp="1"/>
          </p:cNvSpPr>
          <p:nvPr>
            <p:ph type="sldNum" sz="quarter" idx="12"/>
          </p:nvPr>
        </p:nvSpPr>
        <p:spPr>
          <a:xfrm>
            <a:off x="6912260" y="6453336"/>
            <a:ext cx="2160000" cy="360000"/>
          </a:xfrm>
          <a:prstGeom prst="rect">
            <a:avLst/>
          </a:prstGeom>
        </p:spPr>
        <p:txBody>
          <a:bodyPr/>
          <a:lstStyle>
            <a:lvl1pPr algn="r">
              <a:defRPr sz="1600" b="0">
                <a:solidFill>
                  <a:schemeClr val="tx1"/>
                </a:solidFill>
                <a:latin typeface="ＭＳ Ｐゴシック" panose="020B0600070205080204" pitchFamily="50" charset="-128"/>
                <a:ea typeface="ＭＳ Ｐゴシック" panose="020B0600070205080204" pitchFamily="50" charset="-128"/>
              </a:defRPr>
            </a:lvl1pPr>
          </a:lstStyle>
          <a:p>
            <a:pPr>
              <a:defRPr/>
            </a:pPr>
            <a:fld id="{83BD5ED4-0517-4624-A505-C517AE91011E}" type="slidenum">
              <a:rPr lang="ja-JP" altLang="en-US" smtClean="0"/>
              <a:pPr>
                <a:defRPr/>
              </a:pPr>
              <a:t>‹#›</a:t>
            </a:fld>
            <a:endParaRPr lang="ja-JP" altLang="en-US" dirty="0"/>
          </a:p>
        </p:txBody>
      </p:sp>
    </p:spTree>
    <p:extLst>
      <p:ext uri="{BB962C8B-B14F-4D97-AF65-F5344CB8AC3E}">
        <p14:creationId xmlns:p14="http://schemas.microsoft.com/office/powerpoint/2010/main" val="24766982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6240" cy="4680"/>
          </a:xfrm>
        </p:grpSpPr>
        <p:sp>
          <p:nvSpPr>
            <p:cNvPr id="1030" name="Rectangle 3"/>
            <p:cNvSpPr>
              <a:spLocks noChangeArrowheads="1"/>
            </p:cNvSpPr>
            <p:nvPr userDrawn="1"/>
          </p:nvSpPr>
          <p:spPr bwMode="auto">
            <a:xfrm>
              <a:off x="0" y="0"/>
              <a:ext cx="6240" cy="46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399" tIns="42200" rIns="84399" bIns="42200" anchor="ctr"/>
            <a:lstStyle>
              <a:lvl1pPr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1pPr>
              <a:lvl2pPr marL="742950" indent="-28575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2pPr>
              <a:lvl3pPr marL="11430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3pPr>
              <a:lvl4pPr marL="16002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4pPr>
              <a:lvl5pPr marL="2057400" indent="-228600" defTabSz="844550">
                <a:spcBef>
                  <a:spcPct val="20000"/>
                </a:spcBef>
                <a:defRPr kumimoji="1" sz="3200" b="1">
                  <a:solidFill>
                    <a:schemeClr val="tx1"/>
                  </a:solidFill>
                  <a:latin typeface="ＭＳ Ｐゴシック" panose="020B0600070205080204" pitchFamily="50" charset="-128"/>
                  <a:ea typeface="ＭＳ Ｐゴシック" panose="020B0600070205080204" pitchFamily="50" charset="-128"/>
                </a:defRPr>
              </a:lvl5pPr>
              <a:lvl6pPr marL="25146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6pPr>
              <a:lvl7pPr marL="29718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7pPr>
              <a:lvl8pPr marL="34290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8pPr>
              <a:lvl9pPr marL="3886200" indent="-228600" defTabSz="844550" eaLnBrk="0" fontAlgn="base" hangingPunct="0">
                <a:spcBef>
                  <a:spcPct val="20000"/>
                </a:spcBef>
                <a:spcAft>
                  <a:spcPct val="0"/>
                </a:spcAft>
                <a:defRPr kumimoji="1" sz="3200" b="1">
                  <a:solidFill>
                    <a:schemeClr val="tx1"/>
                  </a:solidFill>
                  <a:latin typeface="ＭＳ Ｐゴシック" panose="020B0600070205080204" pitchFamily="50" charset="-128"/>
                  <a:ea typeface="ＭＳ Ｐゴシック" panose="020B0600070205080204" pitchFamily="50" charset="-128"/>
                </a:defRPr>
              </a:lvl9pPr>
            </a:lstStyle>
            <a:p>
              <a:pPr algn="ctr" eaLnBrk="1" hangingPunct="1">
                <a:spcBef>
                  <a:spcPct val="0"/>
                </a:spcBef>
                <a:defRPr/>
              </a:pPr>
              <a:endParaRPr lang="ja-JP" altLang="ja-JP" sz="1700" dirty="0" smtClean="0"/>
            </a:p>
          </p:txBody>
        </p:sp>
        <p:pic>
          <p:nvPicPr>
            <p:cNvPr id="1031" name="Picture 4" descr="003 (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582" y="166"/>
              <a:ext cx="5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5"/>
          <p:cNvSpPr>
            <a:spLocks noGrp="1" noChangeAspect="1" noChangeArrowheads="1"/>
          </p:cNvSpPr>
          <p:nvPr>
            <p:ph type="title"/>
          </p:nvPr>
        </p:nvSpPr>
        <p:spPr bwMode="auto">
          <a:xfrm>
            <a:off x="352425" y="377825"/>
            <a:ext cx="75279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ja-JP" altLang="en-US" smtClean="0"/>
              <a:t>マスタ タイトルの書式設定</a:t>
            </a:r>
          </a:p>
        </p:txBody>
      </p:sp>
      <p:sp>
        <p:nvSpPr>
          <p:cNvPr id="1029" name="Rectangle 7"/>
          <p:cNvSpPr>
            <a:spLocks noGrp="1" noChangeAspect="1" noChangeArrowheads="1"/>
          </p:cNvSpPr>
          <p:nvPr>
            <p:ph type="body" idx="1"/>
          </p:nvPr>
        </p:nvSpPr>
        <p:spPr bwMode="auto">
          <a:xfrm>
            <a:off x="360363" y="1262063"/>
            <a:ext cx="861695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399" tIns="42200" rIns="84399" bIns="4220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Tree>
  </p:cSld>
  <p:clrMap bg1="lt1" tx1="dk1" bg2="lt2" tx2="dk2" accent1="accent1" accent2="accent2" accent3="accent3" accent4="accent4" accent5="accent5" accent6="accent6" hlink="hlink" folHlink="folHlink"/>
  <p:sldLayoutIdLst>
    <p:sldLayoutId id="2147487464" r:id="rId1"/>
    <p:sldLayoutId id="2147487453" r:id="rId2"/>
  </p:sldLayoutIdLst>
  <p:timing>
    <p:tnLst>
      <p:par>
        <p:cTn id="1" dur="indefinite" restart="never" nodeType="tmRoot"/>
      </p:par>
    </p:tnLst>
  </p:timing>
  <p:hf hdr="0" ftr="0" dt="0"/>
  <p:txStyles>
    <p:titleStyle>
      <a:lvl1pPr algn="l" defTabSz="884238" rtl="0" eaLnBrk="0" fontAlgn="base" hangingPunct="0">
        <a:lnSpc>
          <a:spcPts val="4200"/>
        </a:lnSpc>
        <a:spcBef>
          <a:spcPct val="0"/>
        </a:spcBef>
        <a:spcAft>
          <a:spcPct val="0"/>
        </a:spcAft>
        <a:defRPr kumimoji="1" sz="4000">
          <a:solidFill>
            <a:schemeClr val="accent2"/>
          </a:solidFill>
          <a:latin typeface="+mj-lt"/>
          <a:ea typeface="+mj-ea"/>
          <a:cs typeface="+mj-cs"/>
        </a:defRPr>
      </a:lvl1pPr>
      <a:lvl2pPr algn="l" defTabSz="884238" rtl="0" eaLnBrk="0" fontAlgn="base" hangingPunct="0">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2pPr>
      <a:lvl3pPr algn="l" defTabSz="884238" rtl="0" eaLnBrk="0" fontAlgn="base" hangingPunct="0">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3pPr>
      <a:lvl4pPr algn="l" defTabSz="884238" rtl="0" eaLnBrk="0" fontAlgn="base" hangingPunct="0">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4pPr>
      <a:lvl5pPr algn="l" defTabSz="884238" rtl="0" eaLnBrk="0" fontAlgn="base" hangingPunct="0">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5pPr>
      <a:lvl6pPr marL="457200" algn="l" defTabSz="884238" rtl="0" fontAlgn="base">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6pPr>
      <a:lvl7pPr marL="914400" algn="l" defTabSz="884238" rtl="0" fontAlgn="base">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7pPr>
      <a:lvl8pPr marL="1371600" algn="l" defTabSz="884238" rtl="0" fontAlgn="base">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8pPr>
      <a:lvl9pPr marL="1828800" algn="l" defTabSz="884238" rtl="0" fontAlgn="base">
        <a:lnSpc>
          <a:spcPts val="4200"/>
        </a:lnSpc>
        <a:spcBef>
          <a:spcPct val="0"/>
        </a:spcBef>
        <a:spcAft>
          <a:spcPct val="0"/>
        </a:spcAft>
        <a:defRPr kumimoji="1" sz="4000">
          <a:solidFill>
            <a:schemeClr val="accent2"/>
          </a:solidFill>
          <a:latin typeface="ＭＳ Ｐゴシック" pitchFamily="50" charset="-128"/>
          <a:ea typeface="ＭＳ Ｐゴシック" pitchFamily="50" charset="-128"/>
        </a:defRPr>
      </a:lvl9pPr>
    </p:titleStyle>
    <p:bodyStyle>
      <a:lvl1pPr marL="177800" indent="-177800" algn="l" defTabSz="884238" rtl="0" eaLnBrk="0" fontAlgn="base" hangingPunct="0">
        <a:spcBef>
          <a:spcPct val="20000"/>
        </a:spcBef>
        <a:spcAft>
          <a:spcPct val="0"/>
        </a:spcAft>
        <a:buChar char="•"/>
        <a:defRPr kumimoji="1" sz="1700">
          <a:solidFill>
            <a:schemeClr val="tx1"/>
          </a:solidFill>
          <a:latin typeface="+mn-lt"/>
          <a:ea typeface="+mn-ea"/>
          <a:cs typeface="+mn-cs"/>
        </a:defRPr>
      </a:lvl1pPr>
      <a:lvl2pPr marL="523875" indent="-171450" algn="l" defTabSz="884238" rtl="0" eaLnBrk="0" fontAlgn="base" hangingPunct="0">
        <a:spcBef>
          <a:spcPct val="20000"/>
        </a:spcBef>
        <a:spcAft>
          <a:spcPct val="0"/>
        </a:spcAft>
        <a:buChar char="–"/>
        <a:defRPr kumimoji="1" sz="1700">
          <a:solidFill>
            <a:schemeClr val="tx1"/>
          </a:solidFill>
          <a:latin typeface="+mn-lt"/>
          <a:ea typeface="+mn-ea"/>
        </a:defRPr>
      </a:lvl2pPr>
      <a:lvl3pPr marL="879475" indent="-180975" algn="l" defTabSz="884238" rtl="0" eaLnBrk="0" fontAlgn="base" hangingPunct="0">
        <a:spcBef>
          <a:spcPct val="20000"/>
        </a:spcBef>
        <a:spcAft>
          <a:spcPct val="0"/>
        </a:spcAft>
        <a:buChar char="•"/>
        <a:defRPr kumimoji="1" sz="1300">
          <a:solidFill>
            <a:schemeClr val="tx1"/>
          </a:solidFill>
          <a:latin typeface="+mn-lt"/>
          <a:ea typeface="+mn-ea"/>
        </a:defRPr>
      </a:lvl3pPr>
      <a:lvl4pPr marL="1231900" indent="-176213" algn="l" defTabSz="884238" rtl="0" eaLnBrk="0" fontAlgn="base" hangingPunct="0">
        <a:spcBef>
          <a:spcPct val="20000"/>
        </a:spcBef>
        <a:spcAft>
          <a:spcPct val="0"/>
        </a:spcAft>
        <a:buChar char="–"/>
        <a:defRPr kumimoji="1" sz="1100">
          <a:solidFill>
            <a:schemeClr val="tx1"/>
          </a:solidFill>
          <a:latin typeface="+mn-lt"/>
          <a:ea typeface="+mn-ea"/>
        </a:defRPr>
      </a:lvl4pPr>
      <a:lvl5pPr marL="1581150" indent="-173038" algn="l" defTabSz="884238" rtl="0" eaLnBrk="0" fontAlgn="base" hangingPunct="0">
        <a:spcBef>
          <a:spcPct val="20000"/>
        </a:spcBef>
        <a:spcAft>
          <a:spcPct val="0"/>
        </a:spcAft>
        <a:buChar char="»"/>
        <a:defRPr kumimoji="1" sz="900">
          <a:solidFill>
            <a:schemeClr val="tx1"/>
          </a:solidFill>
          <a:latin typeface="+mn-lt"/>
          <a:ea typeface="+mn-ea"/>
        </a:defRPr>
      </a:lvl5pPr>
      <a:lvl6pPr marL="2038350" indent="-173038" algn="l" defTabSz="884238" rtl="0" fontAlgn="base">
        <a:spcBef>
          <a:spcPct val="20000"/>
        </a:spcBef>
        <a:spcAft>
          <a:spcPct val="0"/>
        </a:spcAft>
        <a:defRPr kumimoji="1" sz="900">
          <a:solidFill>
            <a:schemeClr val="tx1"/>
          </a:solidFill>
          <a:latin typeface="+mn-lt"/>
          <a:ea typeface="+mn-ea"/>
        </a:defRPr>
      </a:lvl6pPr>
      <a:lvl7pPr marL="2495550" indent="-173038" algn="l" defTabSz="884238" rtl="0" fontAlgn="base">
        <a:spcBef>
          <a:spcPct val="20000"/>
        </a:spcBef>
        <a:spcAft>
          <a:spcPct val="0"/>
        </a:spcAft>
        <a:defRPr kumimoji="1" sz="900">
          <a:solidFill>
            <a:schemeClr val="tx1"/>
          </a:solidFill>
          <a:latin typeface="+mn-lt"/>
          <a:ea typeface="+mn-ea"/>
        </a:defRPr>
      </a:lvl7pPr>
      <a:lvl8pPr marL="2952750" indent="-173038" algn="l" defTabSz="884238" rtl="0" fontAlgn="base">
        <a:spcBef>
          <a:spcPct val="20000"/>
        </a:spcBef>
        <a:spcAft>
          <a:spcPct val="0"/>
        </a:spcAft>
        <a:defRPr kumimoji="1" sz="900">
          <a:solidFill>
            <a:schemeClr val="tx1"/>
          </a:solidFill>
          <a:latin typeface="+mn-lt"/>
          <a:ea typeface="+mn-ea"/>
        </a:defRPr>
      </a:lvl8pPr>
      <a:lvl9pPr marL="3409950" indent="-173038" algn="l" defTabSz="884238" rtl="0" fontAlgn="base">
        <a:spcBef>
          <a:spcPct val="20000"/>
        </a:spcBef>
        <a:spcAft>
          <a:spcPct val="0"/>
        </a:spcAft>
        <a:defRPr kumimoji="1" sz="9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390060" y="1699061"/>
            <a:ext cx="8430412" cy="3170099"/>
          </a:xfrm>
          <a:prstGeom prst="rect">
            <a:avLst/>
          </a:prstGeom>
        </p:spPr>
        <p:txBody>
          <a:bodyPr wrap="square">
            <a:spAutoFit/>
          </a:bodyPr>
          <a:lstStyle/>
          <a:p>
            <a:pPr>
              <a:lnSpc>
                <a:spcPts val="4800"/>
              </a:lnSpc>
              <a:spcAft>
                <a:spcPts val="600"/>
              </a:spcAft>
            </a:pPr>
            <a:r>
              <a:rPr lang="ja-JP" altLang="en-US" dirty="0" smtClean="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rPr>
              <a:t>「海洋生分解性プラスチックの社会実装に</a:t>
            </a:r>
            <a:endParaRPr lang="en-US" altLang="ja-JP" dirty="0" smtClean="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4800"/>
              </a:lnSpc>
              <a:spcAft>
                <a:spcPts val="600"/>
              </a:spcAft>
            </a:pPr>
            <a:r>
              <a:rPr lang="ja-JP" altLang="en-US" dirty="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dirty="0" smtClean="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rPr>
              <a:t>向けた技術開発事業」</a:t>
            </a:r>
            <a:endParaRPr lang="en-US" altLang="ja-JP" dirty="0" smtClean="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4800"/>
              </a:lnSpc>
              <a:spcBef>
                <a:spcPts val="1800"/>
              </a:spcBef>
            </a:pPr>
            <a:r>
              <a:rPr lang="ja-JP" altLang="en-US" sz="2800" dirty="0" smtClean="0">
                <a:latin typeface="ＭＳ ゴシック" panose="020B0609070205080204" pitchFamily="49" charset="-128"/>
                <a:ea typeface="ＭＳ ゴシック" panose="020B0609070205080204" pitchFamily="49" charset="-128"/>
                <a:cs typeface="Meiryo UI" panose="020B0604030504040204" pitchFamily="50" charset="-128"/>
              </a:rPr>
              <a:t>　　　　　　～公募説明会</a:t>
            </a:r>
            <a:r>
              <a:rPr lang="ja-JP" altLang="en-US" sz="2800" dirty="0">
                <a:latin typeface="ＭＳ ゴシック" panose="020B0609070205080204" pitchFamily="49" charset="-128"/>
                <a:ea typeface="ＭＳ ゴシック" panose="020B0609070205080204" pitchFamily="49" charset="-128"/>
                <a:cs typeface="Meiryo UI" panose="020B0604030504040204" pitchFamily="50" charset="-128"/>
              </a:rPr>
              <a:t>資料</a:t>
            </a:r>
            <a:r>
              <a:rPr lang="ja-JP" altLang="en-US" sz="2800" dirty="0" smtClean="0">
                <a:latin typeface="ＭＳ ゴシック" panose="020B0609070205080204" pitchFamily="49" charset="-128"/>
                <a:ea typeface="ＭＳ ゴシック" panose="020B0609070205080204" pitchFamily="49" charset="-128"/>
                <a:cs typeface="Meiryo UI" panose="020B0604030504040204" pitchFamily="50" charset="-128"/>
              </a:rPr>
              <a:t>～</a:t>
            </a:r>
            <a:endParaRPr lang="en-US" altLang="ja-JP" sz="280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4800"/>
              </a:lnSpc>
              <a:spcBef>
                <a:spcPts val="1800"/>
              </a:spcBef>
            </a:pPr>
            <a:r>
              <a:rPr lang="ja-JP" altLang="en-US" sz="2800" dirty="0" smtClean="0">
                <a:latin typeface="ＭＳ ゴシック" panose="020B0609070205080204" pitchFamily="49" charset="-128"/>
                <a:ea typeface="ＭＳ ゴシック" panose="020B0609070205080204" pitchFamily="49" charset="-128"/>
                <a:cs typeface="Meiryo UI" panose="020B0604030504040204" pitchFamily="50" charset="-128"/>
              </a:rPr>
              <a:t>　　　　　　　２０２０年５月</a:t>
            </a:r>
            <a:endParaRPr lang="en-US" altLang="ja-JP" sz="2400" dirty="0">
              <a:solidFill>
                <a:schemeClr val="accent2"/>
              </a:solidFill>
              <a:latin typeface="ＭＳ ゴシック" panose="020B0609070205080204" pitchFamily="49" charset="-128"/>
              <a:ea typeface="ＭＳ ゴシック" panose="020B0609070205080204" pitchFamily="49" charset="-128"/>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pPr>
              <a:defRPr/>
            </a:pPr>
            <a:fld id="{83BD5ED4-0517-4624-A505-C517AE91011E}" type="slidenum">
              <a:rPr lang="ja-JP" altLang="en-US" smtClean="0"/>
              <a:pPr>
                <a:defRPr/>
              </a:pPr>
              <a:t>1</a:t>
            </a:fld>
            <a:endParaRPr lang="ja-JP" altLang="en-US" dirty="0"/>
          </a:p>
        </p:txBody>
      </p:sp>
      <p:sp>
        <p:nvSpPr>
          <p:cNvPr id="4" name="Rectangle 20"/>
          <p:cNvSpPr>
            <a:spLocks noChangeArrowheads="1"/>
          </p:cNvSpPr>
          <p:nvPr/>
        </p:nvSpPr>
        <p:spPr bwMode="auto">
          <a:xfrm>
            <a:off x="1787389" y="5265948"/>
            <a:ext cx="7141095" cy="1043372"/>
          </a:xfrm>
          <a:prstGeom prst="rect">
            <a:avLst/>
          </a:prstGeom>
          <a:noFill/>
          <a:ln w="9525">
            <a:noFill/>
            <a:miter lim="800000"/>
            <a:headEnd/>
            <a:tailEnd/>
          </a:ln>
        </p:spPr>
        <p:txBody>
          <a:bodyPr lIns="84868" tIns="42435" rIns="84868" bIns="42435" anchor="ctr"/>
          <a:lstStyle/>
          <a:p>
            <a:pPr>
              <a:lnSpc>
                <a:spcPts val="3000"/>
              </a:lnSpc>
            </a:pPr>
            <a:r>
              <a:rPr lang="ja-JP" altLang="en-US" sz="2000" dirty="0" smtClean="0">
                <a:latin typeface="ＭＳ ゴシック" panose="020B0609070205080204" pitchFamily="49" charset="-128"/>
                <a:ea typeface="ＭＳ ゴシック" panose="020B0609070205080204" pitchFamily="49" charset="-128"/>
                <a:cs typeface="Meiryo UI" panose="020B0604030504040204" pitchFamily="50" charset="-128"/>
              </a:rPr>
              <a:t>国立</a:t>
            </a:r>
            <a:r>
              <a:rPr lang="ja-JP" altLang="en-US" sz="2000" dirty="0">
                <a:latin typeface="ＭＳ ゴシック" panose="020B0609070205080204" pitchFamily="49" charset="-128"/>
                <a:ea typeface="ＭＳ ゴシック" panose="020B0609070205080204" pitchFamily="49" charset="-128"/>
                <a:cs typeface="Meiryo UI" panose="020B0604030504040204" pitchFamily="50" charset="-128"/>
              </a:rPr>
              <a:t>研究開発</a:t>
            </a:r>
            <a:r>
              <a:rPr lang="ja-JP" altLang="en-US" sz="2000" dirty="0" smtClean="0">
                <a:latin typeface="ＭＳ ゴシック" panose="020B0609070205080204" pitchFamily="49" charset="-128"/>
                <a:ea typeface="ＭＳ ゴシック" panose="020B0609070205080204" pitchFamily="49" charset="-128"/>
                <a:cs typeface="Meiryo UI" panose="020B0604030504040204" pitchFamily="50" charset="-128"/>
              </a:rPr>
              <a:t>法人 新エネルギー</a:t>
            </a:r>
            <a:r>
              <a:rPr lang="ja-JP" altLang="en-US" sz="2000" dirty="0">
                <a:latin typeface="ＭＳ ゴシック" panose="020B0609070205080204" pitchFamily="49" charset="-128"/>
                <a:ea typeface="ＭＳ ゴシック" panose="020B0609070205080204" pitchFamily="49" charset="-128"/>
                <a:cs typeface="Meiryo UI" panose="020B0604030504040204" pitchFamily="50" charset="-128"/>
              </a:rPr>
              <a:t>・産業技術総合開発機構</a:t>
            </a:r>
          </a:p>
          <a:p>
            <a:pPr>
              <a:lnSpc>
                <a:spcPts val="3000"/>
              </a:lnSpc>
            </a:pPr>
            <a:r>
              <a:rPr lang="ja-JP" altLang="en-US" sz="2000" dirty="0" smtClean="0">
                <a:latin typeface="ＭＳ ゴシック" panose="020B0609070205080204" pitchFamily="49" charset="-128"/>
                <a:ea typeface="ＭＳ ゴシック" panose="020B0609070205080204" pitchFamily="49" charset="-128"/>
                <a:cs typeface="Meiryo UI" panose="020B0604030504040204" pitchFamily="50" charset="-128"/>
              </a:rPr>
              <a:t>　材料</a:t>
            </a:r>
            <a:r>
              <a:rPr lang="ja-JP" altLang="en-US" sz="2000" dirty="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2000" dirty="0" smtClean="0">
                <a:latin typeface="ＭＳ ゴシック" panose="020B0609070205080204" pitchFamily="49" charset="-128"/>
                <a:ea typeface="ＭＳ ゴシック" panose="020B0609070205080204" pitchFamily="49" charset="-128"/>
                <a:cs typeface="Meiryo UI" panose="020B0604030504040204" pitchFamily="50" charset="-128"/>
              </a:rPr>
              <a:t>ナノテクノロジー部　バイオエコノミー推進室</a:t>
            </a:r>
            <a:endParaRPr lang="en-US" altLang="ja-JP" sz="2000" dirty="0">
              <a:latin typeface="ＭＳ ゴシック" panose="020B0609070205080204" pitchFamily="49" charset="-128"/>
              <a:ea typeface="ＭＳ ゴシック" panose="020B0609070205080204" pitchFamily="49" charset="-128"/>
              <a:cs typeface="Meiryo UI" panose="020B0604030504040204" pitchFamily="50" charset="-128"/>
            </a:endParaRPr>
          </a:p>
        </p:txBody>
      </p:sp>
      <p:sp>
        <p:nvSpPr>
          <p:cNvPr id="6" name="Rectangle 20"/>
          <p:cNvSpPr>
            <a:spLocks noChangeArrowheads="1"/>
          </p:cNvSpPr>
          <p:nvPr/>
        </p:nvSpPr>
        <p:spPr bwMode="auto">
          <a:xfrm>
            <a:off x="138033" y="360039"/>
            <a:ext cx="8430411" cy="1231010"/>
          </a:xfrm>
          <a:prstGeom prst="rect">
            <a:avLst/>
          </a:prstGeom>
          <a:noFill/>
          <a:ln w="9525">
            <a:noFill/>
            <a:miter lim="800000"/>
            <a:headEnd/>
            <a:tailEnd/>
          </a:ln>
        </p:spPr>
        <p:txBody>
          <a:bodyPr lIns="84868" tIns="42435" rIns="84868" bIns="42435" anchor="ctr"/>
          <a:lstStyle/>
          <a:p>
            <a:pPr>
              <a:lnSpc>
                <a:spcPts val="2000"/>
              </a:lnSpc>
            </a:pPr>
            <a:r>
              <a:rPr lang="en-US" altLang="ja-JP"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新型</a:t>
            </a:r>
            <a:r>
              <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コロナウイルス感染症による影響を考慮し</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、公募説明会は中止しました。</a:t>
            </a:r>
            <a:endParaRPr lang="en-US" altLang="ja-JP"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000"/>
              </a:lnSpc>
            </a:pP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当日説明予定であった資料を掲載致します。</a:t>
            </a:r>
            <a:endParaRPr lang="en-US" altLang="ja-JP"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000"/>
              </a:lnSpc>
            </a:pPr>
            <a:r>
              <a:rPr lang="ja-JP" altLang="en-US" sz="140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40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なお本資料</a:t>
            </a:r>
            <a:r>
              <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は主な留意点を説明した資料です</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。詳細</a:t>
            </a:r>
            <a:r>
              <a:rPr lang="ja-JP" altLang="en-US" sz="140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につい</a:t>
            </a:r>
            <a:r>
              <a:rPr lang="ja-JP" altLang="en-US" sz="140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て</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は</a:t>
            </a:r>
            <a:r>
              <a:rPr lang="ja-JP" altLang="en-US" sz="140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掲載</a:t>
            </a:r>
            <a:r>
              <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されて</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いる</a:t>
            </a:r>
            <a:endParaRPr lang="en-US" altLang="ja-JP"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000"/>
              </a:lnSpc>
            </a:pPr>
            <a:r>
              <a:rPr lang="ja-JP" altLang="en-US" sz="140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40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公募</a:t>
            </a:r>
            <a:r>
              <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関係</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資料の全て</a:t>
            </a:r>
            <a:r>
              <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に目を通してご確認ください</a:t>
            </a:r>
            <a:r>
              <a:rPr lang="ja-JP" altLang="en-US" sz="14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a:t>
            </a:r>
            <a:endParaRPr lang="ja-JP" altLang="en-US" sz="14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endParaRPr>
          </a:p>
        </p:txBody>
      </p:sp>
    </p:spTree>
    <p:extLst>
      <p:ext uri="{BB962C8B-B14F-4D97-AF65-F5344CB8AC3E}">
        <p14:creationId xmlns:p14="http://schemas.microsoft.com/office/powerpoint/2010/main" val="453756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ｅ－Ｒａｄ応募内容提案書</a:t>
            </a:r>
            <a:endParaRPr kumimoji="1" lang="ja-JP" altLang="en-US" dirty="0"/>
          </a:p>
        </p:txBody>
      </p:sp>
      <p:sp>
        <p:nvSpPr>
          <p:cNvPr id="3" name="コンテンツ プレースホルダー 2"/>
          <p:cNvSpPr>
            <a:spLocks noGrp="1"/>
          </p:cNvSpPr>
          <p:nvPr>
            <p:ph idx="1"/>
          </p:nvPr>
        </p:nvSpPr>
        <p:spPr>
          <a:xfrm>
            <a:off x="143508" y="1173888"/>
            <a:ext cx="8820980" cy="5194300"/>
          </a:xfrm>
        </p:spPr>
        <p:txBody>
          <a:bodyPr/>
          <a:lstStyle/>
          <a:p>
            <a:pPr marL="0" indent="0">
              <a:lnSpc>
                <a:spcPts val="3400"/>
              </a:lnSpc>
              <a:spcAft>
                <a:spcPts val="600"/>
              </a:spcAft>
              <a:buNone/>
            </a:pPr>
            <a:r>
              <a:rPr lang="ja-JP" altLang="en-US" sz="2800" b="1" dirty="0"/>
              <a:t>本事業への提案には</a:t>
            </a:r>
            <a:r>
              <a:rPr lang="ja-JP" altLang="en-US" sz="2800" b="1" dirty="0">
                <a:solidFill>
                  <a:srgbClr val="FF0000"/>
                </a:solidFill>
              </a:rPr>
              <a:t>府省共通研究開発管理</a:t>
            </a:r>
            <a:r>
              <a:rPr lang="ja-JP" altLang="en-US" sz="2800" b="1" dirty="0" smtClean="0">
                <a:solidFill>
                  <a:srgbClr val="FF0000"/>
                </a:solidFill>
              </a:rPr>
              <a:t>システム</a:t>
            </a:r>
            <a:endParaRPr lang="en-US" altLang="ja-JP" sz="2800" b="1" dirty="0" smtClean="0">
              <a:solidFill>
                <a:srgbClr val="FF0000"/>
              </a:solidFill>
            </a:endParaRPr>
          </a:p>
          <a:p>
            <a:pPr marL="0" indent="0">
              <a:lnSpc>
                <a:spcPts val="3400"/>
              </a:lnSpc>
              <a:spcAft>
                <a:spcPts val="600"/>
              </a:spcAft>
              <a:buNone/>
            </a:pPr>
            <a:r>
              <a:rPr lang="ja-JP" altLang="en-US" sz="2800" b="1" dirty="0" smtClean="0">
                <a:solidFill>
                  <a:srgbClr val="FF0000"/>
                </a:solidFill>
              </a:rPr>
              <a:t>（ｅ－</a:t>
            </a:r>
            <a:r>
              <a:rPr lang="ja-JP" altLang="en-US" sz="2800" b="1" dirty="0">
                <a:solidFill>
                  <a:srgbClr val="FF0000"/>
                </a:solidFill>
              </a:rPr>
              <a:t>Ｒａｄ</a:t>
            </a:r>
            <a:r>
              <a:rPr lang="ja-JP" altLang="en-US" sz="2800" b="1" dirty="0" smtClean="0">
                <a:solidFill>
                  <a:srgbClr val="FF0000"/>
                </a:solidFill>
              </a:rPr>
              <a:t>）</a:t>
            </a:r>
            <a:r>
              <a:rPr lang="ja-JP" altLang="en-US" sz="2800" b="1" dirty="0" smtClean="0"/>
              <a:t>へ</a:t>
            </a:r>
            <a:r>
              <a:rPr lang="ja-JP" altLang="en-US" sz="2800" b="1" dirty="0"/>
              <a:t>の申請手続きが必須</a:t>
            </a:r>
            <a:r>
              <a:rPr lang="ja-JP" altLang="en-US" sz="2800" b="1" dirty="0" smtClean="0"/>
              <a:t>です。</a:t>
            </a:r>
            <a:endParaRPr lang="en-US" altLang="ja-JP" sz="2800" b="1" dirty="0" smtClean="0"/>
          </a:p>
          <a:p>
            <a:pPr marL="0" indent="0">
              <a:lnSpc>
                <a:spcPts val="3400"/>
              </a:lnSpc>
              <a:spcAft>
                <a:spcPts val="600"/>
              </a:spcAft>
              <a:buNone/>
            </a:pPr>
            <a:r>
              <a:rPr lang="ja-JP" altLang="en-US" sz="2800" b="1" dirty="0" smtClean="0"/>
              <a:t>ご注意</a:t>
            </a:r>
            <a:r>
              <a:rPr lang="ja-JP" altLang="en-US" sz="2800" b="1" dirty="0"/>
              <a:t>ください。</a:t>
            </a:r>
          </a:p>
          <a:p>
            <a:pPr marL="0" indent="0">
              <a:buNone/>
            </a:pPr>
            <a:endParaRPr lang="ja-JP" altLang="en-US" dirty="0"/>
          </a:p>
          <a:p>
            <a:pPr marL="0" indent="0">
              <a:buNone/>
            </a:pPr>
            <a:r>
              <a:rPr lang="ja-JP" altLang="en-US" dirty="0"/>
              <a:t>・連名提案の場合には、代表して一法人から登録を</a:t>
            </a:r>
            <a:r>
              <a:rPr lang="ja-JP" altLang="en-US" dirty="0" smtClean="0"/>
              <a:t>行って</a:t>
            </a:r>
            <a:endParaRPr lang="en-US" altLang="ja-JP" dirty="0" smtClean="0"/>
          </a:p>
          <a:p>
            <a:pPr marL="0" indent="0">
              <a:buNone/>
            </a:pPr>
            <a:r>
              <a:rPr lang="ja-JP" altLang="en-US" dirty="0" smtClean="0"/>
              <a:t>　ください</a:t>
            </a:r>
            <a:r>
              <a:rPr lang="ja-JP" altLang="en-US" dirty="0"/>
              <a:t>。</a:t>
            </a:r>
          </a:p>
          <a:p>
            <a:pPr marL="0" indent="0">
              <a:spcBef>
                <a:spcPts val="600"/>
              </a:spcBef>
              <a:buNone/>
            </a:pPr>
            <a:r>
              <a:rPr lang="ja-JP" altLang="en-US" dirty="0"/>
              <a:t>・研究代表者の欄に提案書全体の代表者、研究分担者の</a:t>
            </a:r>
            <a:r>
              <a:rPr lang="ja-JP" altLang="en-US" dirty="0" smtClean="0"/>
              <a:t>欄</a:t>
            </a:r>
            <a:endParaRPr lang="en-US" altLang="ja-JP" dirty="0" smtClean="0"/>
          </a:p>
          <a:p>
            <a:pPr marL="0" indent="0">
              <a:buNone/>
            </a:pPr>
            <a:r>
              <a:rPr lang="ja-JP" altLang="en-US" dirty="0" smtClean="0"/>
              <a:t>　に</a:t>
            </a:r>
            <a:r>
              <a:rPr lang="ja-JP" altLang="en-US" dirty="0"/>
              <a:t>その他の提案機関研究者の登録をお願いします。</a:t>
            </a:r>
          </a:p>
          <a:p>
            <a:pPr marL="0" indent="0">
              <a:buNone/>
            </a:pP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10</a:t>
            </a:fld>
            <a:endParaRPr lang="ja-JP" altLang="en-US" dirty="0"/>
          </a:p>
        </p:txBody>
      </p:sp>
      <p:sp>
        <p:nvSpPr>
          <p:cNvPr id="6" name="テキスト ボックス 5"/>
          <p:cNvSpPr txBox="1"/>
          <p:nvPr/>
        </p:nvSpPr>
        <p:spPr>
          <a:xfrm>
            <a:off x="7405740" y="764704"/>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P.5-6</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12986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4284677880"/>
              </p:ext>
            </p:extLst>
          </p:nvPr>
        </p:nvGraphicFramePr>
        <p:xfrm>
          <a:off x="184792" y="872716"/>
          <a:ext cx="8455660" cy="5868604"/>
        </p:xfrm>
        <a:graphic>
          <a:graphicData uri="http://schemas.openxmlformats.org/drawingml/2006/table">
            <a:tbl>
              <a:tblPr firstRow="1" bandRow="1">
                <a:tableStyleId>{F5AB1C69-6EDB-4FF4-983F-18BD219EF322}</a:tableStyleId>
              </a:tblPr>
              <a:tblGrid>
                <a:gridCol w="5694680"/>
                <a:gridCol w="2760980"/>
              </a:tblGrid>
              <a:tr h="345212">
                <a:tc>
                  <a:txBody>
                    <a:bodyPr/>
                    <a:lstStyle/>
                    <a:p>
                      <a:pPr>
                        <a:lnSpc>
                          <a:spcPts val="1800"/>
                        </a:lnSpc>
                      </a:pP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提出書類</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a:lnSpc>
                          <a:spcPts val="1800"/>
                        </a:lnSpc>
                      </a:pP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提出部数</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提案書［表紙、要約版、本文］</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２１部（正１部、副２０部）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利害関係確認書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研究開発成果の事業化計画書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２１部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研究開発責任者研究経歴書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２１部（正１部、副２０部）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主要研究員研究経歴書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各２１部（正１部、副２１部）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研究開発テーマ説明資料</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２１部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ワーク・ライフ・バランス等推進企業に関する認定等の状況</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ＮＥＤＯ研究開発プロジェクトの実績調査票</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各１部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提案書類受理票</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１枚</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ｅ－Ｒａｄ</a:t>
                      </a:r>
                      <a:r>
                        <a:rPr lang="en-US" altLang="ja-JP" sz="1400" dirty="0" smtClean="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応募内容提案書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１部</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電子ファイル（提案書、要約版、研究開発テーマ説明資料を格納）</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ＣＤ－Ｒ　１枚</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会社案内（会社経歴、事業部、研究所等の組織等に関する説明書） </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各２部（企業のみ）</a:t>
                      </a:r>
                    </a:p>
                  </a:txBody>
                  <a:tcPr/>
                </a:tc>
              </a:tr>
              <a:tr h="345212">
                <a:tc>
                  <a:txBody>
                    <a:bodyPr/>
                    <a:lstStyle/>
                    <a:p>
                      <a:pPr>
                        <a:lnSpc>
                          <a:spcPts val="1800"/>
                        </a:lnSpc>
                      </a:pPr>
                      <a:r>
                        <a:rPr lang="ja-JP" altLang="en-US" sz="1400" dirty="0" smtClean="0">
                          <a:latin typeface="ＭＳ ゴシック" panose="020B0609070205080204" pitchFamily="49" charset="-128"/>
                          <a:ea typeface="ＭＳ ゴシック" panose="020B0609070205080204" pitchFamily="49" charset="-128"/>
                        </a:rPr>
                        <a:t>直近の事業報告書　</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各２部（企業のみ）</a:t>
                      </a:r>
                    </a:p>
                  </a:txBody>
                  <a:tcPr/>
                </a:tc>
              </a:tr>
              <a:tr h="345212">
                <a:tc>
                  <a:txBody>
                    <a:bodyPr/>
                    <a:lstStyle/>
                    <a:p>
                      <a:pPr>
                        <a:lnSpc>
                          <a:spcPts val="1800"/>
                        </a:lnSpc>
                      </a:pP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財務諸表（貸借対照表、損益計算書、キャッシュフロー計算書）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各２部（企業のみ）</a:t>
                      </a:r>
                    </a:p>
                  </a:txBody>
                  <a:tcPr/>
                </a:tc>
              </a:tr>
              <a:tr h="345212">
                <a:tc>
                  <a:txBody>
                    <a:bodyPr/>
                    <a:lstStyle/>
                    <a:p>
                      <a:pPr>
                        <a:lnSpc>
                          <a:spcPts val="1800"/>
                        </a:lnSpc>
                      </a:pP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契約書（案）についての疑義の内容を示す文書</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２部（必要な場合のみ）</a:t>
                      </a:r>
                    </a:p>
                  </a:txBody>
                  <a:tcPr/>
                </a:tc>
              </a:tr>
              <a:tr h="345212">
                <a:tc>
                  <a:txBody>
                    <a:bodyPr/>
                    <a:lstStyle/>
                    <a:p>
                      <a:pPr>
                        <a:lnSpc>
                          <a:spcPts val="1800"/>
                        </a:lnSpc>
                      </a:pP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国外企業等と連携している（予定がある）場合の契約書写</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marL="0" marR="0" lvl="0" indent="0" algn="l" defTabSz="914400" rtl="0" eaLnBrk="1" fontAlgn="auto" latinLnBrk="0" hangingPunct="1">
                        <a:lnSpc>
                          <a:spcPts val="1800"/>
                        </a:lnSpc>
                        <a:spcBef>
                          <a:spcPts val="0"/>
                        </a:spcBef>
                        <a:spcAft>
                          <a:spcPts val="0"/>
                        </a:spcAft>
                        <a:buClrTx/>
                        <a:buSzTx/>
                        <a:buFontTx/>
                        <a:buNone/>
                        <a:tabLst/>
                        <a:defRPr/>
                      </a:pPr>
                      <a:r>
                        <a:rPr lang="ja-JP" altLang="en-US" sz="1400" dirty="0" smtClean="0">
                          <a:latin typeface="ＭＳ ゴシック" panose="020B0609070205080204" pitchFamily="49" charset="-128"/>
                          <a:ea typeface="ＭＳ ゴシック" panose="020B0609070205080204" pitchFamily="49" charset="-128"/>
                        </a:rPr>
                        <a:t>１部（必要な場合のみ） </a:t>
                      </a:r>
                    </a:p>
                  </a:txBody>
                  <a:tcPr/>
                </a:tc>
              </a:tr>
            </a:tbl>
          </a:graphicData>
        </a:graphic>
      </p:graphicFrame>
      <p:sp>
        <p:nvSpPr>
          <p:cNvPr id="2" name="タイトル 1"/>
          <p:cNvSpPr>
            <a:spLocks noGrp="1"/>
          </p:cNvSpPr>
          <p:nvPr>
            <p:ph type="title"/>
          </p:nvPr>
        </p:nvSpPr>
        <p:spPr/>
        <p:txBody>
          <a:bodyPr/>
          <a:lstStyle/>
          <a:p>
            <a:r>
              <a:rPr kumimoji="1" lang="ja-JP" altLang="en-US" sz="2800" dirty="0" smtClean="0"/>
              <a:t>提出書類・提出部数</a:t>
            </a:r>
            <a:endParaRPr kumimoji="1" lang="ja-JP" altLang="en-US" sz="2800"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11</a:t>
            </a:fld>
            <a:endParaRPr lang="ja-JP" altLang="en-US" dirty="0"/>
          </a:p>
        </p:txBody>
      </p:sp>
    </p:spTree>
    <p:extLst>
      <p:ext uri="{BB962C8B-B14F-4D97-AF65-F5344CB8AC3E}">
        <p14:creationId xmlns:p14="http://schemas.microsoft.com/office/powerpoint/2010/main" val="41777272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提案書の</a:t>
            </a:r>
            <a:r>
              <a:rPr lang="ja-JP" altLang="en-US" dirty="0" smtClean="0"/>
              <a:t>提出</a:t>
            </a:r>
            <a:endParaRPr kumimoji="1" lang="ja-JP" altLang="en-US" dirty="0"/>
          </a:p>
        </p:txBody>
      </p:sp>
      <p:sp>
        <p:nvSpPr>
          <p:cNvPr id="3" name="コンテンツ プレースホルダー 2"/>
          <p:cNvSpPr>
            <a:spLocks noGrp="1"/>
          </p:cNvSpPr>
          <p:nvPr>
            <p:ph idx="1"/>
          </p:nvPr>
        </p:nvSpPr>
        <p:spPr>
          <a:xfrm>
            <a:off x="179512" y="1107705"/>
            <a:ext cx="8820740" cy="2360102"/>
          </a:xfrm>
          <a:solidFill>
            <a:srgbClr val="FFCCFF"/>
          </a:solidFill>
        </p:spPr>
        <p:txBody>
          <a:bodyPr/>
          <a:lstStyle/>
          <a:p>
            <a:pPr marL="0" indent="0">
              <a:lnSpc>
                <a:spcPts val="4000"/>
              </a:lnSpc>
              <a:buNone/>
            </a:pPr>
            <a:r>
              <a:rPr lang="ja-JP" altLang="en-US" sz="3200" dirty="0">
                <a:solidFill>
                  <a:srgbClr val="FF0000"/>
                </a:solidFill>
              </a:rPr>
              <a:t>提出期限：</a:t>
            </a:r>
          </a:p>
          <a:p>
            <a:pPr marL="0" indent="0">
              <a:lnSpc>
                <a:spcPts val="4000"/>
              </a:lnSpc>
              <a:buNone/>
            </a:pPr>
            <a:r>
              <a:rPr lang="ja-JP" altLang="en-US" sz="3200" dirty="0" smtClean="0">
                <a:solidFill>
                  <a:srgbClr val="FF0000"/>
                </a:solidFill>
              </a:rPr>
              <a:t>２０２０年６月１５日（月）正午必着</a:t>
            </a:r>
            <a:endParaRPr lang="ja-JP" altLang="en-US" sz="3200" dirty="0">
              <a:solidFill>
                <a:srgbClr val="FF0000"/>
              </a:solidFill>
            </a:endParaRPr>
          </a:p>
          <a:p>
            <a:pPr marL="0" indent="0">
              <a:lnSpc>
                <a:spcPts val="4000"/>
              </a:lnSpc>
              <a:spcBef>
                <a:spcPts val="1200"/>
              </a:spcBef>
              <a:buNone/>
            </a:pPr>
            <a:r>
              <a:rPr lang="ja-JP" altLang="en-US" sz="2800" dirty="0" smtClean="0"/>
              <a:t>・郵送にて</a:t>
            </a:r>
            <a:r>
              <a:rPr lang="ja-JP" altLang="en-US" sz="2800" dirty="0"/>
              <a:t>提出ください。</a:t>
            </a:r>
          </a:p>
          <a:p>
            <a:pPr marL="0" indent="0">
              <a:lnSpc>
                <a:spcPts val="4000"/>
              </a:lnSpc>
              <a:buNone/>
            </a:pPr>
            <a:r>
              <a:rPr lang="ja-JP" altLang="en-US" sz="2800" dirty="0" smtClean="0"/>
              <a:t>・ＦＡＸ又は</a:t>
            </a:r>
            <a:r>
              <a:rPr lang="ja-JP" altLang="en-US" sz="2800" dirty="0"/>
              <a:t>電子メールによる提出は受付しません。</a:t>
            </a:r>
          </a:p>
          <a:p>
            <a:pPr marL="0" indent="0">
              <a:lnSpc>
                <a:spcPts val="4000"/>
              </a:lnSpc>
              <a:buNone/>
            </a:pPr>
            <a:endParaRPr kumimoji="1" lang="ja-JP" altLang="en-US" sz="3200"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12</a:t>
            </a:fld>
            <a:endParaRPr lang="ja-JP" altLang="en-US" dirty="0"/>
          </a:p>
        </p:txBody>
      </p:sp>
      <p:sp>
        <p:nvSpPr>
          <p:cNvPr id="5" name="正方形/長方形 35"/>
          <p:cNvSpPr>
            <a:spLocks noChangeArrowheads="1"/>
          </p:cNvSpPr>
          <p:nvPr/>
        </p:nvSpPr>
        <p:spPr bwMode="auto">
          <a:xfrm>
            <a:off x="179512" y="3519973"/>
            <a:ext cx="8835874" cy="2580194"/>
          </a:xfrm>
          <a:prstGeom prst="rect">
            <a:avLst/>
          </a:prstGeom>
          <a:noFill/>
          <a:ln w="9525">
            <a:noFill/>
            <a:miter lim="800000"/>
            <a:headEnd/>
            <a:tailEnd/>
          </a:ln>
        </p:spPr>
        <p:txBody>
          <a:bodyPr wrap="square">
            <a:spAutoFit/>
          </a:bodyPr>
          <a:lstStyle/>
          <a:p>
            <a:pPr lvl="0">
              <a:lnSpc>
                <a:spcPts val="2200"/>
              </a:lnSpc>
            </a:pP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提出先</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国立</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研究開発法人新エネルギー・産業技術総合開発機構</a:t>
            </a:r>
          </a:p>
          <a:p>
            <a:pPr>
              <a:lnSpc>
                <a:spcPts val="2200"/>
              </a:lnSpc>
            </a:pP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材料・ナノテクノロジー部</a:t>
            </a:r>
            <a:r>
              <a:rPr lang="ja-JP" altLang="en-US" sz="1800" b="1" dirty="0">
                <a:latin typeface="ＭＳ ゴシック" panose="020B0609070205080204" pitchFamily="49" charset="-128"/>
                <a:ea typeface="ＭＳ ゴシック" panose="020B0609070205080204" pitchFamily="49" charset="-128"/>
                <a:cs typeface="Meiryo UI" panose="020B0604030504040204" pitchFamily="50" charset="-128"/>
              </a:rPr>
              <a:t>バイオエコノミー推進室</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原田、高槻、沖、柳川 </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宛</a:t>
            </a:r>
            <a:endPar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endParaRPr>
          </a:p>
          <a:p>
            <a:pPr lvl="0">
              <a:lnSpc>
                <a:spcPts val="2200"/>
              </a:lnSpc>
            </a:pP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２１２－８５５４</a:t>
            </a:r>
            <a:r>
              <a:rPr lang="ja-JP" altLang="en-US" sz="1800"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神奈川県</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川崎市幸区</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大宮町</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１３１０</a:t>
            </a:r>
            <a:endParaRPr lang="en-US"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lvl="0">
              <a:lnSpc>
                <a:spcPts val="2200"/>
              </a:lnSpc>
            </a:pP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　ミューザ川崎</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セントラルタワー</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１９Ｆ</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　</a:t>
            </a:r>
            <a:endParaRPr lang="en-US" altLang="ja-JP" sz="1800" b="1" dirty="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200"/>
              </a:lnSpc>
              <a:spcBef>
                <a:spcPts val="1200"/>
              </a:spcBef>
            </a:pP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※封筒に</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ja-JP" sz="18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8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海洋生分解性プラスチックの社会実装に向けた技術開発事業</a:t>
            </a:r>
            <a:r>
              <a:rPr lang="ja-JP" altLang="ja-JP" sz="18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」に</a:t>
            </a:r>
            <a:endParaRPr lang="en-US" altLang="ja-JP" sz="18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200"/>
              </a:lnSpc>
              <a:spcBef>
                <a:spcPts val="0"/>
              </a:spcBef>
            </a:pPr>
            <a:r>
              <a:rPr lang="ja-JP" altLang="en-US" sz="180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80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係る</a:t>
            </a:r>
            <a:r>
              <a:rPr lang="ja-JP" altLang="ja-JP" sz="1800" b="1"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提案書</a:t>
            </a:r>
            <a:r>
              <a:rPr lang="ja-JP" altLang="ja-JP" sz="1800" b="1"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在中』と朱書き</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してください。</a:t>
            </a:r>
          </a:p>
          <a:p>
            <a:pPr>
              <a:lnSpc>
                <a:spcPts val="2200"/>
              </a:lnSpc>
              <a:spcBef>
                <a:spcPts val="600"/>
              </a:spcBef>
            </a:pP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ｅ－Ｒａｄ</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上</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の登録が期限に間に合わない場合、事前にＮＥＤＯ</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担当</a:t>
            </a:r>
            <a:r>
              <a:rPr lang="ja-JP" altLang="en-US"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者</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に相談</a:t>
            </a:r>
            <a:endParaRPr lang="en-US"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200"/>
              </a:lnSpc>
            </a:pPr>
            <a:r>
              <a:rPr lang="ja-JP" altLang="en-US" sz="1800"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ja-JP" sz="1800" b="1" dirty="0" smtClean="0">
                <a:latin typeface="ＭＳ ゴシック" panose="020B0609070205080204" pitchFamily="49" charset="-128"/>
                <a:ea typeface="ＭＳ ゴシック" panose="020B0609070205080204" pitchFamily="49" charset="-128"/>
                <a:cs typeface="Meiryo UI" panose="020B0604030504040204" pitchFamily="50" charset="-128"/>
              </a:rPr>
              <a:t>ください</a:t>
            </a:r>
            <a:r>
              <a:rPr lang="ja-JP" altLang="ja-JP" sz="1800" b="1" dirty="0">
                <a:latin typeface="ＭＳ ゴシック" panose="020B0609070205080204" pitchFamily="49" charset="-128"/>
                <a:ea typeface="ＭＳ ゴシック" panose="020B0609070205080204" pitchFamily="49" charset="-128"/>
                <a:cs typeface="Meiryo UI" panose="020B0604030504040204" pitchFamily="50" charset="-128"/>
              </a:rPr>
              <a:t>。</a:t>
            </a:r>
          </a:p>
        </p:txBody>
      </p:sp>
      <p:sp>
        <p:nvSpPr>
          <p:cNvPr id="6" name="テキスト ボックス 5"/>
          <p:cNvSpPr txBox="1"/>
          <p:nvPr/>
        </p:nvSpPr>
        <p:spPr>
          <a:xfrm>
            <a:off x="7405740" y="764704"/>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P.4-5</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219252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公募スケジュール</a:t>
            </a:r>
            <a:endParaRPr kumimoji="1" lang="ja-JP" altLang="en-US" dirty="0"/>
          </a:p>
        </p:txBody>
      </p:sp>
      <p:sp>
        <p:nvSpPr>
          <p:cNvPr id="3" name="コンテンツ プレースホルダー 2"/>
          <p:cNvSpPr>
            <a:spLocks noGrp="1"/>
          </p:cNvSpPr>
          <p:nvPr>
            <p:ph idx="1"/>
          </p:nvPr>
        </p:nvSpPr>
        <p:spPr>
          <a:xfrm>
            <a:off x="359532" y="1160748"/>
            <a:ext cx="8460940" cy="5194300"/>
          </a:xfrm>
        </p:spPr>
        <p:txBody>
          <a:bodyPr/>
          <a:lstStyle/>
          <a:p>
            <a:pPr marL="0" indent="0">
              <a:buNone/>
            </a:pPr>
            <a:r>
              <a:rPr lang="ja-JP" altLang="en-US" b="1" dirty="0" smtClean="0"/>
              <a:t>５月１５日（金）　　：</a:t>
            </a:r>
            <a:r>
              <a:rPr lang="ja-JP" altLang="en-US" b="1" dirty="0"/>
              <a:t>公募開始</a:t>
            </a:r>
          </a:p>
          <a:p>
            <a:pPr marL="0" indent="0">
              <a:buNone/>
            </a:pPr>
            <a:endParaRPr lang="en-US" altLang="ja-JP" dirty="0" smtClean="0">
              <a:solidFill>
                <a:srgbClr val="FF0000"/>
              </a:solidFill>
            </a:endParaRPr>
          </a:p>
          <a:p>
            <a:pPr marL="0" indent="0">
              <a:buNone/>
            </a:pPr>
            <a:r>
              <a:rPr lang="ja-JP" altLang="en-US" b="1" dirty="0" smtClean="0">
                <a:solidFill>
                  <a:srgbClr val="FF0000"/>
                </a:solidFill>
              </a:rPr>
              <a:t>６月１５日（月）</a:t>
            </a:r>
            <a:r>
              <a:rPr lang="ja-JP" altLang="en-US" b="1" dirty="0">
                <a:solidFill>
                  <a:srgbClr val="FF0000"/>
                </a:solidFill>
              </a:rPr>
              <a:t>正午：公募締切</a:t>
            </a:r>
          </a:p>
          <a:p>
            <a:pPr marL="0" indent="0">
              <a:buNone/>
            </a:pPr>
            <a:endParaRPr lang="en-US" altLang="ja-JP" dirty="0" smtClean="0"/>
          </a:p>
          <a:p>
            <a:pPr marL="0" indent="0">
              <a:buNone/>
            </a:pPr>
            <a:r>
              <a:rPr lang="ja-JP" altLang="en-US" b="1" dirty="0" smtClean="0"/>
              <a:t>７月上旬</a:t>
            </a:r>
            <a:r>
              <a:rPr lang="ja-JP" altLang="en-US" b="1" dirty="0"/>
              <a:t>（予定</a:t>
            </a:r>
            <a:r>
              <a:rPr lang="ja-JP" altLang="en-US" b="1" dirty="0" smtClean="0"/>
              <a:t>）　　：採択</a:t>
            </a:r>
            <a:r>
              <a:rPr lang="ja-JP" altLang="en-US" b="1" dirty="0"/>
              <a:t>審査委員会</a:t>
            </a:r>
          </a:p>
          <a:p>
            <a:pPr marL="0" indent="0">
              <a:buNone/>
            </a:pPr>
            <a:r>
              <a:rPr lang="ja-JP" altLang="en-US" sz="1800" dirty="0" smtClean="0"/>
              <a:t>　・必要</a:t>
            </a:r>
            <a:r>
              <a:rPr lang="ja-JP" altLang="en-US" sz="1800" dirty="0"/>
              <a:t>に応じて</a:t>
            </a:r>
            <a:r>
              <a:rPr lang="ja-JP" altLang="en-US" sz="1800" dirty="0">
                <a:solidFill>
                  <a:srgbClr val="FF0000"/>
                </a:solidFill>
              </a:rPr>
              <a:t>ヒアリング</a:t>
            </a:r>
            <a:r>
              <a:rPr lang="ja-JP" altLang="en-US" sz="1800" dirty="0"/>
              <a:t>や</a:t>
            </a:r>
            <a:r>
              <a:rPr lang="ja-JP" altLang="en-US" sz="1800" dirty="0">
                <a:solidFill>
                  <a:srgbClr val="FF0000"/>
                </a:solidFill>
              </a:rPr>
              <a:t>資料の追加</a:t>
            </a:r>
            <a:r>
              <a:rPr lang="ja-JP" altLang="en-US" sz="1800" dirty="0"/>
              <a:t>等をお願いする場合があります。</a:t>
            </a:r>
          </a:p>
          <a:p>
            <a:pPr marL="0" indent="0">
              <a:buNone/>
            </a:pPr>
            <a:r>
              <a:rPr lang="ja-JP" altLang="en-US" sz="1800" dirty="0" smtClean="0"/>
              <a:t>　・委託先</a:t>
            </a:r>
            <a:r>
              <a:rPr lang="ja-JP" altLang="en-US" sz="1800" dirty="0"/>
              <a:t>選定は非公開で行われ、審査の経過等、審査に</a:t>
            </a:r>
            <a:r>
              <a:rPr lang="ja-JP" altLang="en-US" sz="1800" dirty="0" smtClean="0"/>
              <a:t>関する問い合わせ</a:t>
            </a:r>
            <a:endParaRPr lang="en-US" altLang="ja-JP" sz="1800" dirty="0" smtClean="0"/>
          </a:p>
          <a:p>
            <a:pPr marL="0" indent="0">
              <a:buNone/>
            </a:pPr>
            <a:r>
              <a:rPr lang="ja-JP" altLang="en-US" sz="1800" dirty="0"/>
              <a:t>　</a:t>
            </a:r>
            <a:r>
              <a:rPr lang="ja-JP" altLang="en-US" sz="1800" dirty="0" smtClean="0"/>
              <a:t>　には応じられません</a:t>
            </a:r>
            <a:r>
              <a:rPr lang="ja-JP" altLang="en-US" sz="1800" dirty="0"/>
              <a:t>。</a:t>
            </a:r>
          </a:p>
          <a:p>
            <a:pPr marL="0" indent="0">
              <a:buNone/>
            </a:pPr>
            <a:endParaRPr lang="en-US" altLang="ja-JP" dirty="0" smtClean="0"/>
          </a:p>
          <a:p>
            <a:pPr marL="0" indent="0">
              <a:buNone/>
            </a:pPr>
            <a:r>
              <a:rPr lang="ja-JP" altLang="en-US" b="1" dirty="0" smtClean="0"/>
              <a:t>７月中</a:t>
            </a:r>
            <a:r>
              <a:rPr lang="ja-JP" altLang="en-US" b="1" dirty="0"/>
              <a:t>旬（予定</a:t>
            </a:r>
            <a:r>
              <a:rPr lang="ja-JP" altLang="en-US" b="1" dirty="0" smtClean="0"/>
              <a:t>）　　：</a:t>
            </a:r>
            <a:r>
              <a:rPr lang="ja-JP" altLang="en-US" b="1" dirty="0"/>
              <a:t>契約・助成審査委員会</a:t>
            </a:r>
          </a:p>
          <a:p>
            <a:pPr marL="0" indent="0">
              <a:buNone/>
            </a:pPr>
            <a:endParaRPr lang="en-US" altLang="ja-JP" dirty="0" smtClean="0"/>
          </a:p>
          <a:p>
            <a:pPr marL="0" indent="0">
              <a:buNone/>
            </a:pPr>
            <a:r>
              <a:rPr lang="ja-JP" altLang="en-US" b="1" dirty="0" smtClean="0"/>
              <a:t>７月</a:t>
            </a:r>
            <a:r>
              <a:rPr lang="ja-JP" altLang="en-US" b="1" dirty="0"/>
              <a:t>下旬（予定</a:t>
            </a:r>
            <a:r>
              <a:rPr lang="ja-JP" altLang="en-US" b="1" dirty="0" smtClean="0"/>
              <a:t>）　　：</a:t>
            </a:r>
            <a:r>
              <a:rPr lang="ja-JP" altLang="en-US" b="1" dirty="0"/>
              <a:t>委託先</a:t>
            </a:r>
            <a:r>
              <a:rPr lang="ja-JP" altLang="en-US" b="1" dirty="0" smtClean="0"/>
              <a:t>決定・公表</a:t>
            </a:r>
            <a:endParaRPr kumimoji="1" lang="ja-JP" altLang="en-US" b="1"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13</a:t>
            </a:fld>
            <a:endParaRPr lang="ja-JP" altLang="en-US" dirty="0"/>
          </a:p>
        </p:txBody>
      </p:sp>
      <p:sp>
        <p:nvSpPr>
          <p:cNvPr id="5" name="テキスト ボックス 4"/>
          <p:cNvSpPr txBox="1"/>
          <p:nvPr/>
        </p:nvSpPr>
        <p:spPr>
          <a:xfrm>
            <a:off x="7405740" y="908720"/>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P.8</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6422467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知財マネジメント</a:t>
            </a:r>
            <a:endParaRPr kumimoji="1" lang="ja-JP" altLang="en-US" dirty="0"/>
          </a:p>
        </p:txBody>
      </p:sp>
      <p:sp>
        <p:nvSpPr>
          <p:cNvPr id="3" name="コンテンツ プレースホルダー 2"/>
          <p:cNvSpPr>
            <a:spLocks noGrp="1"/>
          </p:cNvSpPr>
          <p:nvPr>
            <p:ph idx="1"/>
          </p:nvPr>
        </p:nvSpPr>
        <p:spPr>
          <a:xfrm>
            <a:off x="179512" y="1124744"/>
            <a:ext cx="8820980" cy="5544616"/>
          </a:xfrm>
        </p:spPr>
        <p:txBody>
          <a:bodyPr/>
          <a:lstStyle/>
          <a:p>
            <a:pPr marL="0" indent="0">
              <a:buNone/>
            </a:pPr>
            <a:r>
              <a:rPr lang="ja-JP" altLang="en-US" dirty="0" smtClean="0"/>
              <a:t>◆本プロジェクト</a:t>
            </a:r>
            <a:r>
              <a:rPr lang="ja-JP" altLang="en-US" dirty="0"/>
              <a:t>は、</a:t>
            </a:r>
            <a:r>
              <a:rPr lang="ja-JP" altLang="en-US" dirty="0">
                <a:solidFill>
                  <a:srgbClr val="FF0000"/>
                </a:solidFill>
              </a:rPr>
              <a:t>知財マネジメント基本</a:t>
            </a:r>
            <a:r>
              <a:rPr lang="ja-JP" altLang="en-US" dirty="0" smtClean="0">
                <a:solidFill>
                  <a:srgbClr val="FF0000"/>
                </a:solidFill>
              </a:rPr>
              <a:t>方針</a:t>
            </a:r>
            <a:endParaRPr lang="en-US" altLang="ja-JP" dirty="0" smtClean="0">
              <a:solidFill>
                <a:srgbClr val="FF0000"/>
              </a:solidFill>
            </a:endParaRPr>
          </a:p>
          <a:p>
            <a:pPr marL="0" indent="0">
              <a:buNone/>
            </a:pPr>
            <a:r>
              <a:rPr lang="ja-JP" altLang="en-US" dirty="0">
                <a:solidFill>
                  <a:srgbClr val="FF0000"/>
                </a:solidFill>
              </a:rPr>
              <a:t>　</a:t>
            </a:r>
            <a:r>
              <a:rPr lang="ja-JP" altLang="en-US" dirty="0" smtClean="0"/>
              <a:t>を適用</a:t>
            </a:r>
            <a:r>
              <a:rPr lang="ja-JP" altLang="en-US" dirty="0"/>
              <a:t>します</a:t>
            </a:r>
            <a:r>
              <a:rPr lang="ja-JP" altLang="en-US" dirty="0" smtClean="0"/>
              <a:t>。詳細</a:t>
            </a:r>
            <a:r>
              <a:rPr lang="ja-JP" altLang="en-US" dirty="0"/>
              <a:t>は、</a:t>
            </a:r>
            <a:r>
              <a:rPr lang="ja-JP" altLang="en-US" dirty="0">
                <a:solidFill>
                  <a:srgbClr val="FF0000"/>
                </a:solidFill>
              </a:rPr>
              <a:t>別添８</a:t>
            </a:r>
            <a:r>
              <a:rPr lang="ja-JP" altLang="en-US" dirty="0"/>
              <a:t>を御覧ください</a:t>
            </a:r>
            <a:r>
              <a:rPr lang="ja-JP" altLang="en-US" dirty="0" smtClean="0"/>
              <a:t>。</a:t>
            </a:r>
            <a:endParaRPr lang="en-US" altLang="ja-JP" dirty="0" smtClean="0"/>
          </a:p>
          <a:p>
            <a:pPr marL="0" indent="0">
              <a:buNone/>
            </a:pPr>
            <a:endParaRPr lang="ja-JP" altLang="en-US" dirty="0"/>
          </a:p>
          <a:p>
            <a:pPr marL="0" indent="0">
              <a:buNone/>
            </a:pPr>
            <a:r>
              <a:rPr lang="ja-JP" altLang="en-US" dirty="0" smtClean="0"/>
              <a:t>◆本プロジェクト</a:t>
            </a:r>
            <a:r>
              <a:rPr lang="ja-JP" altLang="en-US" dirty="0"/>
              <a:t>では、産業技術力強化法第</a:t>
            </a:r>
            <a:r>
              <a:rPr lang="en-US" altLang="ja-JP" dirty="0"/>
              <a:t>1</a:t>
            </a:r>
            <a:r>
              <a:rPr lang="ja-JP" altLang="en-US" dirty="0"/>
              <a:t>７条（</a:t>
            </a:r>
            <a:r>
              <a:rPr lang="ja-JP" altLang="en-US" dirty="0" smtClean="0">
                <a:solidFill>
                  <a:srgbClr val="FF0000"/>
                </a:solidFill>
              </a:rPr>
              <a:t>日本版</a:t>
            </a:r>
            <a:endParaRPr lang="en-US" altLang="ja-JP" dirty="0" smtClean="0">
              <a:solidFill>
                <a:srgbClr val="FF0000"/>
              </a:solidFill>
            </a:endParaRPr>
          </a:p>
          <a:p>
            <a:pPr marL="0" indent="0">
              <a:buNone/>
            </a:pPr>
            <a:r>
              <a:rPr lang="ja-JP" altLang="en-US" dirty="0">
                <a:solidFill>
                  <a:srgbClr val="FF0000"/>
                </a:solidFill>
              </a:rPr>
              <a:t>　</a:t>
            </a:r>
            <a:r>
              <a:rPr lang="ja-JP" altLang="en-US" dirty="0" smtClean="0">
                <a:solidFill>
                  <a:srgbClr val="FF0000"/>
                </a:solidFill>
              </a:rPr>
              <a:t>バイ・ドール</a:t>
            </a:r>
            <a:r>
              <a:rPr lang="ja-JP" altLang="en-US" dirty="0">
                <a:solidFill>
                  <a:srgbClr val="FF0000"/>
                </a:solidFill>
              </a:rPr>
              <a:t>規定</a:t>
            </a:r>
            <a:r>
              <a:rPr lang="ja-JP" altLang="en-US" dirty="0"/>
              <a:t>）が適用されます。</a:t>
            </a:r>
          </a:p>
          <a:p>
            <a:pPr marL="0" indent="0">
              <a:buNone/>
            </a:pPr>
            <a:endParaRPr lang="ja-JP" altLang="en-US" dirty="0"/>
          </a:p>
          <a:p>
            <a:pPr marL="0" indent="0">
              <a:buNone/>
            </a:pPr>
            <a:r>
              <a:rPr lang="ja-JP" altLang="en-US" dirty="0" smtClean="0"/>
              <a:t>◆本プロジェクト</a:t>
            </a:r>
            <a:r>
              <a:rPr lang="ja-JP" altLang="en-US" dirty="0"/>
              <a:t>の成果である特許等について、「特許</a:t>
            </a:r>
            <a:r>
              <a:rPr lang="ja-JP" altLang="en-US" dirty="0" smtClean="0"/>
              <a:t>等の</a:t>
            </a:r>
            <a:endParaRPr lang="en-US" altLang="ja-JP" dirty="0" smtClean="0"/>
          </a:p>
          <a:p>
            <a:pPr marL="0" indent="0">
              <a:buNone/>
            </a:pPr>
            <a:r>
              <a:rPr lang="ja-JP" altLang="en-US" dirty="0"/>
              <a:t>　</a:t>
            </a:r>
            <a:r>
              <a:rPr lang="ja-JP" altLang="en-US" dirty="0" smtClean="0"/>
              <a:t>利用状況</a:t>
            </a:r>
            <a:r>
              <a:rPr lang="ja-JP" altLang="en-US" dirty="0"/>
              <a:t>調査</a:t>
            </a:r>
            <a:r>
              <a:rPr lang="ja-JP" altLang="en-US" dirty="0" smtClean="0"/>
              <a:t>」（</a:t>
            </a:r>
            <a:r>
              <a:rPr lang="ja-JP" altLang="en-US" dirty="0">
                <a:solidFill>
                  <a:srgbClr val="FF0000"/>
                </a:solidFill>
              </a:rPr>
              <a:t>バイ・ドール調査</a:t>
            </a:r>
            <a:r>
              <a:rPr lang="ja-JP" altLang="en-US" dirty="0"/>
              <a:t>）に御協力を</a:t>
            </a:r>
            <a:r>
              <a:rPr lang="ja-JP" altLang="en-US" dirty="0" smtClean="0"/>
              <a:t>いただき</a:t>
            </a:r>
            <a:endParaRPr lang="en-US" altLang="ja-JP" dirty="0" smtClean="0"/>
          </a:p>
          <a:p>
            <a:pPr marL="0" indent="0">
              <a:buNone/>
            </a:pPr>
            <a:r>
              <a:rPr lang="ja-JP" altLang="en-US" dirty="0"/>
              <a:t>　</a:t>
            </a:r>
            <a:r>
              <a:rPr lang="ja-JP" altLang="en-US" dirty="0" smtClean="0"/>
              <a:t>ます</a:t>
            </a:r>
            <a:r>
              <a:rPr lang="ja-JP" altLang="en-US" dirty="0"/>
              <a:t>。</a:t>
            </a:r>
          </a:p>
          <a:p>
            <a:pPr marL="0" indent="0">
              <a:buNone/>
            </a:pPr>
            <a:endParaRPr lang="ja-JP" altLang="en-US" dirty="0"/>
          </a:p>
          <a:p>
            <a:pPr marL="0" indent="0">
              <a:buNone/>
            </a:pPr>
            <a:r>
              <a:rPr lang="ja-JP" altLang="en-US" dirty="0" smtClean="0"/>
              <a:t>◆採択後</a:t>
            </a:r>
            <a:r>
              <a:rPr lang="ja-JP" altLang="en-US" dirty="0"/>
              <a:t>、原則として委託契約書の締結までに提案</a:t>
            </a:r>
            <a:r>
              <a:rPr lang="ja-JP" altLang="en-US" dirty="0" smtClean="0"/>
              <a:t>グループ</a:t>
            </a:r>
            <a:endParaRPr lang="en-US" altLang="ja-JP" dirty="0" smtClean="0"/>
          </a:p>
          <a:p>
            <a:pPr marL="0" indent="0">
              <a:buNone/>
            </a:pPr>
            <a:r>
              <a:rPr lang="ja-JP" altLang="en-US" dirty="0"/>
              <a:t>　</a:t>
            </a:r>
            <a:r>
              <a:rPr lang="ja-JP" altLang="en-US" dirty="0" smtClean="0"/>
              <a:t>内の各参加者間（</a:t>
            </a:r>
            <a:r>
              <a:rPr lang="ja-JP" altLang="en-US" dirty="0"/>
              <a:t>テーマ参加者間）で</a:t>
            </a:r>
            <a:r>
              <a:rPr lang="ja-JP" altLang="en-US" dirty="0">
                <a:solidFill>
                  <a:srgbClr val="FF0000"/>
                </a:solidFill>
              </a:rPr>
              <a:t>知財合意書を締結</a:t>
            </a:r>
            <a:r>
              <a:rPr lang="ja-JP" altLang="en-US" dirty="0" smtClean="0"/>
              <a:t>し</a:t>
            </a:r>
            <a:endParaRPr lang="en-US" altLang="ja-JP" dirty="0" smtClean="0"/>
          </a:p>
          <a:p>
            <a:pPr marL="0" indent="0">
              <a:buNone/>
            </a:pPr>
            <a:r>
              <a:rPr lang="ja-JP" altLang="en-US" dirty="0"/>
              <a:t>　</a:t>
            </a:r>
            <a:r>
              <a:rPr lang="ja-JP" altLang="en-US" dirty="0" err="1" smtClean="0"/>
              <a:t>て</a:t>
            </a:r>
            <a:r>
              <a:rPr lang="ja-JP" altLang="en-US" dirty="0" smtClean="0"/>
              <a:t>いただきます</a:t>
            </a:r>
            <a:r>
              <a:rPr lang="ja-JP" altLang="en-US" dirty="0"/>
              <a:t>。</a:t>
            </a:r>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14</a:t>
            </a:fld>
            <a:endParaRPr lang="ja-JP" altLang="en-US" dirty="0"/>
          </a:p>
        </p:txBody>
      </p:sp>
      <p:sp>
        <p:nvSpPr>
          <p:cNvPr id="6" name="テキスト ボックス 5"/>
          <p:cNvSpPr txBox="1"/>
          <p:nvPr/>
        </p:nvSpPr>
        <p:spPr>
          <a:xfrm>
            <a:off x="7416316" y="904057"/>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P.9</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7" name="テキスト ボックス 6"/>
          <p:cNvSpPr txBox="1"/>
          <p:nvPr/>
        </p:nvSpPr>
        <p:spPr>
          <a:xfrm>
            <a:off x="7416316" y="1176911"/>
            <a:ext cx="1414732"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別添８</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640291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368660"/>
            <a:ext cx="8616950" cy="720080"/>
          </a:xfrm>
        </p:spPr>
        <p:txBody>
          <a:bodyPr/>
          <a:lstStyle/>
          <a:p>
            <a:r>
              <a:rPr lang="ja-JP" altLang="en-US" sz="3600" dirty="0"/>
              <a:t>留意事項（研究開発の見直し・中止）</a:t>
            </a:r>
            <a:br>
              <a:rPr lang="ja-JP" altLang="en-US" sz="3600" dirty="0"/>
            </a:br>
            <a:endParaRPr kumimoji="1" lang="ja-JP" altLang="en-US" sz="3600" dirty="0"/>
          </a:p>
        </p:txBody>
      </p:sp>
      <p:sp>
        <p:nvSpPr>
          <p:cNvPr id="3" name="コンテンツ プレースホルダー 2"/>
          <p:cNvSpPr>
            <a:spLocks noGrp="1"/>
          </p:cNvSpPr>
          <p:nvPr>
            <p:ph idx="1"/>
          </p:nvPr>
        </p:nvSpPr>
        <p:spPr>
          <a:xfrm>
            <a:off x="132022" y="1052736"/>
            <a:ext cx="8868470" cy="5724596"/>
          </a:xfrm>
        </p:spPr>
        <p:txBody>
          <a:bodyPr/>
          <a:lstStyle/>
          <a:p>
            <a:pPr marL="0" indent="0">
              <a:lnSpc>
                <a:spcPts val="2800"/>
              </a:lnSpc>
              <a:buNone/>
            </a:pPr>
            <a:r>
              <a:rPr lang="ja-JP" altLang="en-US" sz="2000" b="1" dirty="0"/>
              <a:t>◆</a:t>
            </a:r>
            <a:r>
              <a:rPr lang="ja-JP" altLang="en-US" sz="2000" b="1" dirty="0" smtClean="0"/>
              <a:t>毎年度、ＮＥＤＯが</a:t>
            </a:r>
            <a:r>
              <a:rPr lang="ja-JP" altLang="en-US" sz="2000" b="1" dirty="0"/>
              <a:t>設置する外部有識者による技術推進</a:t>
            </a:r>
            <a:r>
              <a:rPr lang="ja-JP" altLang="en-US" sz="2000" b="1" dirty="0" smtClean="0"/>
              <a:t>委員会</a:t>
            </a:r>
            <a:endParaRPr lang="en-US" altLang="ja-JP" sz="2000" b="1" dirty="0" smtClean="0"/>
          </a:p>
          <a:p>
            <a:pPr marL="0" indent="0">
              <a:lnSpc>
                <a:spcPts val="2800"/>
              </a:lnSpc>
              <a:buNone/>
            </a:pPr>
            <a:r>
              <a:rPr lang="ja-JP" altLang="en-US" sz="2000" b="1" dirty="0" smtClean="0"/>
              <a:t>　で進捗確認等を</a:t>
            </a:r>
            <a:r>
              <a:rPr lang="ja-JP" altLang="en-US" sz="2000" b="1" dirty="0"/>
              <a:t>行い、必要に応じて研究開発を加速・</a:t>
            </a:r>
            <a:r>
              <a:rPr lang="ja-JP" altLang="en-US" sz="2000" b="1" dirty="0" smtClean="0"/>
              <a:t>縮小・中</a:t>
            </a:r>
            <a:endParaRPr lang="en-US" altLang="ja-JP" sz="2000" b="1" dirty="0" smtClean="0"/>
          </a:p>
          <a:p>
            <a:pPr marL="0" indent="0">
              <a:lnSpc>
                <a:spcPts val="2800"/>
              </a:lnSpc>
              <a:buNone/>
            </a:pPr>
            <a:r>
              <a:rPr lang="ja-JP" altLang="en-US" sz="2000" b="1" dirty="0"/>
              <a:t>　</a:t>
            </a:r>
            <a:r>
              <a:rPr lang="ja-JP" altLang="en-US" sz="2000" b="1" dirty="0" err="1" smtClean="0"/>
              <a:t>止する</a:t>
            </a:r>
            <a:r>
              <a:rPr lang="ja-JP" altLang="en-US" sz="2000" b="1" dirty="0"/>
              <a:t>場合が</a:t>
            </a:r>
            <a:r>
              <a:rPr lang="ja-JP" altLang="en-US" sz="2000" b="1" dirty="0" smtClean="0"/>
              <a:t>あります。</a:t>
            </a:r>
            <a:endParaRPr lang="ja-JP" altLang="en-US" sz="2000" b="1" dirty="0"/>
          </a:p>
          <a:p>
            <a:pPr marL="0" indent="0">
              <a:lnSpc>
                <a:spcPts val="2800"/>
              </a:lnSpc>
              <a:buNone/>
            </a:pPr>
            <a:r>
              <a:rPr lang="ja-JP" altLang="en-US" sz="2000" b="1" dirty="0"/>
              <a:t>◆</a:t>
            </a:r>
            <a:r>
              <a:rPr lang="ja-JP" altLang="en-US" sz="2000" b="1" dirty="0" smtClean="0"/>
              <a:t>また、ステージゲート</a:t>
            </a:r>
            <a:r>
              <a:rPr lang="ja-JP" altLang="en-US" sz="2000" b="1" dirty="0"/>
              <a:t>方式の採用により、研究開発の</a:t>
            </a:r>
            <a:r>
              <a:rPr lang="ja-JP" altLang="en-US" sz="2000" b="1" dirty="0" smtClean="0"/>
              <a:t>途中段階</a:t>
            </a:r>
            <a:r>
              <a:rPr lang="ja-JP" altLang="en-US" sz="2000" b="1" dirty="0"/>
              <a:t>にて</a:t>
            </a:r>
            <a:r>
              <a:rPr lang="ja-JP" altLang="en-US" sz="2000" b="1" dirty="0" smtClean="0"/>
              <a:t>実施</a:t>
            </a:r>
            <a:endParaRPr lang="en-US" altLang="ja-JP" sz="2000" b="1" dirty="0" smtClean="0"/>
          </a:p>
          <a:p>
            <a:pPr marL="0" indent="0">
              <a:lnSpc>
                <a:spcPts val="2800"/>
              </a:lnSpc>
              <a:buNone/>
            </a:pPr>
            <a:r>
              <a:rPr lang="ja-JP" altLang="en-US" sz="2000" b="1" dirty="0"/>
              <a:t>　</a:t>
            </a:r>
            <a:r>
              <a:rPr lang="ja-JP" altLang="en-US" sz="2000" b="1" dirty="0" smtClean="0"/>
              <a:t>内容の</a:t>
            </a:r>
            <a:r>
              <a:rPr lang="ja-JP" altLang="en-US" sz="2000" b="1" dirty="0"/>
              <a:t>見直しや研究開発を中止する場合が</a:t>
            </a:r>
            <a:r>
              <a:rPr lang="ja-JP" altLang="en-US" sz="2000" b="1" dirty="0" smtClean="0"/>
              <a:t>あります</a:t>
            </a:r>
            <a:r>
              <a:rPr lang="ja-JP" altLang="en-US" sz="2000" b="1" dirty="0"/>
              <a:t>。</a:t>
            </a:r>
          </a:p>
          <a:p>
            <a:pPr marL="0" indent="0">
              <a:lnSpc>
                <a:spcPts val="2800"/>
              </a:lnSpc>
              <a:buNone/>
            </a:pPr>
            <a:r>
              <a:rPr lang="ja-JP" altLang="en-US" sz="2000" b="1" dirty="0" smtClean="0"/>
              <a:t>◆プロジェクト</a:t>
            </a:r>
            <a:r>
              <a:rPr lang="ja-JP" altLang="en-US" sz="2000" b="1" dirty="0"/>
              <a:t>中間評価結果や政府予算状況等による加速</a:t>
            </a:r>
            <a:r>
              <a:rPr lang="ja-JP" altLang="en-US" sz="2000" b="1" dirty="0" smtClean="0"/>
              <a:t>・縮小</a:t>
            </a:r>
            <a:r>
              <a:rPr lang="ja-JP" altLang="en-US" sz="2000" b="1" dirty="0"/>
              <a:t>・中止</a:t>
            </a:r>
            <a:r>
              <a:rPr lang="ja-JP" altLang="en-US" sz="2000" b="1" dirty="0" smtClean="0"/>
              <a:t>も</a:t>
            </a:r>
            <a:endParaRPr lang="en-US" altLang="ja-JP" sz="2000" b="1" dirty="0" smtClean="0"/>
          </a:p>
          <a:p>
            <a:pPr marL="0" indent="0">
              <a:lnSpc>
                <a:spcPts val="2800"/>
              </a:lnSpc>
              <a:buNone/>
            </a:pPr>
            <a:r>
              <a:rPr lang="ja-JP" altLang="en-US" sz="2000" b="1" dirty="0"/>
              <a:t>　</a:t>
            </a:r>
            <a:r>
              <a:rPr lang="ja-JP" altLang="en-US" sz="2000" b="1" dirty="0" smtClean="0"/>
              <a:t>あり得ます</a:t>
            </a:r>
            <a:r>
              <a:rPr lang="ja-JP" altLang="en-US" sz="2000" b="1" dirty="0"/>
              <a:t>。</a:t>
            </a:r>
          </a:p>
          <a:p>
            <a:pPr marL="0" indent="0">
              <a:lnSpc>
                <a:spcPts val="2800"/>
              </a:lnSpc>
              <a:buNone/>
            </a:pPr>
            <a:endParaRPr kumimoji="1" lang="en-US" altLang="ja-JP" sz="2000" b="1" dirty="0" smtClean="0"/>
          </a:p>
          <a:p>
            <a:pPr marL="0" indent="0">
              <a:lnSpc>
                <a:spcPts val="2800"/>
              </a:lnSpc>
              <a:buNone/>
            </a:pPr>
            <a:endParaRPr lang="en-US" altLang="ja-JP" sz="2000" b="1" dirty="0"/>
          </a:p>
          <a:p>
            <a:pPr marL="0" indent="0">
              <a:lnSpc>
                <a:spcPts val="2800"/>
              </a:lnSpc>
              <a:buNone/>
            </a:pPr>
            <a:endParaRPr kumimoji="1" lang="en-US" altLang="ja-JP" sz="2000" b="1" dirty="0" smtClean="0"/>
          </a:p>
          <a:p>
            <a:pPr marL="0" indent="0">
              <a:lnSpc>
                <a:spcPts val="2800"/>
              </a:lnSpc>
              <a:buNone/>
            </a:pPr>
            <a:endParaRPr lang="en-US" altLang="ja-JP" sz="2000" b="1" dirty="0"/>
          </a:p>
          <a:p>
            <a:pPr marL="0" indent="0">
              <a:lnSpc>
                <a:spcPts val="2800"/>
              </a:lnSpc>
              <a:buNone/>
            </a:pPr>
            <a:endParaRPr kumimoji="1" lang="en-US" altLang="ja-JP" sz="2000" b="1" dirty="0" smtClean="0"/>
          </a:p>
          <a:p>
            <a:pPr marL="0" indent="0">
              <a:lnSpc>
                <a:spcPts val="2800"/>
              </a:lnSpc>
              <a:buNone/>
            </a:pPr>
            <a:endParaRPr lang="en-US" altLang="ja-JP" sz="2000" b="1" dirty="0"/>
          </a:p>
          <a:p>
            <a:pPr marL="0" indent="0">
              <a:lnSpc>
                <a:spcPts val="2800"/>
              </a:lnSpc>
              <a:spcBef>
                <a:spcPts val="1800"/>
              </a:spcBef>
              <a:buNone/>
            </a:pPr>
            <a:r>
              <a:rPr kumimoji="1" lang="ja-JP" altLang="en-US" sz="2000" b="1" dirty="0" smtClean="0"/>
              <a:t>・研究開発計画、</a:t>
            </a:r>
            <a:r>
              <a:rPr kumimoji="1" lang="ja-JP" altLang="en-US" sz="2000" b="1" dirty="0" smtClean="0">
                <a:solidFill>
                  <a:srgbClr val="FF0000"/>
                </a:solidFill>
              </a:rPr>
              <a:t>各年度の位置付け・目標</a:t>
            </a:r>
            <a:r>
              <a:rPr kumimoji="1" lang="ja-JP" altLang="en-US" sz="2000" b="1" dirty="0" smtClean="0"/>
              <a:t>を明確化してください。</a:t>
            </a:r>
            <a:endParaRPr kumimoji="1" lang="en-US" altLang="ja-JP" sz="2000" b="1" dirty="0" smtClean="0"/>
          </a:p>
          <a:p>
            <a:pPr marL="0" indent="0">
              <a:lnSpc>
                <a:spcPts val="2800"/>
              </a:lnSpc>
              <a:buNone/>
            </a:pPr>
            <a:r>
              <a:rPr lang="ja-JP" altLang="en-US" sz="2000" b="1" dirty="0" smtClean="0"/>
              <a:t>・目標の</a:t>
            </a:r>
            <a:r>
              <a:rPr lang="ja-JP" altLang="en-US" sz="2000" b="1" dirty="0" smtClean="0">
                <a:solidFill>
                  <a:srgbClr val="FF0000"/>
                </a:solidFill>
              </a:rPr>
              <a:t>設定理由、検証するための指標</a:t>
            </a:r>
            <a:r>
              <a:rPr lang="ja-JP" altLang="en-US" sz="2000" b="1" dirty="0" smtClean="0"/>
              <a:t>も提案書に記載してください。</a:t>
            </a:r>
            <a:endParaRPr kumimoji="1" lang="ja-JP" altLang="en-US" sz="2000" b="1"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15</a:t>
            </a:fld>
            <a:endParaRPr lang="ja-JP" altLang="en-US" dirty="0"/>
          </a:p>
        </p:txBody>
      </p:sp>
      <p:sp>
        <p:nvSpPr>
          <p:cNvPr id="6" name="テキスト ボックス 5"/>
          <p:cNvSpPr txBox="1">
            <a:spLocks/>
          </p:cNvSpPr>
          <p:nvPr/>
        </p:nvSpPr>
        <p:spPr>
          <a:xfrm>
            <a:off x="1187624" y="4271461"/>
            <a:ext cx="1080000" cy="540000"/>
          </a:xfrm>
          <a:prstGeom prst="rect">
            <a:avLst/>
          </a:prstGeom>
          <a:solidFill>
            <a:schemeClr val="bg1">
              <a:lumMod val="20000"/>
              <a:lumOff val="80000"/>
            </a:schemeClr>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２０２０</a:t>
            </a:r>
            <a:endParaRPr kumimoji="1" lang="ja-JP" altLang="en-US" sz="1800" dirty="0"/>
          </a:p>
        </p:txBody>
      </p:sp>
      <p:sp>
        <p:nvSpPr>
          <p:cNvPr id="14" name="テキスト ボックス 13"/>
          <p:cNvSpPr txBox="1">
            <a:spLocks/>
          </p:cNvSpPr>
          <p:nvPr/>
        </p:nvSpPr>
        <p:spPr>
          <a:xfrm>
            <a:off x="2310973" y="4271461"/>
            <a:ext cx="1080000" cy="540000"/>
          </a:xfrm>
          <a:prstGeom prst="rect">
            <a:avLst/>
          </a:prstGeom>
          <a:solidFill>
            <a:schemeClr val="bg1">
              <a:lumMod val="20000"/>
              <a:lumOff val="80000"/>
            </a:schemeClr>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２０２１</a:t>
            </a:r>
            <a:endParaRPr kumimoji="1" lang="ja-JP" altLang="en-US" sz="1800" dirty="0"/>
          </a:p>
        </p:txBody>
      </p:sp>
      <p:sp>
        <p:nvSpPr>
          <p:cNvPr id="15" name="テキスト ボックス 14"/>
          <p:cNvSpPr txBox="1">
            <a:spLocks/>
          </p:cNvSpPr>
          <p:nvPr/>
        </p:nvSpPr>
        <p:spPr>
          <a:xfrm>
            <a:off x="3434322" y="4271461"/>
            <a:ext cx="1080000" cy="540000"/>
          </a:xfrm>
          <a:prstGeom prst="rect">
            <a:avLst/>
          </a:prstGeom>
          <a:solidFill>
            <a:schemeClr val="bg1">
              <a:lumMod val="20000"/>
              <a:lumOff val="80000"/>
            </a:schemeClr>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２０２２</a:t>
            </a:r>
            <a:endParaRPr kumimoji="1" lang="ja-JP" altLang="en-US" sz="1800" dirty="0"/>
          </a:p>
        </p:txBody>
      </p:sp>
      <p:sp>
        <p:nvSpPr>
          <p:cNvPr id="16" name="テキスト ボックス 15"/>
          <p:cNvSpPr txBox="1">
            <a:spLocks/>
          </p:cNvSpPr>
          <p:nvPr/>
        </p:nvSpPr>
        <p:spPr>
          <a:xfrm>
            <a:off x="4557671" y="4271461"/>
            <a:ext cx="1080000" cy="540000"/>
          </a:xfrm>
          <a:prstGeom prst="rect">
            <a:avLst/>
          </a:prstGeom>
          <a:solidFill>
            <a:schemeClr val="bg1">
              <a:lumMod val="20000"/>
              <a:lumOff val="80000"/>
            </a:schemeClr>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２０２３</a:t>
            </a:r>
            <a:endParaRPr kumimoji="1" lang="ja-JP" altLang="en-US" sz="1800" dirty="0"/>
          </a:p>
        </p:txBody>
      </p:sp>
      <p:sp>
        <p:nvSpPr>
          <p:cNvPr id="17" name="テキスト ボックス 16"/>
          <p:cNvSpPr txBox="1">
            <a:spLocks/>
          </p:cNvSpPr>
          <p:nvPr/>
        </p:nvSpPr>
        <p:spPr>
          <a:xfrm>
            <a:off x="5681020" y="4271461"/>
            <a:ext cx="1080000" cy="540000"/>
          </a:xfrm>
          <a:prstGeom prst="rect">
            <a:avLst/>
          </a:prstGeom>
          <a:solidFill>
            <a:schemeClr val="bg1">
              <a:lumMod val="20000"/>
              <a:lumOff val="80000"/>
            </a:schemeClr>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２０２４</a:t>
            </a:r>
            <a:endParaRPr kumimoji="1" lang="ja-JP" altLang="en-US" sz="1800" dirty="0"/>
          </a:p>
        </p:txBody>
      </p:sp>
      <p:sp>
        <p:nvSpPr>
          <p:cNvPr id="20" name="テキスト ボックス 19"/>
          <p:cNvSpPr txBox="1">
            <a:spLocks/>
          </p:cNvSpPr>
          <p:nvPr/>
        </p:nvSpPr>
        <p:spPr>
          <a:xfrm>
            <a:off x="6804368" y="4271461"/>
            <a:ext cx="1080000" cy="540000"/>
          </a:xfrm>
          <a:prstGeom prst="rect">
            <a:avLst/>
          </a:prstGeom>
          <a:solidFill>
            <a:srgbClr val="FFFF00"/>
          </a:solidFill>
          <a:ln>
            <a:solidFill>
              <a:schemeClr val="tx1"/>
            </a:solidFill>
          </a:ln>
        </p:spPr>
        <p:txBody>
          <a:bodyPr wrap="square" rtlCol="0" anchor="ctr">
            <a:spAutoFit/>
          </a:bodyPr>
          <a:lstStyle/>
          <a:p>
            <a:pPr algn="ctr">
              <a:lnSpc>
                <a:spcPts val="3000"/>
              </a:lnSpc>
              <a:spcAft>
                <a:spcPts val="0"/>
              </a:spcAft>
            </a:pPr>
            <a:r>
              <a:rPr kumimoji="1" lang="ja-JP" altLang="en-US" sz="1800" dirty="0" smtClean="0"/>
              <a:t>２０２５</a:t>
            </a:r>
            <a:endParaRPr kumimoji="1" lang="ja-JP" altLang="en-US" sz="1800" dirty="0"/>
          </a:p>
        </p:txBody>
      </p:sp>
      <p:sp>
        <p:nvSpPr>
          <p:cNvPr id="22" name="下矢印 21"/>
          <p:cNvSpPr/>
          <p:nvPr/>
        </p:nvSpPr>
        <p:spPr bwMode="auto">
          <a:xfrm flipV="1">
            <a:off x="3172885" y="4849212"/>
            <a:ext cx="216024" cy="432000"/>
          </a:xfrm>
          <a:prstGeom prst="downArrow">
            <a:avLst/>
          </a:prstGeom>
          <a:solidFill>
            <a:srgbClr val="0070C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3" name="下矢印 22"/>
          <p:cNvSpPr/>
          <p:nvPr/>
        </p:nvSpPr>
        <p:spPr bwMode="auto">
          <a:xfrm flipV="1">
            <a:off x="4300498" y="4849212"/>
            <a:ext cx="216024" cy="432000"/>
          </a:xfrm>
          <a:prstGeom prst="downArrow">
            <a:avLst/>
          </a:prstGeom>
          <a:solidFill>
            <a:srgbClr val="0070C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4" name="下矢印 23"/>
          <p:cNvSpPr/>
          <p:nvPr/>
        </p:nvSpPr>
        <p:spPr bwMode="auto">
          <a:xfrm flipV="1">
            <a:off x="5418558" y="4849212"/>
            <a:ext cx="216024" cy="432000"/>
          </a:xfrm>
          <a:prstGeom prst="downArrow">
            <a:avLst/>
          </a:prstGeom>
          <a:solidFill>
            <a:srgbClr val="0070C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8" name="正方形/長方形 27"/>
          <p:cNvSpPr/>
          <p:nvPr/>
        </p:nvSpPr>
        <p:spPr bwMode="auto">
          <a:xfrm>
            <a:off x="4274253" y="3851070"/>
            <a:ext cx="45719" cy="432000"/>
          </a:xfrm>
          <a:prstGeom prst="rect">
            <a:avLst/>
          </a:prstGeom>
          <a:solidFill>
            <a:srgbClr val="C0000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31" name="下矢印 30"/>
          <p:cNvSpPr/>
          <p:nvPr/>
        </p:nvSpPr>
        <p:spPr bwMode="auto">
          <a:xfrm>
            <a:off x="6768364" y="3851126"/>
            <a:ext cx="216024" cy="432000"/>
          </a:xfrm>
          <a:prstGeom prst="downArrow">
            <a:avLst/>
          </a:prstGeom>
          <a:solidFill>
            <a:srgbClr val="FF000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32" name="テキスト ボックス 31"/>
          <p:cNvSpPr txBox="1">
            <a:spLocks/>
          </p:cNvSpPr>
          <p:nvPr/>
        </p:nvSpPr>
        <p:spPr>
          <a:xfrm>
            <a:off x="3520445" y="3429000"/>
            <a:ext cx="1555611" cy="477054"/>
          </a:xfrm>
          <a:prstGeom prst="rect">
            <a:avLst/>
          </a:prstGeom>
          <a:noFill/>
          <a:ln>
            <a:noFill/>
          </a:ln>
        </p:spPr>
        <p:txBody>
          <a:bodyPr wrap="square" rtlCol="0" anchor="ctr">
            <a:spAutoFit/>
          </a:bodyPr>
          <a:lstStyle/>
          <a:p>
            <a:pPr algn="ctr">
              <a:lnSpc>
                <a:spcPts val="3000"/>
              </a:lnSpc>
              <a:spcAft>
                <a:spcPts val="0"/>
              </a:spcAft>
            </a:pPr>
            <a:r>
              <a:rPr lang="ja-JP" altLang="en-US" sz="1800" b="0" dirty="0" smtClean="0">
                <a:latin typeface="ＭＳ ゴシック" panose="020B0609070205080204" pitchFamily="49" charset="-128"/>
                <a:ea typeface="ＭＳ ゴシック" panose="020B0609070205080204" pitchFamily="49" charset="-128"/>
              </a:rPr>
              <a:t>中間</a:t>
            </a:r>
            <a:r>
              <a:rPr lang="ja-JP" altLang="en-US" sz="1800" b="0" dirty="0">
                <a:latin typeface="ＭＳ ゴシック" panose="020B0609070205080204" pitchFamily="49" charset="-128"/>
                <a:ea typeface="ＭＳ ゴシック" panose="020B0609070205080204" pitchFamily="49" charset="-128"/>
              </a:rPr>
              <a:t>評価</a:t>
            </a:r>
            <a:endParaRPr kumimoji="1" lang="ja-JP" altLang="en-US" sz="1800" b="0" dirty="0">
              <a:latin typeface="ＭＳ ゴシック" panose="020B0609070205080204" pitchFamily="49" charset="-128"/>
              <a:ea typeface="ＭＳ ゴシック" panose="020B0609070205080204" pitchFamily="49" charset="-128"/>
            </a:endParaRPr>
          </a:p>
        </p:txBody>
      </p:sp>
      <p:sp>
        <p:nvSpPr>
          <p:cNvPr id="34" name="テキスト ボックス 33"/>
          <p:cNvSpPr txBox="1">
            <a:spLocks/>
          </p:cNvSpPr>
          <p:nvPr/>
        </p:nvSpPr>
        <p:spPr>
          <a:xfrm>
            <a:off x="6084168" y="3429000"/>
            <a:ext cx="1555611" cy="477054"/>
          </a:xfrm>
          <a:prstGeom prst="rect">
            <a:avLst/>
          </a:prstGeom>
          <a:noFill/>
          <a:ln>
            <a:noFill/>
          </a:ln>
        </p:spPr>
        <p:txBody>
          <a:bodyPr wrap="square" rtlCol="0" anchor="ctr">
            <a:spAutoFit/>
          </a:bodyPr>
          <a:lstStyle/>
          <a:p>
            <a:pPr algn="ctr">
              <a:lnSpc>
                <a:spcPts val="3000"/>
              </a:lnSpc>
              <a:spcAft>
                <a:spcPts val="0"/>
              </a:spcAft>
            </a:pPr>
            <a:r>
              <a:rPr lang="ja-JP" altLang="en-US" sz="1800" b="0" dirty="0">
                <a:latin typeface="ＭＳ ゴシック" panose="020B0609070205080204" pitchFamily="49" charset="-128"/>
                <a:ea typeface="ＭＳ ゴシック" panose="020B0609070205080204" pitchFamily="49" charset="-128"/>
              </a:rPr>
              <a:t>事後</a:t>
            </a:r>
            <a:r>
              <a:rPr lang="ja-JP" altLang="en-US" sz="1800" b="0" dirty="0" smtClean="0">
                <a:latin typeface="ＭＳ ゴシック" panose="020B0609070205080204" pitchFamily="49" charset="-128"/>
                <a:ea typeface="ＭＳ ゴシック" panose="020B0609070205080204" pitchFamily="49" charset="-128"/>
              </a:rPr>
              <a:t>評価</a:t>
            </a:r>
            <a:endParaRPr kumimoji="1" lang="ja-JP" altLang="en-US" sz="1800" b="0" dirty="0">
              <a:latin typeface="ＭＳ ゴシック" panose="020B0609070205080204" pitchFamily="49" charset="-128"/>
              <a:ea typeface="ＭＳ ゴシック" panose="020B0609070205080204" pitchFamily="49" charset="-128"/>
            </a:endParaRPr>
          </a:p>
        </p:txBody>
      </p:sp>
      <p:sp>
        <p:nvSpPr>
          <p:cNvPr id="35" name="テキスト ボックス 34"/>
          <p:cNvSpPr txBox="1">
            <a:spLocks/>
          </p:cNvSpPr>
          <p:nvPr/>
        </p:nvSpPr>
        <p:spPr>
          <a:xfrm>
            <a:off x="3574927" y="5255234"/>
            <a:ext cx="2833277" cy="477054"/>
          </a:xfrm>
          <a:prstGeom prst="rect">
            <a:avLst/>
          </a:prstGeom>
          <a:noFill/>
          <a:ln>
            <a:noFill/>
          </a:ln>
        </p:spPr>
        <p:txBody>
          <a:bodyPr wrap="square" rtlCol="0" anchor="ctr">
            <a:spAutoFit/>
          </a:bodyPr>
          <a:lstStyle/>
          <a:p>
            <a:pPr algn="ctr">
              <a:lnSpc>
                <a:spcPts val="3000"/>
              </a:lnSpc>
              <a:spcAft>
                <a:spcPts val="0"/>
              </a:spcAft>
            </a:pPr>
            <a:r>
              <a:rPr lang="ja-JP" altLang="en-US" sz="1800" b="0" dirty="0" smtClean="0">
                <a:latin typeface="ＭＳ ゴシック" panose="020B0609070205080204" pitchFamily="49" charset="-128"/>
                <a:ea typeface="ＭＳ ゴシック" panose="020B0609070205080204" pitchFamily="49" charset="-128"/>
              </a:rPr>
              <a:t>技術推進</a:t>
            </a:r>
            <a:r>
              <a:rPr lang="ja-JP" altLang="en-US" sz="1800" b="0" dirty="0">
                <a:latin typeface="ＭＳ ゴシック" panose="020B0609070205080204" pitchFamily="49" charset="-128"/>
                <a:ea typeface="ＭＳ ゴシック" panose="020B0609070205080204" pitchFamily="49" charset="-128"/>
              </a:rPr>
              <a:t>委員会</a:t>
            </a:r>
            <a:endParaRPr kumimoji="1" lang="ja-JP" altLang="en-US" sz="1800" b="0" dirty="0">
              <a:latin typeface="ＭＳ ゴシック" panose="020B0609070205080204" pitchFamily="49" charset="-128"/>
              <a:ea typeface="ＭＳ ゴシック" panose="020B0609070205080204" pitchFamily="49" charset="-128"/>
            </a:endParaRPr>
          </a:p>
        </p:txBody>
      </p:sp>
      <p:sp>
        <p:nvSpPr>
          <p:cNvPr id="37" name="テキスト ボックス 36"/>
          <p:cNvSpPr txBox="1"/>
          <p:nvPr/>
        </p:nvSpPr>
        <p:spPr>
          <a:xfrm>
            <a:off x="8029682" y="889362"/>
            <a:ext cx="946800" cy="451406"/>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a:t>
            </a:r>
            <a:endParaRPr lang="en-US" altLang="ja-JP" sz="1200" b="0" dirty="0" smtClean="0">
              <a:latin typeface="ＭＳ ゴシック" panose="020B0609070205080204" pitchFamily="49" charset="-128"/>
              <a:ea typeface="ＭＳ ゴシック" panose="020B0609070205080204" pitchFamily="49" charset="-128"/>
            </a:endParaRPr>
          </a:p>
          <a:p>
            <a:pPr algn="ctr">
              <a:lnSpc>
                <a:spcPts val="1400"/>
              </a:lnSpc>
            </a:pPr>
            <a:r>
              <a:rPr lang="en-US" altLang="ja-JP" sz="1200" b="0" dirty="0" smtClean="0">
                <a:latin typeface="ＭＳ ゴシック" panose="020B0609070205080204" pitchFamily="49" charset="-128"/>
                <a:ea typeface="ＭＳ ゴシック" panose="020B0609070205080204" pitchFamily="49" charset="-128"/>
              </a:rPr>
              <a:t>P.8</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38" name="下矢印 37"/>
          <p:cNvSpPr/>
          <p:nvPr/>
        </p:nvSpPr>
        <p:spPr bwMode="auto">
          <a:xfrm flipV="1">
            <a:off x="2054825" y="4849212"/>
            <a:ext cx="216024" cy="432000"/>
          </a:xfrm>
          <a:prstGeom prst="downArrow">
            <a:avLst/>
          </a:prstGeom>
          <a:solidFill>
            <a:srgbClr val="0070C0"/>
          </a:solidFill>
          <a:ln w="9525" cap="flat" cmpd="sng" algn="ctr">
            <a:no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445030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問い合わせ先</a:t>
            </a:r>
            <a:endParaRPr kumimoji="1" lang="ja-JP" altLang="en-US" dirty="0"/>
          </a:p>
        </p:txBody>
      </p:sp>
      <p:sp>
        <p:nvSpPr>
          <p:cNvPr id="3" name="コンテンツ プレースホルダー 2"/>
          <p:cNvSpPr>
            <a:spLocks noGrp="1"/>
          </p:cNvSpPr>
          <p:nvPr>
            <p:ph idx="1"/>
          </p:nvPr>
        </p:nvSpPr>
        <p:spPr>
          <a:xfrm>
            <a:off x="132022" y="1173888"/>
            <a:ext cx="8868470" cy="5194300"/>
          </a:xfrm>
        </p:spPr>
        <p:txBody>
          <a:bodyPr/>
          <a:lstStyle/>
          <a:p>
            <a:pPr marL="0" indent="0">
              <a:buNone/>
            </a:pPr>
            <a:r>
              <a:rPr lang="ja-JP" altLang="en-US" dirty="0"/>
              <a:t>本事業の内容及び契約に関する質問等</a:t>
            </a:r>
            <a:r>
              <a:rPr lang="ja-JP" altLang="en-US" dirty="0" smtClean="0"/>
              <a:t>は</a:t>
            </a:r>
            <a:r>
              <a:rPr lang="ja-JP" altLang="en-US" dirty="0" smtClean="0">
                <a:solidFill>
                  <a:srgbClr val="FF0000"/>
                </a:solidFill>
              </a:rPr>
              <a:t>６月８日</a:t>
            </a:r>
            <a:r>
              <a:rPr lang="ja-JP" altLang="en-US" dirty="0">
                <a:solidFill>
                  <a:srgbClr val="FF0000"/>
                </a:solidFill>
              </a:rPr>
              <a:t>まで</a:t>
            </a:r>
            <a:r>
              <a:rPr lang="ja-JP" altLang="en-US" dirty="0"/>
              <a:t>の</a:t>
            </a:r>
            <a:r>
              <a:rPr lang="ja-JP" altLang="en-US" dirty="0" smtClean="0"/>
              <a:t>期間</a:t>
            </a:r>
            <a:endParaRPr lang="en-US" altLang="ja-JP" dirty="0" smtClean="0"/>
          </a:p>
          <a:p>
            <a:pPr marL="0" indent="0">
              <a:buNone/>
            </a:pPr>
            <a:r>
              <a:rPr lang="ja-JP" altLang="en-US" dirty="0" smtClean="0"/>
              <a:t>に</a:t>
            </a:r>
            <a:r>
              <a:rPr lang="ja-JP" altLang="en-US" dirty="0"/>
              <a:t>限り下記宛</a:t>
            </a:r>
            <a:r>
              <a:rPr lang="ja-JP" altLang="en-US" dirty="0" smtClean="0"/>
              <a:t>に</a:t>
            </a:r>
            <a:r>
              <a:rPr lang="ja-JP" altLang="en-US" dirty="0" smtClean="0">
                <a:solidFill>
                  <a:srgbClr val="FF0000"/>
                </a:solidFill>
              </a:rPr>
              <a:t>電子</a:t>
            </a:r>
            <a:r>
              <a:rPr lang="ja-JP" altLang="en-US" dirty="0">
                <a:solidFill>
                  <a:srgbClr val="FF0000"/>
                </a:solidFill>
              </a:rPr>
              <a:t>メール</a:t>
            </a:r>
            <a:r>
              <a:rPr lang="ja-JP" altLang="en-US" dirty="0"/>
              <a:t>にて受け付けます。</a:t>
            </a:r>
          </a:p>
          <a:p>
            <a:pPr marL="0" indent="0">
              <a:buNone/>
            </a:pPr>
            <a:r>
              <a:rPr lang="ja-JP" altLang="en-US" dirty="0"/>
              <a:t>　</a:t>
            </a:r>
            <a:r>
              <a:rPr lang="en-US" altLang="ja-JP" dirty="0"/>
              <a:t>※</a:t>
            </a:r>
            <a:r>
              <a:rPr lang="ja-JP" altLang="en-US" dirty="0"/>
              <a:t>審査の経過等に関するお問い合わせには応じられません。</a:t>
            </a:r>
          </a:p>
          <a:p>
            <a:pPr marL="0" indent="0">
              <a:buNone/>
            </a:pPr>
            <a:endParaRPr lang="ja-JP" altLang="en-US" dirty="0"/>
          </a:p>
          <a:p>
            <a:pPr marL="0" indent="0">
              <a:buNone/>
            </a:pPr>
            <a:endParaRPr lang="ja-JP" altLang="en-US" dirty="0"/>
          </a:p>
          <a:p>
            <a:pPr marL="0" indent="0">
              <a:buNone/>
            </a:pPr>
            <a:r>
              <a:rPr lang="ja-JP" altLang="en-US" dirty="0"/>
              <a:t>　国立研究開発法人新エネルギー・産業技術総合開発機構</a:t>
            </a:r>
          </a:p>
          <a:p>
            <a:pPr marL="0" indent="0">
              <a:buNone/>
            </a:pPr>
            <a:r>
              <a:rPr lang="ja-JP" altLang="en-US" dirty="0"/>
              <a:t>　材料・</a:t>
            </a:r>
            <a:r>
              <a:rPr lang="ja-JP" altLang="en-US" dirty="0" smtClean="0"/>
              <a:t>ナノテクノロジー部</a:t>
            </a:r>
            <a:endParaRPr lang="en-US" altLang="ja-JP" dirty="0"/>
          </a:p>
          <a:p>
            <a:pPr marL="0" indent="0">
              <a:buNone/>
            </a:pPr>
            <a:r>
              <a:rPr lang="ja-JP" altLang="en-US" dirty="0" smtClean="0"/>
              <a:t>　バイオエコノミー</a:t>
            </a:r>
            <a:r>
              <a:rPr lang="ja-JP" altLang="en-US" dirty="0"/>
              <a:t>推進室　</a:t>
            </a:r>
            <a:r>
              <a:rPr lang="ja-JP" altLang="en-US" dirty="0" smtClean="0"/>
              <a:t>原田、高槻、沖、柳川</a:t>
            </a:r>
            <a:endParaRPr lang="ja-JP" altLang="en-US" dirty="0"/>
          </a:p>
          <a:p>
            <a:pPr marL="0" indent="0">
              <a:buNone/>
            </a:pPr>
            <a:r>
              <a:rPr lang="ja-JP" altLang="en-US" dirty="0"/>
              <a:t>　</a:t>
            </a:r>
            <a:r>
              <a:rPr lang="ja-JP" altLang="en-US" dirty="0" smtClean="0"/>
              <a:t>電子</a:t>
            </a:r>
            <a:r>
              <a:rPr lang="ja-JP" altLang="en-US" dirty="0"/>
              <a:t>メール</a:t>
            </a:r>
            <a:r>
              <a:rPr lang="ja-JP" altLang="en-US" dirty="0" smtClean="0"/>
              <a:t>：</a:t>
            </a:r>
            <a:r>
              <a:rPr lang="en-US" altLang="ja-JP" dirty="0" smtClean="0">
                <a:solidFill>
                  <a:srgbClr val="FF0000"/>
                </a:solidFill>
                <a:latin typeface="ＭＳ 明朝" panose="02020609040205080304" pitchFamily="17" charset="-128"/>
                <a:ea typeface="ＭＳ 明朝" panose="02020609040205080304" pitchFamily="17" charset="-128"/>
              </a:rPr>
              <a:t>bio_sea@ml.nedo.go.jp</a:t>
            </a:r>
            <a:endParaRPr kumimoji="1" lang="ja-JP" altLang="en-US" dirty="0">
              <a:solidFill>
                <a:srgbClr val="FF0000"/>
              </a:solidFill>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16</a:t>
            </a:fld>
            <a:endParaRPr lang="ja-JP" altLang="en-US" dirty="0"/>
          </a:p>
        </p:txBody>
      </p:sp>
      <p:sp>
        <p:nvSpPr>
          <p:cNvPr id="5" name="テキスト ボックス 4"/>
          <p:cNvSpPr txBox="1"/>
          <p:nvPr/>
        </p:nvSpPr>
        <p:spPr>
          <a:xfrm>
            <a:off x="7405740" y="764704"/>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P.14</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78578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参考資料</a:t>
            </a:r>
            <a:endParaRPr kumimoji="1" lang="ja-JP" altLang="en-US" dirty="0"/>
          </a:p>
        </p:txBody>
      </p:sp>
      <p:sp>
        <p:nvSpPr>
          <p:cNvPr id="3" name="コンテンツ プレースホルダー 2"/>
          <p:cNvSpPr>
            <a:spLocks noGrp="1"/>
          </p:cNvSpPr>
          <p:nvPr>
            <p:ph idx="1"/>
          </p:nvPr>
        </p:nvSpPr>
        <p:spPr>
          <a:xfrm>
            <a:off x="323528" y="1052736"/>
            <a:ext cx="8712968" cy="5328592"/>
          </a:xfrm>
        </p:spPr>
        <p:txBody>
          <a:bodyPr/>
          <a:lstStyle/>
          <a:p>
            <a:pPr marL="0" indent="0">
              <a:lnSpc>
                <a:spcPts val="3400"/>
              </a:lnSpc>
              <a:buNone/>
            </a:pPr>
            <a:r>
              <a:rPr lang="ja-JP" altLang="en-US" sz="2800" dirty="0">
                <a:cs typeface="Meiryo UI" panose="020B0604030504040204" pitchFamily="50" charset="-128"/>
              </a:rPr>
              <a:t>提案書を作成いただく上で参考となる資料です。</a:t>
            </a:r>
            <a:endParaRPr lang="en-US" altLang="ja-JP" sz="2800" dirty="0">
              <a:cs typeface="Meiryo UI" panose="020B0604030504040204" pitchFamily="50" charset="-128"/>
            </a:endParaRPr>
          </a:p>
          <a:p>
            <a:pPr marL="0" indent="0">
              <a:spcBef>
                <a:spcPts val="1800"/>
              </a:spcBef>
              <a:buNone/>
            </a:pPr>
            <a:r>
              <a:rPr lang="ja-JP" altLang="en-US" dirty="0" smtClean="0"/>
              <a:t>◆ＮＥＤＯ事</a:t>
            </a:r>
            <a:r>
              <a:rPr lang="ja-JP" altLang="en-US" dirty="0"/>
              <a:t>業者説明会（新規／検査）の資料 </a:t>
            </a:r>
            <a:endParaRPr lang="en-US" altLang="ja-JP" sz="2000" dirty="0" smtClean="0"/>
          </a:p>
          <a:p>
            <a:pPr marL="0" indent="0">
              <a:buNone/>
            </a:pPr>
            <a:r>
              <a:rPr lang="ja-JP" altLang="en-US" sz="2000" dirty="0" smtClean="0"/>
              <a:t>　</a:t>
            </a:r>
            <a:r>
              <a:rPr lang="en-US" altLang="ja-JP" sz="2000" dirty="0" smtClean="0"/>
              <a:t>https</a:t>
            </a:r>
            <a:r>
              <a:rPr lang="en-US" altLang="ja-JP" sz="2000" dirty="0"/>
              <a:t>://</a:t>
            </a:r>
            <a:r>
              <a:rPr lang="en-US" altLang="ja-JP" sz="2000" dirty="0" smtClean="0"/>
              <a:t>www.nedo.go.jp/content/100894768.pdf</a:t>
            </a:r>
            <a:endParaRPr lang="en-US" altLang="ja-JP" sz="2000" dirty="0"/>
          </a:p>
          <a:p>
            <a:pPr marL="0" indent="0">
              <a:spcBef>
                <a:spcPts val="1200"/>
              </a:spcBef>
              <a:buNone/>
            </a:pPr>
            <a:r>
              <a:rPr lang="ja-JP" altLang="en-US" dirty="0" smtClean="0"/>
              <a:t>◆２０２０年度版 委託業務事務処理マニュアル</a:t>
            </a:r>
            <a:endParaRPr lang="ja-JP" altLang="en-US" dirty="0"/>
          </a:p>
          <a:p>
            <a:pPr marL="0" indent="0">
              <a:buNone/>
            </a:pPr>
            <a:r>
              <a:rPr lang="ja-JP" altLang="en-US" sz="2000" dirty="0"/>
              <a:t>　</a:t>
            </a:r>
            <a:r>
              <a:rPr lang="en-US" altLang="ja-JP" sz="2000" dirty="0" smtClean="0"/>
              <a:t>https</a:t>
            </a:r>
            <a:r>
              <a:rPr lang="en-US" altLang="ja-JP" sz="2000" dirty="0"/>
              <a:t>://</a:t>
            </a:r>
            <a:r>
              <a:rPr lang="en-US" altLang="ja-JP" sz="2000" dirty="0" smtClean="0"/>
              <a:t>www.nedo.go.jp/itaku-gyomu/manual.html</a:t>
            </a:r>
          </a:p>
          <a:p>
            <a:pPr marL="0" indent="0">
              <a:spcBef>
                <a:spcPts val="1200"/>
              </a:spcBef>
              <a:buNone/>
            </a:pPr>
            <a:r>
              <a:rPr lang="ja-JP" altLang="en-US" dirty="0" smtClean="0"/>
              <a:t>◆２０２０年度 契約書</a:t>
            </a:r>
            <a:r>
              <a:rPr lang="ja-JP" altLang="en-US" dirty="0"/>
              <a:t>・約款・様式</a:t>
            </a:r>
          </a:p>
          <a:p>
            <a:pPr marL="0" indent="0">
              <a:buNone/>
            </a:pPr>
            <a:r>
              <a:rPr lang="ja-JP" altLang="en-US" dirty="0"/>
              <a:t>　</a:t>
            </a:r>
            <a:r>
              <a:rPr lang="en-US" altLang="ja-JP" sz="2000" dirty="0" smtClean="0"/>
              <a:t>https</a:t>
            </a:r>
            <a:r>
              <a:rPr lang="en-US" altLang="ja-JP" sz="2000" dirty="0"/>
              <a:t>://www.nedo.go.jp/itaku-gyomu/yakkan.html</a:t>
            </a:r>
          </a:p>
          <a:p>
            <a:pPr marL="0" indent="0">
              <a:buNone/>
            </a:pPr>
            <a:endParaRPr kumimoji="1" lang="en-US" altLang="ja-JP" dirty="0" smtClean="0"/>
          </a:p>
          <a:p>
            <a:pPr marL="0" indent="0">
              <a:buNone/>
            </a:pPr>
            <a:r>
              <a:rPr lang="ja-JP" altLang="en-US" sz="2000" dirty="0">
                <a:solidFill>
                  <a:srgbClr val="FF0000"/>
                </a:solidFill>
              </a:rPr>
              <a:t>採択決定後の契約時には、最新の契約書・約款等が適用されます</a:t>
            </a:r>
            <a:r>
              <a:rPr lang="ja-JP" altLang="en-US" sz="2000" dirty="0" smtClean="0">
                <a:solidFill>
                  <a:srgbClr val="FF0000"/>
                </a:solidFill>
              </a:rPr>
              <a:t>。</a:t>
            </a:r>
            <a:endParaRPr lang="ja-JP" altLang="en-US" sz="2000" dirty="0">
              <a:solidFill>
                <a:srgbClr val="FF0000"/>
              </a:solidFill>
            </a:endParaRPr>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17</a:t>
            </a:fld>
            <a:endParaRPr lang="ja-JP" altLang="en-US" dirty="0"/>
          </a:p>
        </p:txBody>
      </p:sp>
    </p:spTree>
    <p:extLst>
      <p:ext uri="{BB962C8B-B14F-4D97-AF65-F5344CB8AC3E}">
        <p14:creationId xmlns:p14="http://schemas.microsoft.com/office/powerpoint/2010/main" val="1021247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本事業の目的・内容・イメージ</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2</a:t>
            </a:fld>
            <a:endParaRPr lang="ja-JP" altLang="en-US" dirty="0"/>
          </a:p>
        </p:txBody>
      </p:sp>
      <p:grpSp>
        <p:nvGrpSpPr>
          <p:cNvPr id="5" name="グループ化 4"/>
          <p:cNvGrpSpPr/>
          <p:nvPr/>
        </p:nvGrpSpPr>
        <p:grpSpPr>
          <a:xfrm>
            <a:off x="388764" y="5228003"/>
            <a:ext cx="8460000" cy="1477361"/>
            <a:chOff x="388764" y="5773696"/>
            <a:chExt cx="8460000" cy="900001"/>
          </a:xfrm>
        </p:grpSpPr>
        <p:sp>
          <p:nvSpPr>
            <p:cNvPr id="6" name="正方形/長方形 5"/>
            <p:cNvSpPr/>
            <p:nvPr/>
          </p:nvSpPr>
          <p:spPr bwMode="auto">
            <a:xfrm>
              <a:off x="388764" y="5773697"/>
              <a:ext cx="8460000" cy="900000"/>
            </a:xfrm>
            <a:prstGeom prst="rect">
              <a:avLst/>
            </a:prstGeom>
            <a:gradFill flip="none" rotWithShape="1">
              <a:gsLst>
                <a:gs pos="0">
                  <a:srgbClr val="FFCC66">
                    <a:shade val="30000"/>
                    <a:satMod val="115000"/>
                  </a:srgbClr>
                </a:gs>
                <a:gs pos="50000">
                  <a:srgbClr val="FFCC66">
                    <a:shade val="67500"/>
                    <a:satMod val="115000"/>
                  </a:srgbClr>
                </a:gs>
                <a:gs pos="100000">
                  <a:srgbClr val="FFCC66">
                    <a:shade val="100000"/>
                    <a:satMod val="115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7" name="フリーフォーム 6"/>
            <p:cNvSpPr/>
            <p:nvPr/>
          </p:nvSpPr>
          <p:spPr bwMode="auto">
            <a:xfrm>
              <a:off x="5680764" y="5773696"/>
              <a:ext cx="3168000" cy="828000"/>
            </a:xfrm>
            <a:custGeom>
              <a:avLst/>
              <a:gdLst>
                <a:gd name="connsiteX0" fmla="*/ 0 w 2748224"/>
                <a:gd name="connsiteY0" fmla="*/ 0 h 648119"/>
                <a:gd name="connsiteX1" fmla="*/ 246185 w 2748224"/>
                <a:gd name="connsiteY1" fmla="*/ 391886 h 648119"/>
                <a:gd name="connsiteX2" fmla="*/ 748602 w 2748224"/>
                <a:gd name="connsiteY2" fmla="*/ 512466 h 648119"/>
                <a:gd name="connsiteX3" fmla="*/ 1205802 w 2748224"/>
                <a:gd name="connsiteY3" fmla="*/ 577781 h 648119"/>
                <a:gd name="connsiteX4" fmla="*/ 1542422 w 2748224"/>
                <a:gd name="connsiteY4" fmla="*/ 622998 h 648119"/>
                <a:gd name="connsiteX5" fmla="*/ 1939332 w 2748224"/>
                <a:gd name="connsiteY5" fmla="*/ 648119 h 648119"/>
                <a:gd name="connsiteX6" fmla="*/ 2250831 w 2748224"/>
                <a:gd name="connsiteY6" fmla="*/ 643095 h 648119"/>
                <a:gd name="connsiteX7" fmla="*/ 2316145 w 2748224"/>
                <a:gd name="connsiteY7" fmla="*/ 643095 h 648119"/>
                <a:gd name="connsiteX8" fmla="*/ 2562330 w 2748224"/>
                <a:gd name="connsiteY8" fmla="*/ 643095 h 648119"/>
                <a:gd name="connsiteX9" fmla="*/ 2748224 w 2748224"/>
                <a:gd name="connsiteY9" fmla="*/ 643095 h 648119"/>
                <a:gd name="connsiteX10" fmla="*/ 2748224 w 2748224"/>
                <a:gd name="connsiteY10" fmla="*/ 10049 h 648119"/>
                <a:gd name="connsiteX11" fmla="*/ 0 w 2748224"/>
                <a:gd name="connsiteY11" fmla="*/ 0 h 648119"/>
                <a:gd name="connsiteX0" fmla="*/ 0 w 2748224"/>
                <a:gd name="connsiteY0" fmla="*/ 0 h 648119"/>
                <a:gd name="connsiteX1" fmla="*/ 296427 w 2748224"/>
                <a:gd name="connsiteY1" fmla="*/ 351692 h 648119"/>
                <a:gd name="connsiteX2" fmla="*/ 748602 w 2748224"/>
                <a:gd name="connsiteY2" fmla="*/ 512466 h 648119"/>
                <a:gd name="connsiteX3" fmla="*/ 1205802 w 2748224"/>
                <a:gd name="connsiteY3" fmla="*/ 577781 h 648119"/>
                <a:gd name="connsiteX4" fmla="*/ 1542422 w 2748224"/>
                <a:gd name="connsiteY4" fmla="*/ 622998 h 648119"/>
                <a:gd name="connsiteX5" fmla="*/ 1939332 w 2748224"/>
                <a:gd name="connsiteY5" fmla="*/ 648119 h 648119"/>
                <a:gd name="connsiteX6" fmla="*/ 2250831 w 2748224"/>
                <a:gd name="connsiteY6" fmla="*/ 643095 h 648119"/>
                <a:gd name="connsiteX7" fmla="*/ 2316145 w 2748224"/>
                <a:gd name="connsiteY7" fmla="*/ 643095 h 648119"/>
                <a:gd name="connsiteX8" fmla="*/ 2562330 w 2748224"/>
                <a:gd name="connsiteY8" fmla="*/ 643095 h 648119"/>
                <a:gd name="connsiteX9" fmla="*/ 2748224 w 2748224"/>
                <a:gd name="connsiteY9" fmla="*/ 643095 h 648119"/>
                <a:gd name="connsiteX10" fmla="*/ 2748224 w 2748224"/>
                <a:gd name="connsiteY10" fmla="*/ 10049 h 648119"/>
                <a:gd name="connsiteX11" fmla="*/ 0 w 2748224"/>
                <a:gd name="connsiteY11" fmla="*/ 0 h 648119"/>
                <a:gd name="connsiteX0" fmla="*/ 0 w 2748224"/>
                <a:gd name="connsiteY0" fmla="*/ 0 h 648119"/>
                <a:gd name="connsiteX1" fmla="*/ 296427 w 2748224"/>
                <a:gd name="connsiteY1" fmla="*/ 351692 h 648119"/>
                <a:gd name="connsiteX2" fmla="*/ 748602 w 2748224"/>
                <a:gd name="connsiteY2" fmla="*/ 512466 h 648119"/>
                <a:gd name="connsiteX3" fmla="*/ 1205802 w 2748224"/>
                <a:gd name="connsiteY3" fmla="*/ 577781 h 648119"/>
                <a:gd name="connsiteX4" fmla="*/ 1542422 w 2748224"/>
                <a:gd name="connsiteY4" fmla="*/ 622998 h 648119"/>
                <a:gd name="connsiteX5" fmla="*/ 1939332 w 2748224"/>
                <a:gd name="connsiteY5" fmla="*/ 648119 h 648119"/>
                <a:gd name="connsiteX6" fmla="*/ 2250831 w 2748224"/>
                <a:gd name="connsiteY6" fmla="*/ 643095 h 648119"/>
                <a:gd name="connsiteX7" fmla="*/ 2316145 w 2748224"/>
                <a:gd name="connsiteY7" fmla="*/ 643095 h 648119"/>
                <a:gd name="connsiteX8" fmla="*/ 2562330 w 2748224"/>
                <a:gd name="connsiteY8" fmla="*/ 643095 h 648119"/>
                <a:gd name="connsiteX9" fmla="*/ 2748224 w 2748224"/>
                <a:gd name="connsiteY9" fmla="*/ 643095 h 648119"/>
                <a:gd name="connsiteX10" fmla="*/ 2748224 w 2748224"/>
                <a:gd name="connsiteY10" fmla="*/ 5025 h 648119"/>
                <a:gd name="connsiteX11" fmla="*/ 0 w 2748224"/>
                <a:gd name="connsiteY11" fmla="*/ 0 h 648119"/>
                <a:gd name="connsiteX0" fmla="*/ 0 w 2753248"/>
                <a:gd name="connsiteY0" fmla="*/ 0 h 648119"/>
                <a:gd name="connsiteX1" fmla="*/ 296427 w 2753248"/>
                <a:gd name="connsiteY1" fmla="*/ 351692 h 648119"/>
                <a:gd name="connsiteX2" fmla="*/ 748602 w 2753248"/>
                <a:gd name="connsiteY2" fmla="*/ 512466 h 648119"/>
                <a:gd name="connsiteX3" fmla="*/ 1205802 w 2753248"/>
                <a:gd name="connsiteY3" fmla="*/ 577781 h 648119"/>
                <a:gd name="connsiteX4" fmla="*/ 1542422 w 2753248"/>
                <a:gd name="connsiteY4" fmla="*/ 622998 h 648119"/>
                <a:gd name="connsiteX5" fmla="*/ 1939332 w 2753248"/>
                <a:gd name="connsiteY5" fmla="*/ 648119 h 648119"/>
                <a:gd name="connsiteX6" fmla="*/ 2250831 w 2753248"/>
                <a:gd name="connsiteY6" fmla="*/ 643095 h 648119"/>
                <a:gd name="connsiteX7" fmla="*/ 2316145 w 2753248"/>
                <a:gd name="connsiteY7" fmla="*/ 643095 h 648119"/>
                <a:gd name="connsiteX8" fmla="*/ 2562330 w 2753248"/>
                <a:gd name="connsiteY8" fmla="*/ 643095 h 648119"/>
                <a:gd name="connsiteX9" fmla="*/ 2748224 w 2753248"/>
                <a:gd name="connsiteY9" fmla="*/ 643095 h 648119"/>
                <a:gd name="connsiteX10" fmla="*/ 2753248 w 2753248"/>
                <a:gd name="connsiteY10" fmla="*/ 1 h 648119"/>
                <a:gd name="connsiteX11" fmla="*/ 0 w 2753248"/>
                <a:gd name="connsiteY11" fmla="*/ 0 h 64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3248" h="648119">
                  <a:moveTo>
                    <a:pt x="0" y="0"/>
                  </a:moveTo>
                  <a:lnTo>
                    <a:pt x="296427" y="351692"/>
                  </a:lnTo>
                  <a:lnTo>
                    <a:pt x="748602" y="512466"/>
                  </a:lnTo>
                  <a:lnTo>
                    <a:pt x="1205802" y="577781"/>
                  </a:lnTo>
                  <a:lnTo>
                    <a:pt x="1542422" y="622998"/>
                  </a:lnTo>
                  <a:lnTo>
                    <a:pt x="1939332" y="648119"/>
                  </a:lnTo>
                  <a:lnTo>
                    <a:pt x="2250831" y="643095"/>
                  </a:lnTo>
                  <a:lnTo>
                    <a:pt x="2316145" y="643095"/>
                  </a:lnTo>
                  <a:lnTo>
                    <a:pt x="2562330" y="643095"/>
                  </a:lnTo>
                  <a:lnTo>
                    <a:pt x="2748224" y="643095"/>
                  </a:lnTo>
                  <a:cubicBezTo>
                    <a:pt x="2749899" y="428730"/>
                    <a:pt x="2751573" y="214366"/>
                    <a:pt x="2753248" y="1"/>
                  </a:cubicBezTo>
                  <a:lnTo>
                    <a:pt x="0" y="0"/>
                  </a:lnTo>
                  <a:close/>
                </a:path>
              </a:pathLst>
            </a:cu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grpSp>
      <p:sp>
        <p:nvSpPr>
          <p:cNvPr id="8" name="角丸四角形 7"/>
          <p:cNvSpPr/>
          <p:nvPr/>
        </p:nvSpPr>
        <p:spPr bwMode="auto">
          <a:xfrm>
            <a:off x="590644" y="6069057"/>
            <a:ext cx="8100000" cy="540000"/>
          </a:xfrm>
          <a:prstGeom prst="roundRect">
            <a:avLst>
              <a:gd name="adj" fmla="val 6564"/>
            </a:avLst>
          </a:prstGeom>
          <a:noFill/>
          <a:ln w="9525" cap="flat" cmpd="sng" algn="ctr">
            <a:solidFill>
              <a:schemeClr val="bg2">
                <a:lumMod val="75000"/>
              </a:schemeClr>
            </a:solidFill>
            <a:prstDash val="solid"/>
            <a:round/>
            <a:headEnd type="none" w="med" len="med"/>
            <a:tailEnd type="none" w="med" len="med"/>
          </a:ln>
          <a:effectLst>
            <a:prstShdw prst="shdw17" dist="17961" dir="2700000">
              <a:srgbClr val="FFFFCC">
                <a:gamma/>
                <a:shade val="60000"/>
                <a:invGamma/>
              </a:srgbClr>
            </a:prstShdw>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80000"/>
              </a:lnSpc>
              <a:spcBef>
                <a:spcPct val="50000"/>
              </a:spcBef>
              <a:spcAft>
                <a:spcPct val="0"/>
              </a:spcAft>
              <a:buClrTx/>
              <a:buSzTx/>
              <a:buFontTx/>
              <a:buNone/>
              <a:tabLst/>
            </a:pPr>
            <a:r>
              <a:rPr kumimoji="1" lang="ja-JP" altLang="en-US" sz="1400" b="1"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研究開発項目①</a:t>
            </a:r>
          </a:p>
        </p:txBody>
      </p:sp>
      <p:sp>
        <p:nvSpPr>
          <p:cNvPr id="9" name="角丸四角形 8"/>
          <p:cNvSpPr/>
          <p:nvPr/>
        </p:nvSpPr>
        <p:spPr bwMode="auto">
          <a:xfrm>
            <a:off x="592428" y="4494747"/>
            <a:ext cx="5035151" cy="1296000"/>
          </a:xfrm>
          <a:prstGeom prst="roundRect">
            <a:avLst>
              <a:gd name="adj" fmla="val 6564"/>
            </a:avLst>
          </a:prstGeom>
          <a:noFill/>
          <a:ln w="9525" cap="flat" cmpd="sng" algn="ctr">
            <a:solidFill>
              <a:schemeClr val="bg2">
                <a:lumMod val="75000"/>
              </a:schemeClr>
            </a:solidFill>
            <a:prstDash val="solid"/>
            <a:round/>
            <a:headEnd type="none" w="med" len="med"/>
            <a:tailEnd type="none" w="med" len="med"/>
          </a:ln>
          <a:effectLst>
            <a:prstShdw prst="shdw17" dist="17961" dir="2700000">
              <a:srgbClr val="FFFFCC">
                <a:gamma/>
                <a:shade val="60000"/>
                <a:invGamma/>
              </a:srgbClr>
            </a:prstShdw>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80000"/>
              </a:lnSpc>
              <a:spcBef>
                <a:spcPct val="50000"/>
              </a:spcBef>
              <a:spcAft>
                <a:spcPct val="0"/>
              </a:spcAft>
              <a:buClrTx/>
              <a:buSzTx/>
              <a:buFontTx/>
              <a:buNone/>
              <a:tabLst/>
            </a:pPr>
            <a:r>
              <a:rPr kumimoji="1" lang="ja-JP" altLang="en-US" sz="1400" b="1"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研究開発項目②</a:t>
            </a:r>
          </a:p>
        </p:txBody>
      </p:sp>
      <p:sp>
        <p:nvSpPr>
          <p:cNvPr id="12" name="AutoShape 34"/>
          <p:cNvSpPr>
            <a:spLocks noChangeArrowheads="1"/>
          </p:cNvSpPr>
          <p:nvPr/>
        </p:nvSpPr>
        <p:spPr bwMode="auto">
          <a:xfrm>
            <a:off x="152397" y="944724"/>
            <a:ext cx="2160000" cy="236538"/>
          </a:xfrm>
          <a:prstGeom prst="parallelogram">
            <a:avLst>
              <a:gd name="adj" fmla="val 60468"/>
            </a:avLst>
          </a:prstGeom>
          <a:solidFill>
            <a:srgbClr val="0066FF"/>
          </a:solidFill>
          <a:ln w="9525">
            <a:noFill/>
            <a:miter lim="800000"/>
            <a:headEnd/>
            <a:tailEnd/>
          </a:ln>
        </p:spPr>
        <p:txBody>
          <a:bodyPr wrap="none" lIns="0" tIns="0" rIns="0" bIns="0" anchor="ctr" anchorCtr="1"/>
          <a:lstStyle/>
          <a:p>
            <a:pPr>
              <a:lnSpc>
                <a:spcPct val="100000"/>
              </a:lnSpc>
            </a:pPr>
            <a:r>
              <a:rPr lang="ja-JP" altLang="en-US" sz="1400" b="1" dirty="0" smtClean="0">
                <a:solidFill>
                  <a:srgbClr val="FFFFFF"/>
                </a:solidFill>
                <a:latin typeface="ＭＳ ゴシック" panose="020B0609070205080204" pitchFamily="49" charset="-128"/>
                <a:ea typeface="ＭＳ ゴシック" panose="020B0609070205080204" pitchFamily="49" charset="-128"/>
              </a:rPr>
              <a:t>研究開発の目的</a:t>
            </a:r>
            <a:endParaRPr lang="ja-JP" altLang="en-US" sz="1400" b="1" dirty="0">
              <a:solidFill>
                <a:srgbClr val="FFFFFF"/>
              </a:solidFill>
              <a:latin typeface="ＭＳ ゴシック" panose="020B0609070205080204" pitchFamily="49" charset="-128"/>
              <a:ea typeface="ＭＳ ゴシック" panose="020B0609070205080204" pitchFamily="49" charset="-128"/>
            </a:endParaRPr>
          </a:p>
        </p:txBody>
      </p:sp>
      <p:sp>
        <p:nvSpPr>
          <p:cNvPr id="13" name="Text Box 38"/>
          <p:cNvSpPr txBox="1">
            <a:spLocks noChangeArrowheads="1"/>
          </p:cNvSpPr>
          <p:nvPr/>
        </p:nvSpPr>
        <p:spPr bwMode="auto">
          <a:xfrm>
            <a:off x="4535996" y="1182323"/>
            <a:ext cx="4536264" cy="3020453"/>
          </a:xfrm>
          <a:prstGeom prst="rect">
            <a:avLst/>
          </a:prstGeom>
          <a:solidFill>
            <a:srgbClr val="FFFFCC"/>
          </a:solidFill>
          <a:ln w="9525">
            <a:noFill/>
            <a:miter lim="800000"/>
            <a:headEnd/>
            <a:tailEnd/>
          </a:ln>
          <a:effectLst>
            <a:prstShdw prst="shdw17" dist="17961" dir="2700000">
              <a:srgbClr val="99997A"/>
            </a:prstShdw>
          </a:effectLst>
        </p:spPr>
        <p:txBody>
          <a:bodyPr lIns="72000" rIns="72000" anchor="t"/>
          <a:lstStyle/>
          <a:p>
            <a:pPr>
              <a:lnSpc>
                <a:spcPts val="1600"/>
              </a:lnSpc>
              <a:spcBef>
                <a:spcPts val="600"/>
              </a:spcBef>
            </a:pPr>
            <a:r>
              <a:rPr lang="ja-JP" altLang="en-US" sz="1200" dirty="0" smtClean="0">
                <a:latin typeface="ＭＳ ゴシック" panose="020B0609070205080204" pitchFamily="49" charset="-128"/>
                <a:ea typeface="ＭＳ ゴシック" panose="020B0609070205080204" pitchFamily="49" charset="-128"/>
              </a:rPr>
              <a:t>研究開発項目①</a:t>
            </a:r>
            <a:r>
              <a:rPr lang="ja-JP" altLang="en-US" sz="1200" dirty="0">
                <a:latin typeface="ＭＳ ゴシック" panose="020B0609070205080204" pitchFamily="49" charset="-128"/>
                <a:ea typeface="ＭＳ ゴシック" panose="020B0609070205080204" pitchFamily="49" charset="-128"/>
              </a:rPr>
              <a:t>「</a:t>
            </a:r>
            <a:r>
              <a:rPr lang="ja-JP" altLang="en-US" sz="1200" dirty="0" smtClean="0">
                <a:latin typeface="ＭＳ ゴシック" panose="020B0609070205080204" pitchFamily="49" charset="-128"/>
                <a:ea typeface="ＭＳ ゴシック" panose="020B0609070205080204" pitchFamily="49" charset="-128"/>
              </a:rPr>
              <a:t>海洋生分解性に係る評価手法の確立」</a:t>
            </a:r>
            <a:endParaRPr lang="en-US" altLang="ja-JP" sz="1200" dirty="0" smtClean="0">
              <a:latin typeface="ＭＳ ゴシック" panose="020B0609070205080204" pitchFamily="49" charset="-128"/>
              <a:ea typeface="ＭＳ ゴシック" panose="020B0609070205080204" pitchFamily="49" charset="-128"/>
            </a:endParaRPr>
          </a:p>
          <a:p>
            <a:pPr indent="144000" algn="just">
              <a:lnSpc>
                <a:spcPts val="1400"/>
              </a:lnSpc>
              <a:spcBef>
                <a:spcPts val="0"/>
              </a:spcBef>
            </a:pPr>
            <a:r>
              <a:rPr lang="ja-JP" altLang="en-US" sz="1200" b="0" dirty="0" smtClean="0">
                <a:latin typeface="ＭＳ ゴシック" panose="020B0609070205080204" pitchFamily="49" charset="-128"/>
                <a:ea typeface="ＭＳ ゴシック" panose="020B0609070205080204" pitchFamily="49" charset="-128"/>
              </a:rPr>
              <a:t>海洋生分解性機能について各海洋域における既存及び新規の海洋生分解性プラスチックの生分解性評価を行い、海洋領域の違いによる生分解性の基礎データを収集し、海洋生分解性プラスチックが、好気的条件下では水と二酸化炭素に、嫌気的条件下では水とメタンと二酸化炭素に分解されるメカニズムを解明するとともに、海洋生分解性の評価手法を確立する。また、生分解途中に生成される中間体を</a:t>
            </a:r>
            <a:r>
              <a:rPr lang="ja-JP" altLang="en-US" sz="1200" b="0" dirty="0">
                <a:latin typeface="ＭＳ ゴシック" panose="020B0609070205080204" pitchFamily="49" charset="-128"/>
                <a:ea typeface="ＭＳ ゴシック" panose="020B0609070205080204" pitchFamily="49" charset="-128"/>
              </a:rPr>
              <a:t>含</a:t>
            </a:r>
            <a:r>
              <a:rPr lang="ja-JP" altLang="en-US" sz="1200" b="0" dirty="0" smtClean="0">
                <a:latin typeface="ＭＳ ゴシック" panose="020B0609070205080204" pitchFamily="49" charset="-128"/>
                <a:ea typeface="ＭＳ ゴシック" panose="020B0609070205080204" pitchFamily="49" charset="-128"/>
              </a:rPr>
              <a:t>めた安全性を評価する新たな手法を開発する。</a:t>
            </a:r>
            <a:endParaRPr lang="ja-JP" altLang="ja-JP" sz="1200" b="0" dirty="0" smtClean="0">
              <a:latin typeface="ＭＳ ゴシック" panose="020B0609070205080204" pitchFamily="49" charset="-128"/>
              <a:ea typeface="ＭＳ ゴシック" panose="020B0609070205080204" pitchFamily="49" charset="-128"/>
            </a:endParaRPr>
          </a:p>
          <a:p>
            <a:pPr marL="144000" indent="-144000">
              <a:lnSpc>
                <a:spcPts val="1600"/>
              </a:lnSpc>
              <a:spcBef>
                <a:spcPts val="600"/>
              </a:spcBef>
            </a:pPr>
            <a:r>
              <a:rPr lang="ja-JP" altLang="en-US" sz="1200" dirty="0" smtClean="0">
                <a:latin typeface="ＭＳ ゴシック" panose="020B0609070205080204" pitchFamily="49" charset="-128"/>
                <a:ea typeface="ＭＳ ゴシック" panose="020B0609070205080204" pitchFamily="49" charset="-128"/>
              </a:rPr>
              <a:t>研究開発項目②「海洋生分解性プラスチックに関する新技術・新素材の開発」</a:t>
            </a:r>
            <a:endParaRPr lang="en-US" altLang="ja-JP" sz="1200" dirty="0" smtClean="0">
              <a:latin typeface="ＭＳ ゴシック" panose="020B0609070205080204" pitchFamily="49" charset="-128"/>
              <a:ea typeface="ＭＳ ゴシック" panose="020B0609070205080204" pitchFamily="49" charset="-128"/>
            </a:endParaRPr>
          </a:p>
          <a:p>
            <a:pPr indent="144000" algn="just">
              <a:lnSpc>
                <a:spcPts val="1400"/>
              </a:lnSpc>
              <a:spcBef>
                <a:spcPts val="0"/>
              </a:spcBef>
            </a:pPr>
            <a:r>
              <a:rPr lang="ja-JP" altLang="en-US" sz="1200" b="0" dirty="0" smtClean="0">
                <a:latin typeface="ＭＳ ゴシック" panose="020B0609070205080204" pitchFamily="49" charset="-128"/>
                <a:ea typeface="ＭＳ ゴシック" panose="020B0609070205080204" pitchFamily="49" charset="-128"/>
              </a:rPr>
              <a:t>海洋生分解性プラスチック開発について、新規の化学構造を有する樹脂、新規のバイオ製造プロセスの開発等を行う。また既存の樹脂を複合化して物性や機能性等を高める研究開発や樹脂へ適合する充填剤等の添加剤の開発等を行う。</a:t>
            </a:r>
            <a:endParaRPr lang="ja-JP" altLang="ja-JP" sz="1200" b="0" dirty="0" smtClean="0">
              <a:latin typeface="ＭＳ ゴシック" panose="020B0609070205080204" pitchFamily="49" charset="-128"/>
              <a:ea typeface="ＭＳ ゴシック" panose="020B0609070205080204" pitchFamily="49" charset="-128"/>
            </a:endParaRPr>
          </a:p>
        </p:txBody>
      </p:sp>
      <p:sp>
        <p:nvSpPr>
          <p:cNvPr id="14" name="Text Box 40"/>
          <p:cNvSpPr txBox="1">
            <a:spLocks noChangeArrowheads="1"/>
          </p:cNvSpPr>
          <p:nvPr/>
        </p:nvSpPr>
        <p:spPr bwMode="auto">
          <a:xfrm>
            <a:off x="71500" y="1177016"/>
            <a:ext cx="4375482" cy="2947235"/>
          </a:xfrm>
          <a:prstGeom prst="rect">
            <a:avLst/>
          </a:prstGeom>
          <a:solidFill>
            <a:srgbClr val="FFFFCC"/>
          </a:solidFill>
          <a:ln w="9525">
            <a:noFill/>
            <a:miter lim="800000"/>
            <a:headEnd/>
            <a:tailEnd/>
          </a:ln>
          <a:effectLst>
            <a:prstShdw prst="shdw17" dist="17961" dir="2700000">
              <a:srgbClr val="99997A"/>
            </a:prstShdw>
          </a:effectLst>
        </p:spPr>
        <p:txBody>
          <a:bodyPr rIns="108000" bIns="36000" anchor="t"/>
          <a:lstStyle/>
          <a:p>
            <a:pPr indent="144000" algn="just">
              <a:lnSpc>
                <a:spcPts val="1400"/>
              </a:lnSpc>
              <a:spcBef>
                <a:spcPts val="600"/>
              </a:spcBef>
            </a:pPr>
            <a:r>
              <a:rPr lang="ja-JP" altLang="en-US" sz="1200" b="0" dirty="0" smtClean="0">
                <a:latin typeface="ＭＳ ゴシック" panose="020B0609070205080204" pitchFamily="49" charset="-128"/>
                <a:ea typeface="ＭＳ ゴシック" panose="020B0609070205080204" pitchFamily="49" charset="-128"/>
              </a:rPr>
              <a:t>プラスチックは、日常生活の利便性をもたらす素材として幅広く活用されている一方で、プラスチックご</a:t>
            </a:r>
            <a:r>
              <a:rPr lang="ja-JP" altLang="en-US" sz="1200" b="0" dirty="0">
                <a:latin typeface="ＭＳ ゴシック" panose="020B0609070205080204" pitchFamily="49" charset="-128"/>
                <a:ea typeface="ＭＳ ゴシック" panose="020B0609070205080204" pitchFamily="49" charset="-128"/>
              </a:rPr>
              <a:t>み</a:t>
            </a:r>
            <a:r>
              <a:rPr lang="ja-JP" altLang="en-US" sz="1200" b="0" dirty="0" smtClean="0">
                <a:latin typeface="ＭＳ ゴシック" panose="020B0609070205080204" pitchFamily="49" charset="-128"/>
                <a:ea typeface="ＭＳ ゴシック" panose="020B0609070205080204" pitchFamily="49" charset="-128"/>
              </a:rPr>
              <a:t>による海洋汚染が問題視されるようになってきている。日本</a:t>
            </a:r>
            <a:r>
              <a:rPr lang="ja-JP" altLang="en-US" sz="1200" b="0" dirty="0">
                <a:latin typeface="ＭＳ ゴシック" panose="020B0609070205080204" pitchFamily="49" charset="-128"/>
                <a:ea typeface="ＭＳ ゴシック" panose="020B0609070205080204" pitchFamily="49" charset="-128"/>
              </a:rPr>
              <a:t>では、国内プラスチック生産量（年間</a:t>
            </a:r>
            <a:r>
              <a:rPr lang="en-US" altLang="ja-JP" sz="1200" b="0" dirty="0">
                <a:latin typeface="ＭＳ ゴシック" panose="020B0609070205080204" pitchFamily="49" charset="-128"/>
                <a:ea typeface="ＭＳ ゴシック" panose="020B0609070205080204" pitchFamily="49" charset="-128"/>
              </a:rPr>
              <a:t>1</a:t>
            </a:r>
            <a:r>
              <a:rPr lang="ja-JP" altLang="en-US" sz="1200" b="0" dirty="0">
                <a:latin typeface="ＭＳ ゴシック" panose="020B0609070205080204" pitchFamily="49" charset="-128"/>
                <a:ea typeface="ＭＳ ゴシック" panose="020B0609070205080204" pitchFamily="49" charset="-128"/>
              </a:rPr>
              <a:t>千万トン程度）</a:t>
            </a:r>
            <a:r>
              <a:rPr lang="ja-JP" altLang="en-US" sz="1200" b="0" dirty="0" smtClean="0">
                <a:latin typeface="ＭＳ ゴシック" panose="020B0609070205080204" pitchFamily="49" charset="-128"/>
                <a:ea typeface="ＭＳ ゴシック" panose="020B0609070205080204" pitchFamily="49" charset="-128"/>
              </a:rPr>
              <a:t>の</a:t>
            </a:r>
            <a:r>
              <a:rPr lang="ja-JP" altLang="en-US" sz="1200" b="0" dirty="0">
                <a:latin typeface="ＭＳ ゴシック" panose="020B0609070205080204" pitchFamily="49" charset="-128"/>
                <a:ea typeface="ＭＳ ゴシック" panose="020B0609070205080204" pitchFamily="49" charset="-128"/>
              </a:rPr>
              <a:t>内</a:t>
            </a:r>
            <a:r>
              <a:rPr lang="ja-JP" altLang="en-US" sz="1200" b="0" dirty="0" smtClean="0">
                <a:latin typeface="ＭＳ ゴシック" panose="020B0609070205080204" pitchFamily="49" charset="-128"/>
                <a:ea typeface="ＭＳ ゴシック" panose="020B0609070205080204" pitchFamily="49" charset="-128"/>
              </a:rPr>
              <a:t>、</a:t>
            </a:r>
            <a:r>
              <a:rPr lang="ja-JP" altLang="en-US" sz="1200" b="0" dirty="0">
                <a:latin typeface="ＭＳ ゴシック" panose="020B0609070205080204" pitchFamily="49" charset="-128"/>
                <a:ea typeface="ＭＳ ゴシック" panose="020B0609070205080204" pitchFamily="49" charset="-128"/>
              </a:rPr>
              <a:t>国内流通の生分解性プラスチックは</a:t>
            </a:r>
            <a:r>
              <a:rPr lang="en-US" altLang="ja-JP" sz="1200" b="0" dirty="0">
                <a:latin typeface="ＭＳ ゴシック" panose="020B0609070205080204" pitchFamily="49" charset="-128"/>
                <a:ea typeface="ＭＳ ゴシック" panose="020B0609070205080204" pitchFamily="49" charset="-128"/>
              </a:rPr>
              <a:t>2,300</a:t>
            </a:r>
            <a:r>
              <a:rPr lang="ja-JP" altLang="en-US" sz="1200" b="0" dirty="0">
                <a:latin typeface="ＭＳ ゴシック" panose="020B0609070205080204" pitchFamily="49" charset="-128"/>
                <a:ea typeface="ＭＳ ゴシック" panose="020B0609070205080204" pitchFamily="49" charset="-128"/>
              </a:rPr>
              <a:t>トン程度と国内市場に占める割合は小さく、しかも海洋生分解性を有するプラスチックの種類</a:t>
            </a:r>
            <a:r>
              <a:rPr lang="ja-JP" altLang="en-US" sz="1200" b="0" dirty="0" smtClean="0">
                <a:latin typeface="ＭＳ ゴシック" panose="020B0609070205080204" pitchFamily="49" charset="-128"/>
                <a:ea typeface="ＭＳ ゴシック" panose="020B0609070205080204" pitchFamily="49" charset="-128"/>
              </a:rPr>
              <a:t>は</a:t>
            </a:r>
            <a:r>
              <a:rPr lang="ja-JP" altLang="en-US" sz="1200" b="0" dirty="0">
                <a:latin typeface="ＭＳ ゴシック" panose="020B0609070205080204" pitchFamily="49" charset="-128"/>
                <a:ea typeface="ＭＳ ゴシック" panose="020B0609070205080204" pitchFamily="49" charset="-128"/>
              </a:rPr>
              <a:t>僅</a:t>
            </a:r>
            <a:r>
              <a:rPr lang="ja-JP" altLang="en-US" sz="1200" b="0" dirty="0" smtClean="0">
                <a:latin typeface="ＭＳ ゴシック" panose="020B0609070205080204" pitchFamily="49" charset="-128"/>
                <a:ea typeface="ＭＳ ゴシック" panose="020B0609070205080204" pitchFamily="49" charset="-128"/>
              </a:rPr>
              <a:t>かで</a:t>
            </a:r>
            <a:r>
              <a:rPr lang="ja-JP" altLang="en-US" sz="1200" b="0" dirty="0">
                <a:latin typeface="ＭＳ ゴシック" panose="020B0609070205080204" pitchFamily="49" charset="-128"/>
                <a:ea typeface="ＭＳ ゴシック" panose="020B0609070205080204" pitchFamily="49" charset="-128"/>
              </a:rPr>
              <a:t>、海洋生分解性に着目した取り組みは十分行われているとは</a:t>
            </a:r>
            <a:r>
              <a:rPr lang="ja-JP" altLang="en-US" sz="1200" b="0" dirty="0" smtClean="0">
                <a:latin typeface="ＭＳ ゴシック" panose="020B0609070205080204" pitchFamily="49" charset="-128"/>
                <a:ea typeface="ＭＳ ゴシック" panose="020B0609070205080204" pitchFamily="49" charset="-128"/>
              </a:rPr>
              <a:t>言えず、海洋プラスチックごみ問題に対応する研究開発、海洋生</a:t>
            </a:r>
            <a:r>
              <a:rPr lang="ja-JP" altLang="en-US" sz="1200" b="0" dirty="0">
                <a:latin typeface="ＭＳ ゴシック" panose="020B0609070205080204" pitchFamily="49" charset="-128"/>
                <a:ea typeface="ＭＳ ゴシック" panose="020B0609070205080204" pitchFamily="49" charset="-128"/>
              </a:rPr>
              <a:t>分解性を有する新素材開発が求められている</a:t>
            </a:r>
            <a:r>
              <a:rPr lang="ja-JP" altLang="en-US" sz="1200" b="0" dirty="0" smtClean="0">
                <a:latin typeface="ＭＳ ゴシック" panose="020B0609070205080204" pitchFamily="49" charset="-128"/>
                <a:ea typeface="ＭＳ ゴシック" panose="020B0609070205080204" pitchFamily="49" charset="-128"/>
              </a:rPr>
              <a:t>。</a:t>
            </a:r>
            <a:endParaRPr lang="en-US" altLang="ja-JP" sz="1200" b="0" dirty="0">
              <a:latin typeface="ＭＳ ゴシック" panose="020B0609070205080204" pitchFamily="49" charset="-128"/>
              <a:ea typeface="ＭＳ ゴシック" panose="020B0609070205080204" pitchFamily="49" charset="-128"/>
            </a:endParaRPr>
          </a:p>
          <a:p>
            <a:pPr indent="144000" algn="just">
              <a:lnSpc>
                <a:spcPts val="1400"/>
              </a:lnSpc>
              <a:spcBef>
                <a:spcPts val="600"/>
              </a:spcBef>
            </a:pPr>
            <a:r>
              <a:rPr lang="ja-JP" altLang="en-US" sz="1200" b="0" dirty="0" smtClean="0">
                <a:latin typeface="ＭＳ ゴシック" panose="020B0609070205080204" pitchFamily="49" charset="-128"/>
                <a:ea typeface="ＭＳ ゴシック" panose="020B0609070205080204" pitchFamily="49" charset="-128"/>
              </a:rPr>
              <a:t>本事業では、海洋プラスチックごみ問題の解決に向けて海洋生分解性プラスチックの市場導入を促進し、</a:t>
            </a:r>
            <a:r>
              <a:rPr lang="ja-JP" altLang="en-US" sz="1200" b="0" dirty="0">
                <a:latin typeface="ＭＳ ゴシック" panose="020B0609070205080204" pitchFamily="49" charset="-128"/>
                <a:ea typeface="ＭＳ ゴシック" panose="020B0609070205080204" pitchFamily="49" charset="-128"/>
              </a:rPr>
              <a:t>更</a:t>
            </a:r>
            <a:r>
              <a:rPr lang="ja-JP" altLang="en-US" sz="1200" b="0" dirty="0" smtClean="0">
                <a:latin typeface="ＭＳ ゴシック" panose="020B0609070205080204" pitchFamily="49" charset="-128"/>
                <a:ea typeface="ＭＳ ゴシック" panose="020B0609070205080204" pitchFamily="49" charset="-128"/>
              </a:rPr>
              <a:t>なる製品適用拡大により普及拡大を加速させるために、海洋生分解メカニズムに裏付けされた評価手法の開発と海洋生分解性プラスチックに関する新技術・新素材の開発を行う。</a:t>
            </a:r>
          </a:p>
        </p:txBody>
      </p:sp>
      <p:sp>
        <p:nvSpPr>
          <p:cNvPr id="16" name="AutoShape 34"/>
          <p:cNvSpPr>
            <a:spLocks noChangeArrowheads="1"/>
          </p:cNvSpPr>
          <p:nvPr/>
        </p:nvSpPr>
        <p:spPr bwMode="auto">
          <a:xfrm>
            <a:off x="4536236" y="944724"/>
            <a:ext cx="2160000" cy="237600"/>
          </a:xfrm>
          <a:prstGeom prst="parallelogram">
            <a:avLst>
              <a:gd name="adj" fmla="val 59942"/>
            </a:avLst>
          </a:prstGeom>
          <a:solidFill>
            <a:srgbClr val="0066FF"/>
          </a:solidFill>
          <a:ln w="9525">
            <a:noFill/>
            <a:miter lim="800000"/>
            <a:headEnd/>
            <a:tailEnd/>
          </a:ln>
        </p:spPr>
        <p:txBody>
          <a:bodyPr wrap="none" lIns="36000" tIns="0" rIns="36000" bIns="0" anchor="ctr" anchorCtr="1"/>
          <a:lstStyle/>
          <a:p>
            <a:pPr>
              <a:lnSpc>
                <a:spcPct val="100000"/>
              </a:lnSpc>
            </a:pPr>
            <a:r>
              <a:rPr lang="ja-JP" altLang="en-US" sz="1400" b="1" dirty="0" smtClean="0">
                <a:solidFill>
                  <a:srgbClr val="FFFFFF"/>
                </a:solidFill>
                <a:latin typeface="ＭＳ ゴシック" panose="020B0609070205080204" pitchFamily="49" charset="-128"/>
                <a:ea typeface="ＭＳ ゴシック" panose="020B0609070205080204" pitchFamily="49" charset="-128"/>
              </a:rPr>
              <a:t>研究開発の内容</a:t>
            </a:r>
            <a:endParaRPr lang="ja-JP" altLang="en-US" sz="1400" b="1" dirty="0">
              <a:solidFill>
                <a:srgbClr val="FFFFFF"/>
              </a:solidFill>
              <a:latin typeface="ＭＳ ゴシック" panose="020B0609070205080204" pitchFamily="49" charset="-128"/>
              <a:ea typeface="ＭＳ ゴシック" panose="020B0609070205080204" pitchFamily="49" charset="-128"/>
            </a:endParaRPr>
          </a:p>
        </p:txBody>
      </p:sp>
      <p:sp>
        <p:nvSpPr>
          <p:cNvPr id="17" name="AutoShape 34"/>
          <p:cNvSpPr>
            <a:spLocks noChangeArrowheads="1"/>
          </p:cNvSpPr>
          <p:nvPr/>
        </p:nvSpPr>
        <p:spPr bwMode="auto">
          <a:xfrm>
            <a:off x="152397" y="4221088"/>
            <a:ext cx="2160000" cy="237600"/>
          </a:xfrm>
          <a:prstGeom prst="parallelogram">
            <a:avLst>
              <a:gd name="adj" fmla="val 60151"/>
            </a:avLst>
          </a:prstGeom>
          <a:solidFill>
            <a:srgbClr val="0066FF"/>
          </a:solidFill>
          <a:ln w="9525">
            <a:noFill/>
            <a:miter lim="800000"/>
            <a:headEnd/>
            <a:tailEnd/>
          </a:ln>
        </p:spPr>
        <p:txBody>
          <a:bodyPr wrap="none" anchor="ctr" anchorCtr="1">
            <a:noAutofit/>
          </a:bodyPr>
          <a:lstStyle/>
          <a:p>
            <a:pPr algn="ctr">
              <a:lnSpc>
                <a:spcPct val="100000"/>
              </a:lnSpc>
            </a:pPr>
            <a:r>
              <a:rPr lang="ja-JP" altLang="en-US" sz="1400" b="1" dirty="0" smtClean="0">
                <a:solidFill>
                  <a:srgbClr val="FFFFFF"/>
                </a:solidFill>
                <a:latin typeface="ＭＳ ゴシック" panose="020B0609070205080204" pitchFamily="49" charset="-128"/>
                <a:ea typeface="ＭＳ ゴシック" panose="020B0609070205080204" pitchFamily="49" charset="-128"/>
              </a:rPr>
              <a:t>成果適用のイメージ</a:t>
            </a:r>
            <a:endParaRPr lang="ja-JP" altLang="en-US" sz="1400" b="1" dirty="0">
              <a:solidFill>
                <a:srgbClr val="FFFFFF"/>
              </a:solidFill>
              <a:latin typeface="ＭＳ ゴシック" panose="020B0609070205080204" pitchFamily="49" charset="-128"/>
              <a:ea typeface="ＭＳ ゴシック" panose="020B0609070205080204" pitchFamily="49" charset="-128"/>
            </a:endParaRPr>
          </a:p>
        </p:txBody>
      </p:sp>
      <p:sp>
        <p:nvSpPr>
          <p:cNvPr id="19" name="フリーフォーム 18"/>
          <p:cNvSpPr/>
          <p:nvPr/>
        </p:nvSpPr>
        <p:spPr bwMode="auto">
          <a:xfrm>
            <a:off x="5952899" y="5274832"/>
            <a:ext cx="468000" cy="360000"/>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0" name="フリーフォーム 19"/>
          <p:cNvSpPr/>
          <p:nvPr/>
        </p:nvSpPr>
        <p:spPr bwMode="auto">
          <a:xfrm>
            <a:off x="6721782" y="5676112"/>
            <a:ext cx="45719" cy="49553"/>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1" name="フリーフォーム 20"/>
          <p:cNvSpPr/>
          <p:nvPr/>
        </p:nvSpPr>
        <p:spPr bwMode="auto">
          <a:xfrm>
            <a:off x="6650659" y="5506621"/>
            <a:ext cx="69946" cy="47983"/>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2" name="フリーフォーム 21"/>
          <p:cNvSpPr/>
          <p:nvPr/>
        </p:nvSpPr>
        <p:spPr bwMode="auto">
          <a:xfrm>
            <a:off x="6934267" y="5687492"/>
            <a:ext cx="45719" cy="49553"/>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23" name="フリーフォーム 22"/>
          <p:cNvSpPr/>
          <p:nvPr/>
        </p:nvSpPr>
        <p:spPr bwMode="auto">
          <a:xfrm flipH="1">
            <a:off x="7067770" y="5619238"/>
            <a:ext cx="69946" cy="47983"/>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grpSp>
        <p:nvGrpSpPr>
          <p:cNvPr id="24" name="グループ化 23"/>
          <p:cNvGrpSpPr/>
          <p:nvPr/>
        </p:nvGrpSpPr>
        <p:grpSpPr>
          <a:xfrm rot="840292">
            <a:off x="6918538" y="5558931"/>
            <a:ext cx="80574" cy="36000"/>
            <a:chOff x="6248554" y="5356175"/>
            <a:chExt cx="174119" cy="66935"/>
          </a:xfrm>
          <a:solidFill>
            <a:srgbClr val="FFFF00"/>
          </a:solidFill>
        </p:grpSpPr>
        <p:sp>
          <p:nvSpPr>
            <p:cNvPr id="25" name="円/楕円 24"/>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26" name="直線コネクタ 25"/>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sp>
        <p:nvSpPr>
          <p:cNvPr id="27" name="フリーフォーム 26"/>
          <p:cNvSpPr/>
          <p:nvPr/>
        </p:nvSpPr>
        <p:spPr bwMode="auto">
          <a:xfrm rot="20898553">
            <a:off x="6794202" y="5489811"/>
            <a:ext cx="133421" cy="138749"/>
          </a:xfrm>
          <a:custGeom>
            <a:avLst/>
            <a:gdLst>
              <a:gd name="connsiteX0" fmla="*/ 0 w 244699"/>
              <a:gd name="connsiteY0" fmla="*/ 51515 h 283335"/>
              <a:gd name="connsiteX1" fmla="*/ 0 w 244699"/>
              <a:gd name="connsiteY1" fmla="*/ 51515 h 283335"/>
              <a:gd name="connsiteX2" fmla="*/ 51516 w 244699"/>
              <a:gd name="connsiteY2" fmla="*/ 154546 h 283335"/>
              <a:gd name="connsiteX3" fmla="*/ 103031 w 244699"/>
              <a:gd name="connsiteY3" fmla="*/ 283335 h 283335"/>
              <a:gd name="connsiteX4" fmla="*/ 167426 w 244699"/>
              <a:gd name="connsiteY4" fmla="*/ 270456 h 283335"/>
              <a:gd name="connsiteX5" fmla="*/ 193183 w 244699"/>
              <a:gd name="connsiteY5" fmla="*/ 231819 h 283335"/>
              <a:gd name="connsiteX6" fmla="*/ 244699 w 244699"/>
              <a:gd name="connsiteY6" fmla="*/ 103031 h 283335"/>
              <a:gd name="connsiteX7" fmla="*/ 154547 w 244699"/>
              <a:gd name="connsiteY7" fmla="*/ 0 h 283335"/>
              <a:gd name="connsiteX8" fmla="*/ 0 w 244699"/>
              <a:gd name="connsiteY8" fmla="*/ 51515 h 283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699" h="283335">
                <a:moveTo>
                  <a:pt x="0" y="51515"/>
                </a:moveTo>
                <a:lnTo>
                  <a:pt x="0" y="51515"/>
                </a:lnTo>
                <a:cubicBezTo>
                  <a:pt x="17172" y="85859"/>
                  <a:pt x="40681" y="117709"/>
                  <a:pt x="51516" y="154546"/>
                </a:cubicBezTo>
                <a:cubicBezTo>
                  <a:pt x="92150" y="292700"/>
                  <a:pt x="18347" y="255106"/>
                  <a:pt x="103031" y="283335"/>
                </a:cubicBezTo>
                <a:cubicBezTo>
                  <a:pt x="124496" y="279042"/>
                  <a:pt x="148420" y="281317"/>
                  <a:pt x="167426" y="270456"/>
                </a:cubicBezTo>
                <a:cubicBezTo>
                  <a:pt x="180865" y="262776"/>
                  <a:pt x="193183" y="231819"/>
                  <a:pt x="193183" y="231819"/>
                </a:cubicBezTo>
                <a:lnTo>
                  <a:pt x="244699" y="103031"/>
                </a:lnTo>
                <a:lnTo>
                  <a:pt x="154547" y="0"/>
                </a:lnTo>
                <a:lnTo>
                  <a:pt x="0" y="51515"/>
                </a:lnTo>
                <a:close/>
              </a:path>
            </a:pathLst>
          </a:custGeom>
          <a:solidFill>
            <a:schemeClr val="accent1">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grpSp>
        <p:nvGrpSpPr>
          <p:cNvPr id="28" name="グループ化 27"/>
          <p:cNvGrpSpPr/>
          <p:nvPr/>
        </p:nvGrpSpPr>
        <p:grpSpPr>
          <a:xfrm rot="20024123">
            <a:off x="6900231" y="5469520"/>
            <a:ext cx="80574" cy="36000"/>
            <a:chOff x="6248554" y="5356175"/>
            <a:chExt cx="174119" cy="66935"/>
          </a:xfrm>
          <a:solidFill>
            <a:srgbClr val="FFFF00"/>
          </a:solidFill>
        </p:grpSpPr>
        <p:sp>
          <p:nvSpPr>
            <p:cNvPr id="29" name="円/楕円 28"/>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30" name="直線コネクタ 29"/>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31" name="グループ化 30"/>
          <p:cNvGrpSpPr/>
          <p:nvPr/>
        </p:nvGrpSpPr>
        <p:grpSpPr>
          <a:xfrm rot="15773158">
            <a:off x="6788231" y="5442604"/>
            <a:ext cx="80574" cy="36000"/>
            <a:chOff x="6248554" y="5356175"/>
            <a:chExt cx="174119" cy="66935"/>
          </a:xfrm>
          <a:solidFill>
            <a:srgbClr val="FFFF00"/>
          </a:solidFill>
        </p:grpSpPr>
        <p:sp>
          <p:nvSpPr>
            <p:cNvPr id="32" name="円/楕円 31"/>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33" name="直線コネクタ 32"/>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34" name="グループ化 33"/>
          <p:cNvGrpSpPr/>
          <p:nvPr/>
        </p:nvGrpSpPr>
        <p:grpSpPr>
          <a:xfrm rot="840292">
            <a:off x="6975540" y="5709027"/>
            <a:ext cx="80574" cy="36000"/>
            <a:chOff x="6248554" y="5356175"/>
            <a:chExt cx="174119" cy="66935"/>
          </a:xfrm>
          <a:solidFill>
            <a:srgbClr val="FFFF00"/>
          </a:solidFill>
        </p:grpSpPr>
        <p:sp>
          <p:nvSpPr>
            <p:cNvPr id="35" name="円/楕円 34"/>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36" name="直線コネクタ 35"/>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37" name="グループ化 36"/>
          <p:cNvGrpSpPr/>
          <p:nvPr/>
        </p:nvGrpSpPr>
        <p:grpSpPr>
          <a:xfrm rot="18050895">
            <a:off x="6930607" y="5629185"/>
            <a:ext cx="80574" cy="36000"/>
            <a:chOff x="6248554" y="5356175"/>
            <a:chExt cx="174119" cy="66935"/>
          </a:xfrm>
          <a:solidFill>
            <a:srgbClr val="FFFF00"/>
          </a:solidFill>
        </p:grpSpPr>
        <p:sp>
          <p:nvSpPr>
            <p:cNvPr id="38" name="円/楕円 37"/>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39" name="直線コネクタ 38"/>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40" name="グループ化 39"/>
          <p:cNvGrpSpPr/>
          <p:nvPr/>
        </p:nvGrpSpPr>
        <p:grpSpPr>
          <a:xfrm rot="10071071">
            <a:off x="6850092" y="5709002"/>
            <a:ext cx="80574" cy="36000"/>
            <a:chOff x="6248554" y="5356175"/>
            <a:chExt cx="174119" cy="66935"/>
          </a:xfrm>
          <a:solidFill>
            <a:srgbClr val="FFFF00"/>
          </a:solidFill>
        </p:grpSpPr>
        <p:sp>
          <p:nvSpPr>
            <p:cNvPr id="41" name="円/楕円 40"/>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42" name="直線コネクタ 41"/>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43" name="グループ化 42"/>
          <p:cNvGrpSpPr/>
          <p:nvPr/>
        </p:nvGrpSpPr>
        <p:grpSpPr>
          <a:xfrm rot="840292">
            <a:off x="7133108" y="5643367"/>
            <a:ext cx="80574" cy="36000"/>
            <a:chOff x="6248554" y="5356175"/>
            <a:chExt cx="174119" cy="66935"/>
          </a:xfrm>
          <a:solidFill>
            <a:srgbClr val="FFFF00"/>
          </a:solidFill>
        </p:grpSpPr>
        <p:sp>
          <p:nvSpPr>
            <p:cNvPr id="44" name="円/楕円 43"/>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45" name="直線コネクタ 44"/>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46" name="グループ化 45"/>
          <p:cNvGrpSpPr/>
          <p:nvPr/>
        </p:nvGrpSpPr>
        <p:grpSpPr>
          <a:xfrm rot="4886107">
            <a:off x="7058573" y="5695154"/>
            <a:ext cx="80574" cy="36000"/>
            <a:chOff x="6248554" y="5356175"/>
            <a:chExt cx="174119" cy="66935"/>
          </a:xfrm>
          <a:solidFill>
            <a:srgbClr val="FFFF00"/>
          </a:solidFill>
        </p:grpSpPr>
        <p:sp>
          <p:nvSpPr>
            <p:cNvPr id="47" name="円/楕円 46"/>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48" name="直線コネクタ 47"/>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49" name="グループ化 48"/>
          <p:cNvGrpSpPr/>
          <p:nvPr/>
        </p:nvGrpSpPr>
        <p:grpSpPr>
          <a:xfrm rot="8813325">
            <a:off x="6750169" y="5589460"/>
            <a:ext cx="80574" cy="36000"/>
            <a:chOff x="6248554" y="5356175"/>
            <a:chExt cx="174119" cy="66935"/>
          </a:xfrm>
          <a:solidFill>
            <a:srgbClr val="FFFF00"/>
          </a:solidFill>
        </p:grpSpPr>
        <p:sp>
          <p:nvSpPr>
            <p:cNvPr id="50" name="円/楕円 49"/>
            <p:cNvSpPr/>
            <p:nvPr/>
          </p:nvSpPr>
          <p:spPr bwMode="auto">
            <a:xfrm>
              <a:off x="6248554" y="5356175"/>
              <a:ext cx="117156"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51" name="直線コネクタ 50"/>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grpSp>
        <p:nvGrpSpPr>
          <p:cNvPr id="52" name="グループ化 51"/>
          <p:cNvGrpSpPr/>
          <p:nvPr/>
        </p:nvGrpSpPr>
        <p:grpSpPr>
          <a:xfrm rot="-6600000">
            <a:off x="7030285" y="5556181"/>
            <a:ext cx="80574" cy="36000"/>
            <a:chOff x="6248489" y="5356180"/>
            <a:chExt cx="174184" cy="66935"/>
          </a:xfrm>
          <a:solidFill>
            <a:srgbClr val="FFFF00"/>
          </a:solidFill>
        </p:grpSpPr>
        <p:sp>
          <p:nvSpPr>
            <p:cNvPr id="53" name="円/楕円 52"/>
            <p:cNvSpPr/>
            <p:nvPr/>
          </p:nvSpPr>
          <p:spPr bwMode="auto">
            <a:xfrm>
              <a:off x="6248489" y="5356180"/>
              <a:ext cx="117154" cy="66935"/>
            </a:xfrm>
            <a:prstGeom prst="ellipse">
              <a:avLst/>
            </a:prstGeom>
            <a:grpFill/>
            <a:ln w="63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cxnSp>
          <p:nvCxnSpPr>
            <p:cNvPr id="54" name="直線コネクタ 53"/>
            <p:cNvCxnSpPr/>
            <p:nvPr/>
          </p:nvCxnSpPr>
          <p:spPr bwMode="auto">
            <a:xfrm>
              <a:off x="6350673" y="5391736"/>
              <a:ext cx="72000" cy="0"/>
            </a:xfrm>
            <a:prstGeom prst="line">
              <a:avLst/>
            </a:prstGeom>
            <a:grpFill/>
            <a:ln w="6350" cap="flat" cmpd="sng" algn="ctr">
              <a:solidFill>
                <a:srgbClr val="FFFF00"/>
              </a:solidFill>
              <a:prstDash val="solid"/>
              <a:round/>
              <a:headEnd type="none" w="med" len="med"/>
              <a:tailEnd type="none" w="med" len="med"/>
            </a:ln>
            <a:effectLst/>
          </p:spPr>
        </p:cxnSp>
      </p:grpSp>
      <p:sp>
        <p:nvSpPr>
          <p:cNvPr id="55" name="テキスト ボックス 54"/>
          <p:cNvSpPr txBox="1"/>
          <p:nvPr/>
        </p:nvSpPr>
        <p:spPr>
          <a:xfrm>
            <a:off x="8289467" y="5205554"/>
            <a:ext cx="380481" cy="276999"/>
          </a:xfrm>
          <a:prstGeom prst="rect">
            <a:avLst/>
          </a:prstGeom>
          <a:noFill/>
          <a:ln>
            <a:noFill/>
          </a:ln>
        </p:spPr>
        <p:txBody>
          <a:bodyPr wrap="none" lIns="36000" rIns="36000" rtlCol="0">
            <a:spAutoFit/>
          </a:bodyPr>
          <a:lstStyle/>
          <a:p>
            <a:pPr algn="ctr" fontAlgn="auto">
              <a:lnSpc>
                <a:spcPct val="100000"/>
              </a:lnSpc>
              <a:spcBef>
                <a:spcPts val="0"/>
              </a:spcBef>
              <a:spcAft>
                <a:spcPts val="0"/>
              </a:spcAft>
            </a:pPr>
            <a:r>
              <a:rPr lang="ja-JP" altLang="en-US"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海洋</a:t>
            </a:r>
            <a:endParaRPr lang="ja-JP" altLang="en-US" sz="12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テキスト ボックス 55"/>
          <p:cNvSpPr txBox="1"/>
          <p:nvPr/>
        </p:nvSpPr>
        <p:spPr>
          <a:xfrm>
            <a:off x="7379303" y="5351867"/>
            <a:ext cx="814894" cy="276999"/>
          </a:xfrm>
          <a:prstGeom prst="rect">
            <a:avLst/>
          </a:prstGeom>
          <a:noFill/>
          <a:ln>
            <a:noFill/>
          </a:ln>
        </p:spPr>
        <p:txBody>
          <a:bodyPr wrap="none" lIns="36000" rIns="36000" rtlCol="0">
            <a:spAutoFit/>
          </a:bodyPr>
          <a:lstStyle/>
          <a:p>
            <a:pPr algn="ctr" fontAlgn="auto">
              <a:lnSpc>
                <a:spcPct val="100000"/>
              </a:lnSpc>
              <a:spcBef>
                <a:spcPts val="0"/>
              </a:spcBef>
              <a:spcAft>
                <a:spcPts val="0"/>
              </a:spcAft>
            </a:pPr>
            <a:r>
              <a:rPr lang="en-US" altLang="ja-JP"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H</a:t>
            </a:r>
            <a:r>
              <a:rPr lang="en-US" altLang="ja-JP" sz="1200" b="1" baseline="-25000"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2</a:t>
            </a:r>
            <a:r>
              <a:rPr lang="en-US" altLang="ja-JP"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O+CO</a:t>
            </a:r>
            <a:r>
              <a:rPr lang="en-US" altLang="ja-JP" sz="1200" b="1" baseline="-25000"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2</a:t>
            </a:r>
            <a:endParaRPr lang="ja-JP" altLang="en-US" sz="12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曲折矢印 56"/>
          <p:cNvSpPr/>
          <p:nvPr/>
        </p:nvSpPr>
        <p:spPr bwMode="auto">
          <a:xfrm rot="5400000">
            <a:off x="5695462" y="4803206"/>
            <a:ext cx="285624" cy="612000"/>
          </a:xfrm>
          <a:prstGeom prst="bentArrow">
            <a:avLst>
              <a:gd name="adj1" fmla="val 42124"/>
              <a:gd name="adj2" fmla="val 40904"/>
              <a:gd name="adj3" fmla="val 33837"/>
              <a:gd name="adj4" fmla="val 46137"/>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58" name="テキスト ボックス 57"/>
          <p:cNvSpPr txBox="1"/>
          <p:nvPr/>
        </p:nvSpPr>
        <p:spPr>
          <a:xfrm>
            <a:off x="5885294" y="4753631"/>
            <a:ext cx="752376" cy="261610"/>
          </a:xfrm>
          <a:prstGeom prst="rect">
            <a:avLst/>
          </a:prstGeom>
          <a:noFill/>
        </p:spPr>
        <p:txBody>
          <a:bodyPr wrap="none" lIns="36000" rIns="36000" rtlCol="0">
            <a:spAutoFit/>
          </a:bodyPr>
          <a:lstStyle/>
          <a:p>
            <a:pPr algn="ctr" fontAlgn="auto">
              <a:lnSpc>
                <a:spcPct val="100000"/>
              </a:lnSpc>
              <a:spcBef>
                <a:spcPts val="0"/>
              </a:spcBef>
              <a:spcAft>
                <a:spcPts val="0"/>
              </a:spcAft>
            </a:pPr>
            <a:r>
              <a:rPr lang="ja-JP" altLang="en-US" sz="1100" b="1" dirty="0" smtClean="0">
                <a:latin typeface="Meiryo UI" panose="020B0604030504040204" pitchFamily="50" charset="-128"/>
                <a:ea typeface="Meiryo UI" panose="020B0604030504040204" pitchFamily="50" charset="-128"/>
                <a:cs typeface="Meiryo UI" panose="020B0604030504040204" pitchFamily="50" charset="-128"/>
              </a:rPr>
              <a:t>海洋へ流出</a:t>
            </a:r>
            <a:endParaRPr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1989967" y="6163606"/>
            <a:ext cx="3538494" cy="343881"/>
          </a:xfrm>
          <a:prstGeom prst="roundRect">
            <a:avLst>
              <a:gd name="adj" fmla="val 28368"/>
            </a:avLst>
          </a:prstGeom>
          <a:solidFill>
            <a:srgbClr val="FFFFFF"/>
          </a:solidFill>
          <a:ln w="28575">
            <a:solidFill>
              <a:srgbClr val="FF0000"/>
            </a:solidFill>
          </a:ln>
        </p:spPr>
        <p:txBody>
          <a:bodyPr wrap="square" lIns="0" tIns="36000" rIns="0" bIns="36000" rtlCol="0" anchor="ctr">
            <a:spAutoFit/>
          </a:bodyPr>
          <a:lstStyle/>
          <a:p>
            <a:pPr algn="ctr" fontAlgn="auto">
              <a:lnSpc>
                <a:spcPct val="100000"/>
              </a:lnSpc>
              <a:spcBef>
                <a:spcPts val="0"/>
              </a:spcBef>
              <a:spcAft>
                <a:spcPts val="0"/>
              </a:spcAft>
            </a:pPr>
            <a:r>
              <a:rPr lang="ja-JP" altLang="en-US" sz="1400" b="1" dirty="0" smtClean="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海洋生分解性、安全性評価</a:t>
            </a:r>
            <a:r>
              <a:rPr lang="ja-JP" altLang="en-US" sz="1400" b="1" dirty="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rPr>
              <a:t>手法</a:t>
            </a:r>
            <a:endParaRPr lang="en-US" altLang="ja-JP" sz="1400" b="1" dirty="0" smtClean="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角丸四角形 59"/>
          <p:cNvSpPr/>
          <p:nvPr/>
        </p:nvSpPr>
        <p:spPr>
          <a:xfrm>
            <a:off x="3689503" y="4660299"/>
            <a:ext cx="1838959" cy="1044000"/>
          </a:xfrm>
          <a:prstGeom prst="roundRect">
            <a:avLst>
              <a:gd name="adj" fmla="val 10603"/>
            </a:avLst>
          </a:prstGeom>
          <a:solidFill>
            <a:srgbClr val="FFFFFF"/>
          </a:solidFill>
          <a:ln w="28575" cap="flat" cmpd="sng" algn="ctr">
            <a:solidFill>
              <a:srgbClr val="FF33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smtClean="0">
              <a:ln>
                <a:noFill/>
              </a:ln>
              <a:solidFill>
                <a:prstClr val="white"/>
              </a:solidFill>
              <a:effectLst/>
              <a:uLnTx/>
              <a:uFillTx/>
              <a:latin typeface="Calibri"/>
              <a:ea typeface="ＭＳ Ｐゴシック" panose="020B0600070205080204" pitchFamily="50" charset="-128"/>
              <a:cs typeface="+mn-cs"/>
            </a:endParaRPr>
          </a:p>
        </p:txBody>
      </p:sp>
      <p:sp>
        <p:nvSpPr>
          <p:cNvPr id="61" name="テキスト ボックス 60"/>
          <p:cNvSpPr txBox="1"/>
          <p:nvPr/>
        </p:nvSpPr>
        <p:spPr>
          <a:xfrm>
            <a:off x="3915378" y="4572022"/>
            <a:ext cx="1404000" cy="369332"/>
          </a:xfrm>
          <a:prstGeom prst="rect">
            <a:avLst/>
          </a:prstGeom>
          <a:solidFill>
            <a:srgbClr val="FFFFFF"/>
          </a:solidFill>
        </p:spPr>
        <p:txBody>
          <a:bodyPr wrap="square" lIns="36000" tIns="0" rIns="36000" bIns="0" rtlCol="0">
            <a:spAutoFit/>
          </a:bodyPr>
          <a:lstStyle/>
          <a:p>
            <a:pPr fontAlgn="auto">
              <a:lnSpc>
                <a:spcPct val="100000"/>
              </a:lnSpc>
              <a:spcBef>
                <a:spcPts val="0"/>
              </a:spcBef>
              <a:spcAft>
                <a:spcPts val="0"/>
              </a:spcAft>
            </a:pPr>
            <a:r>
              <a:rPr lang="ja-JP" altLang="en-US" sz="1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海洋生分解性</a:t>
            </a:r>
            <a:endParaRPr lang="en-US" altLang="ja-JP" sz="1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fontAlgn="auto">
              <a:lnSpc>
                <a:spcPct val="100000"/>
              </a:lnSpc>
              <a:spcBef>
                <a:spcPts val="0"/>
              </a:spcBef>
              <a:spcAft>
                <a:spcPts val="0"/>
              </a:spcAft>
            </a:pPr>
            <a:r>
              <a:rPr lang="en-US" altLang="ja-JP"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プラスチック製品</a:t>
            </a:r>
            <a:endParaRPr lang="ja-JP" altLang="en-US" sz="1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62" name="図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4004" y="4966393"/>
            <a:ext cx="361413" cy="397887"/>
          </a:xfrm>
          <a:prstGeom prst="rect">
            <a:avLst/>
          </a:prstGeom>
        </p:spPr>
      </p:pic>
      <p:pic>
        <p:nvPicPr>
          <p:cNvPr id="63" name="図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631" y="4966393"/>
            <a:ext cx="489357" cy="397887"/>
          </a:xfrm>
          <a:prstGeom prst="rect">
            <a:avLst/>
          </a:prstGeom>
        </p:spPr>
      </p:pic>
      <p:pic>
        <p:nvPicPr>
          <p:cNvPr id="64" name="図 63"/>
          <p:cNvPicPr>
            <a:picLocks noChangeAspect="1"/>
          </p:cNvPicPr>
          <p:nvPr/>
        </p:nvPicPr>
        <p:blipFill>
          <a:blip r:embed="rId4"/>
          <a:stretch>
            <a:fillRect/>
          </a:stretch>
        </p:blipFill>
        <p:spPr>
          <a:xfrm>
            <a:off x="4764658" y="4966393"/>
            <a:ext cx="580449" cy="397887"/>
          </a:xfrm>
          <a:prstGeom prst="rect">
            <a:avLst/>
          </a:prstGeom>
        </p:spPr>
      </p:pic>
      <p:sp>
        <p:nvSpPr>
          <p:cNvPr id="65" name="テキスト ボックス 64"/>
          <p:cNvSpPr txBox="1"/>
          <p:nvPr/>
        </p:nvSpPr>
        <p:spPr>
          <a:xfrm>
            <a:off x="3689504" y="5343491"/>
            <a:ext cx="500458" cy="369332"/>
          </a:xfrm>
          <a:prstGeom prst="rect">
            <a:avLst/>
          </a:prstGeom>
          <a:noFill/>
        </p:spPr>
        <p:txBody>
          <a:bodyPr wrap="none" rtlCol="0">
            <a:spAutoFit/>
          </a:bodyPr>
          <a:lstStyle/>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レジ袋</a:t>
            </a:r>
            <a:endParaRPr lang="en-US" altLang="ja-JP"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ごみ袋</a:t>
            </a:r>
            <a:endParaRPr lang="ja-JP" altLang="en-US" sz="9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テキスト ボックス 65"/>
          <p:cNvSpPr txBox="1"/>
          <p:nvPr/>
        </p:nvSpPr>
        <p:spPr>
          <a:xfrm>
            <a:off x="4139330" y="5343491"/>
            <a:ext cx="646331" cy="369332"/>
          </a:xfrm>
          <a:prstGeom prst="rect">
            <a:avLst/>
          </a:prstGeom>
          <a:noFill/>
        </p:spPr>
        <p:txBody>
          <a:bodyPr wrap="none" rtlCol="0">
            <a:spAutoFit/>
          </a:bodyPr>
          <a:lstStyle/>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漁具</a:t>
            </a:r>
            <a:endParaRPr lang="en-US" altLang="ja-JP"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海洋資材</a:t>
            </a:r>
            <a:endParaRPr lang="ja-JP" altLang="en-US" sz="9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テキスト ボックス 66"/>
          <p:cNvSpPr txBox="1"/>
          <p:nvPr/>
        </p:nvSpPr>
        <p:spPr>
          <a:xfrm>
            <a:off x="4649526" y="5343491"/>
            <a:ext cx="885179" cy="369332"/>
          </a:xfrm>
          <a:prstGeom prst="rect">
            <a:avLst/>
          </a:prstGeom>
          <a:noFill/>
        </p:spPr>
        <p:txBody>
          <a:bodyPr wrap="none" rtlCol="0">
            <a:spAutoFit/>
          </a:bodyPr>
          <a:lstStyle/>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容器</a:t>
            </a:r>
            <a:endParaRPr lang="en-US" altLang="ja-JP"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fontAlgn="auto">
              <a:lnSpc>
                <a:spcPct val="100000"/>
              </a:lnSpc>
              <a:spcBef>
                <a:spcPts val="0"/>
              </a:spcBef>
              <a:spcAft>
                <a:spcPts val="0"/>
              </a:spcAft>
            </a:pPr>
            <a:r>
              <a:rPr lang="ja-JP" altLang="en-US"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t>包装用フィルム</a:t>
            </a:r>
            <a:endParaRPr lang="en-US" altLang="ja-JP" sz="900" b="1" dirty="0" smtClea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右矢印 67"/>
          <p:cNvSpPr/>
          <p:nvPr/>
        </p:nvSpPr>
        <p:spPr bwMode="auto">
          <a:xfrm rot="840000">
            <a:off x="6426402" y="5480218"/>
            <a:ext cx="207885" cy="197379"/>
          </a:xfrm>
          <a:prstGeom prst="rightArrow">
            <a:avLst>
              <a:gd name="adj1" fmla="val 62507"/>
              <a:gd name="adj2" fmla="val 43348"/>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latin typeface="ＭＳ Ｐゴシック" pitchFamily="50" charset="-128"/>
              <a:ea typeface="ＭＳ Ｐゴシック" pitchFamily="50" charset="-128"/>
            </a:endParaRPr>
          </a:p>
        </p:txBody>
      </p:sp>
      <p:sp>
        <p:nvSpPr>
          <p:cNvPr id="69" name="右矢印 68"/>
          <p:cNvSpPr/>
          <p:nvPr/>
        </p:nvSpPr>
        <p:spPr bwMode="auto">
          <a:xfrm rot="1080000">
            <a:off x="7220897" y="5678019"/>
            <a:ext cx="158740" cy="187192"/>
          </a:xfrm>
          <a:prstGeom prst="rightArrow">
            <a:avLst>
              <a:gd name="adj1" fmla="val 62507"/>
              <a:gd name="adj2" fmla="val 43348"/>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latin typeface="ＭＳ Ｐゴシック" pitchFamily="50" charset="-128"/>
              <a:ea typeface="ＭＳ Ｐゴシック" pitchFamily="50" charset="-128"/>
            </a:endParaRPr>
          </a:p>
        </p:txBody>
      </p:sp>
      <p:sp>
        <p:nvSpPr>
          <p:cNvPr id="70" name="テキスト ボックス 69"/>
          <p:cNvSpPr txBox="1"/>
          <p:nvPr/>
        </p:nvSpPr>
        <p:spPr>
          <a:xfrm>
            <a:off x="6062129" y="6171966"/>
            <a:ext cx="2520000" cy="327161"/>
          </a:xfrm>
          <a:prstGeom prst="roundRect">
            <a:avLst>
              <a:gd name="adj" fmla="val 20567"/>
            </a:avLst>
          </a:prstGeom>
          <a:solidFill>
            <a:srgbClr val="FFFFFF"/>
          </a:solidFill>
          <a:ln w="28575">
            <a:solidFill>
              <a:srgbClr val="FF0000"/>
            </a:solidFill>
          </a:ln>
        </p:spPr>
        <p:txBody>
          <a:bodyPr wrap="square" lIns="0" tIns="36000" rIns="0" bIns="36000" rtlCol="0" anchor="ctr">
            <a:spAutoFit/>
          </a:bodyPr>
          <a:lstStyle/>
          <a:p>
            <a:pPr algn="ctr" fontAlgn="auto">
              <a:lnSpc>
                <a:spcPct val="100000"/>
              </a:lnSpc>
              <a:spcBef>
                <a:spcPts val="0"/>
              </a:spcBef>
              <a:spcAft>
                <a:spcPts val="0"/>
              </a:spcAft>
            </a:pPr>
            <a:r>
              <a:rPr lang="ja-JP" altLang="en-US" sz="1400" b="1"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海洋生分解メカニズムの解明</a:t>
            </a:r>
            <a:endParaRPr lang="en-US" altLang="ja-JP" sz="1400" b="1" dirty="0" smtClean="0">
              <a:solidFill>
                <a:srgbClr val="FF0000"/>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70"/>
          <p:cNvSpPr/>
          <p:nvPr/>
        </p:nvSpPr>
        <p:spPr>
          <a:xfrm>
            <a:off x="1989967" y="4660299"/>
            <a:ext cx="1224000" cy="1044000"/>
          </a:xfrm>
          <a:prstGeom prst="roundRect">
            <a:avLst>
              <a:gd name="adj" fmla="val 10603"/>
            </a:avLst>
          </a:prstGeom>
          <a:solidFill>
            <a:srgbClr val="FFFFFF"/>
          </a:solidFill>
          <a:ln w="28575" cap="flat" cmpd="sng" algn="ctr">
            <a:solidFill>
              <a:srgbClr val="FF3300"/>
            </a:solidFill>
            <a:prstDash val="solid"/>
          </a:ln>
          <a:effectLst/>
        </p:spPr>
        <p:txBody>
          <a:bodyPr lIns="36000" r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海洋生分解性</a:t>
            </a:r>
            <a:endParaRPr kumimoji="0" lang="en-US" altLang="ja-JP"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プラスチック</a:t>
            </a:r>
            <a:endParaRPr kumimoji="0" lang="en-US" altLang="ja-JP" sz="1400" b="1" kern="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新技術</a:t>
            </a:r>
            <a:endParaRPr kumimoji="0" lang="en-US" altLang="ja-JP"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rPr>
              <a:t>新素材</a:t>
            </a:r>
            <a:endParaRPr kumimoji="0" lang="en-US" altLang="ja-JP" sz="1400" b="1" kern="0" noProof="0" dirty="0" smtClean="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右矢印 71"/>
          <p:cNvSpPr/>
          <p:nvPr/>
        </p:nvSpPr>
        <p:spPr bwMode="auto">
          <a:xfrm>
            <a:off x="3205891" y="4885467"/>
            <a:ext cx="468000" cy="324000"/>
          </a:xfrm>
          <a:prstGeom prst="rightArrow">
            <a:avLst>
              <a:gd name="adj1" fmla="val 55551"/>
              <a:gd name="adj2" fmla="val 50000"/>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73" name="右矢印 72"/>
          <p:cNvSpPr/>
          <p:nvPr/>
        </p:nvSpPr>
        <p:spPr bwMode="auto">
          <a:xfrm rot="21600000" flipH="1">
            <a:off x="5547859" y="6209546"/>
            <a:ext cx="504000" cy="252000"/>
          </a:xfrm>
          <a:prstGeom prst="rightArrow">
            <a:avLst>
              <a:gd name="adj1" fmla="val 62507"/>
              <a:gd name="adj2" fmla="val 43348"/>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latin typeface="ＭＳ Ｐゴシック" pitchFamily="50" charset="-128"/>
              <a:ea typeface="ＭＳ Ｐゴシック" pitchFamily="50" charset="-128"/>
            </a:endParaRPr>
          </a:p>
        </p:txBody>
      </p:sp>
      <p:sp>
        <p:nvSpPr>
          <p:cNvPr id="74" name="右矢印 73"/>
          <p:cNvSpPr/>
          <p:nvPr/>
        </p:nvSpPr>
        <p:spPr bwMode="auto">
          <a:xfrm rot="16200000">
            <a:off x="2385967" y="5768796"/>
            <a:ext cx="432000" cy="324000"/>
          </a:xfrm>
          <a:prstGeom prst="rightArrow">
            <a:avLst>
              <a:gd name="adj1" fmla="val 55551"/>
              <a:gd name="adj2" fmla="val 50000"/>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75" name="右矢印 74"/>
          <p:cNvSpPr/>
          <p:nvPr/>
        </p:nvSpPr>
        <p:spPr bwMode="auto">
          <a:xfrm rot="16200000">
            <a:off x="4392982" y="5768796"/>
            <a:ext cx="432000" cy="324000"/>
          </a:xfrm>
          <a:prstGeom prst="rightArrow">
            <a:avLst>
              <a:gd name="adj1" fmla="val 55551"/>
              <a:gd name="adj2" fmla="val 50000"/>
            </a:avLst>
          </a:prstGeom>
          <a:solidFill>
            <a:srgbClr val="FF33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76" name="右矢印 75"/>
          <p:cNvSpPr/>
          <p:nvPr/>
        </p:nvSpPr>
        <p:spPr bwMode="auto">
          <a:xfrm rot="-1440000">
            <a:off x="7213092" y="5435764"/>
            <a:ext cx="158740" cy="187192"/>
          </a:xfrm>
          <a:prstGeom prst="rightArrow">
            <a:avLst>
              <a:gd name="adj1" fmla="val 62507"/>
              <a:gd name="adj2" fmla="val 43348"/>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80000"/>
              </a:lnSpc>
              <a:spcBef>
                <a:spcPct val="50000"/>
              </a:spcBef>
              <a:spcAft>
                <a:spcPct val="0"/>
              </a:spcAft>
              <a:buClrTx/>
              <a:buSzTx/>
              <a:buFontTx/>
              <a:buNone/>
              <a:tabLst/>
            </a:pPr>
            <a:endParaRPr kumimoji="1" lang="ja-JP" altLang="en-US" sz="1000" b="0" i="0" u="none" strike="noStrike" cap="none" normalizeH="0" baseline="0" smtClean="0">
              <a:ln>
                <a:noFill/>
              </a:ln>
              <a:solidFill>
                <a:schemeClr val="tx1"/>
              </a:solidFill>
              <a:latin typeface="ＭＳ Ｐゴシック" pitchFamily="50" charset="-128"/>
              <a:ea typeface="ＭＳ Ｐゴシック" pitchFamily="50" charset="-128"/>
            </a:endParaRPr>
          </a:p>
        </p:txBody>
      </p:sp>
      <p:sp>
        <p:nvSpPr>
          <p:cNvPr id="77" name="テキスト ボックス 76"/>
          <p:cNvSpPr txBox="1"/>
          <p:nvPr/>
        </p:nvSpPr>
        <p:spPr>
          <a:xfrm>
            <a:off x="7360404" y="5679550"/>
            <a:ext cx="1276559" cy="276999"/>
          </a:xfrm>
          <a:prstGeom prst="rect">
            <a:avLst/>
          </a:prstGeom>
          <a:noFill/>
          <a:ln>
            <a:noFill/>
          </a:ln>
        </p:spPr>
        <p:txBody>
          <a:bodyPr wrap="none" lIns="36000" rIns="36000" rtlCol="0">
            <a:spAutoFit/>
          </a:bodyPr>
          <a:lstStyle/>
          <a:p>
            <a:pPr algn="ctr" fontAlgn="auto">
              <a:lnSpc>
                <a:spcPct val="100000"/>
              </a:lnSpc>
              <a:spcBef>
                <a:spcPts val="0"/>
              </a:spcBef>
              <a:spcAft>
                <a:spcPts val="0"/>
              </a:spcAft>
            </a:pPr>
            <a:r>
              <a:rPr lang="en-US" altLang="ja-JP"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H</a:t>
            </a:r>
            <a:r>
              <a:rPr lang="en-US" altLang="ja-JP" sz="1200" b="1" baseline="-25000"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2</a:t>
            </a:r>
            <a:r>
              <a:rPr lang="en-US" altLang="ja-JP"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O+CH</a:t>
            </a:r>
            <a:r>
              <a:rPr lang="en-US" altLang="ja-JP" sz="1200" b="1" baseline="-25000"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4</a:t>
            </a:r>
            <a:r>
              <a:rPr lang="en-US" altLang="ja-JP" sz="12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+CO</a:t>
            </a:r>
            <a:r>
              <a:rPr lang="en-US" altLang="ja-JP" sz="1200" b="1" baseline="-25000"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2</a:t>
            </a:r>
            <a:endParaRPr lang="ja-JP" altLang="en-US" sz="12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8" name="テキスト ボックス 77"/>
          <p:cNvSpPr txBox="1"/>
          <p:nvPr/>
        </p:nvSpPr>
        <p:spPr>
          <a:xfrm>
            <a:off x="7282887" y="5223869"/>
            <a:ext cx="649784" cy="230832"/>
          </a:xfrm>
          <a:prstGeom prst="rect">
            <a:avLst/>
          </a:prstGeom>
          <a:noFill/>
          <a:ln>
            <a:noFill/>
          </a:ln>
        </p:spPr>
        <p:txBody>
          <a:bodyPr wrap="none" lIns="36000" rIns="36000" rtlCol="0">
            <a:spAutoFit/>
          </a:bodyPr>
          <a:lstStyle/>
          <a:p>
            <a:pPr algn="ctr" fontAlgn="auto">
              <a:lnSpc>
                <a:spcPct val="100000"/>
              </a:lnSpc>
              <a:spcBef>
                <a:spcPts val="0"/>
              </a:spcBef>
              <a:spcAft>
                <a:spcPts val="0"/>
              </a:spcAft>
            </a:pPr>
            <a:r>
              <a:rPr lang="ja-JP" altLang="en-US" sz="9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好気的条件</a:t>
            </a:r>
            <a:endParaRPr lang="ja-JP" altLang="en-US" sz="9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9" name="テキスト ボックス 78"/>
          <p:cNvSpPr txBox="1"/>
          <p:nvPr/>
        </p:nvSpPr>
        <p:spPr>
          <a:xfrm>
            <a:off x="7281664" y="5859909"/>
            <a:ext cx="649784" cy="230832"/>
          </a:xfrm>
          <a:prstGeom prst="rect">
            <a:avLst/>
          </a:prstGeom>
          <a:noFill/>
          <a:ln>
            <a:noFill/>
          </a:ln>
        </p:spPr>
        <p:txBody>
          <a:bodyPr wrap="none" lIns="36000" rIns="36000" rtlCol="0">
            <a:spAutoFit/>
          </a:bodyPr>
          <a:lstStyle/>
          <a:p>
            <a:pPr algn="ctr" fontAlgn="auto">
              <a:lnSpc>
                <a:spcPct val="100000"/>
              </a:lnSpc>
              <a:spcBef>
                <a:spcPts val="0"/>
              </a:spcBef>
              <a:spcAft>
                <a:spcPts val="0"/>
              </a:spcAft>
            </a:pPr>
            <a:r>
              <a:rPr lang="ja-JP" altLang="en-US" sz="9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rPr>
              <a:t>嫌気</a:t>
            </a:r>
            <a:r>
              <a:rPr lang="ja-JP" altLang="en-US" sz="900" b="1" dirty="0" smtClean="0">
                <a:solidFill>
                  <a:srgbClr val="FFFFFF"/>
                </a:solidFill>
                <a:latin typeface="Meiryo UI" panose="020B0604030504040204" pitchFamily="50" charset="-128"/>
                <a:ea typeface="Meiryo UI" panose="020B0604030504040204" pitchFamily="50" charset="-128"/>
                <a:cs typeface="Meiryo UI" panose="020B0604030504040204" pitchFamily="50" charset="-128"/>
              </a:rPr>
              <a:t>的条件</a:t>
            </a:r>
            <a:endParaRPr lang="ja-JP" altLang="en-US" sz="900" b="1" dirty="0">
              <a:solidFill>
                <a:srgbClr val="FFFF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0" name="テキスト ボックス 79"/>
          <p:cNvSpPr txBox="1"/>
          <p:nvPr/>
        </p:nvSpPr>
        <p:spPr>
          <a:xfrm>
            <a:off x="7179884" y="852875"/>
            <a:ext cx="1892616"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詳細は基本計画を参照</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996889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本事業の研究開発項目</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3</a:t>
            </a:fld>
            <a:endParaRPr lang="ja-JP" altLang="en-US" dirty="0"/>
          </a:p>
        </p:txBody>
      </p:sp>
      <p:graphicFrame>
        <p:nvGraphicFramePr>
          <p:cNvPr id="8" name="表 7"/>
          <p:cNvGraphicFramePr>
            <a:graphicFrameLocks noGrp="1"/>
          </p:cNvGraphicFramePr>
          <p:nvPr>
            <p:extLst>
              <p:ext uri="{D42A27DB-BD31-4B8C-83A1-F6EECF244321}">
                <p14:modId xmlns:p14="http://schemas.microsoft.com/office/powerpoint/2010/main" val="186305207"/>
              </p:ext>
            </p:extLst>
          </p:nvPr>
        </p:nvGraphicFramePr>
        <p:xfrm>
          <a:off x="234260" y="994365"/>
          <a:ext cx="8622216" cy="2800532"/>
        </p:xfrm>
        <a:graphic>
          <a:graphicData uri="http://schemas.openxmlformats.org/drawingml/2006/table">
            <a:tbl>
              <a:tblPr firstRow="1" bandRow="1">
                <a:tableStyleId>{5C22544A-7EE6-4342-B048-85BDC9FD1C3A}</a:tableStyleId>
              </a:tblPr>
              <a:tblGrid>
                <a:gridCol w="8622216"/>
              </a:tblGrid>
              <a:tr h="421341">
                <a:tc>
                  <a:txBody>
                    <a:bodyPr/>
                    <a:lstStyle/>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研究開発項目①「海洋生分解性に係る評価手法の確立」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76746">
                <a:tc>
                  <a:txBody>
                    <a:bodyPr/>
                    <a:lstStyle/>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研究開発項目②「海洋生分解性プラスチックに関する新技術・新素材の開発」</a:t>
                      </a:r>
                    </a:p>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　②－１「新規化学構造を有する樹脂・新規バイオ製造プロセス開発等に</a:t>
                      </a:r>
                      <a:endParaRPr kumimoji="1" lang="en-US" altLang="ja-JP" b="1" dirty="0" smtClean="0">
                        <a:solidFill>
                          <a:schemeClr val="tx1"/>
                        </a:solidFill>
                        <a:latin typeface="ＭＳ ゴシック" panose="020B0609070205080204" pitchFamily="49" charset="-128"/>
                        <a:ea typeface="ＭＳ ゴシック" panose="020B0609070205080204" pitchFamily="49" charset="-128"/>
                      </a:endParaRPr>
                    </a:p>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　　　　　よる海洋生分解性プラスチックに関する新技術・新素材の開発」</a:t>
                      </a:r>
                      <a:endParaRPr kumimoji="1" lang="ja-JP" altLang="en-US"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176746">
                <a:tc>
                  <a:txBody>
                    <a:bodyPr/>
                    <a:lstStyle/>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研究開発項目②「海洋生分解性プラスチックに関する新技術・新素材の開発」</a:t>
                      </a:r>
                    </a:p>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　②－２「複合化技術等による海洋生分解性プラスチックに関する新技術・</a:t>
                      </a:r>
                      <a:endParaRPr kumimoji="1" lang="en-US" altLang="ja-JP" b="1" dirty="0" smtClean="0">
                        <a:solidFill>
                          <a:schemeClr val="tx1"/>
                        </a:solidFill>
                        <a:latin typeface="ＭＳ ゴシック" panose="020B0609070205080204" pitchFamily="49" charset="-128"/>
                        <a:ea typeface="ＭＳ ゴシック" panose="020B0609070205080204" pitchFamily="49" charset="-128"/>
                      </a:endParaRPr>
                    </a:p>
                    <a:p>
                      <a:pPr>
                        <a:lnSpc>
                          <a:spcPts val="2800"/>
                        </a:lnSpc>
                      </a:pPr>
                      <a:r>
                        <a:rPr kumimoji="1" lang="ja-JP" altLang="en-US" b="1" dirty="0" smtClean="0">
                          <a:solidFill>
                            <a:schemeClr val="tx1"/>
                          </a:solidFill>
                          <a:latin typeface="ＭＳ ゴシック" panose="020B0609070205080204" pitchFamily="49" charset="-128"/>
                          <a:ea typeface="ＭＳ ゴシック" panose="020B0609070205080204" pitchFamily="49" charset="-128"/>
                        </a:rPr>
                        <a:t>　　　　　新素材の開発」</a:t>
                      </a:r>
                      <a:endParaRPr kumimoji="1" lang="ja-JP" altLang="en-US" b="1" dirty="0">
                        <a:solidFill>
                          <a:schemeClr val="tx1"/>
                        </a:solidFill>
                        <a:latin typeface="ＭＳ ゴシック" panose="020B0609070205080204" pitchFamily="49" charset="-128"/>
                        <a:ea typeface="ＭＳ ゴシック" panose="020B0609070205080204"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9" name="テキスト ボックス 8"/>
          <p:cNvSpPr txBox="1"/>
          <p:nvPr/>
        </p:nvSpPr>
        <p:spPr>
          <a:xfrm>
            <a:off x="6260516" y="620688"/>
            <a:ext cx="1893600"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詳細は基本計画を参照</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11" name="Rectangle 20"/>
          <p:cNvSpPr>
            <a:spLocks noChangeArrowheads="1"/>
          </p:cNvSpPr>
          <p:nvPr/>
        </p:nvSpPr>
        <p:spPr bwMode="auto">
          <a:xfrm>
            <a:off x="107504" y="3772877"/>
            <a:ext cx="8931691" cy="2932487"/>
          </a:xfrm>
          <a:prstGeom prst="rect">
            <a:avLst/>
          </a:prstGeom>
          <a:noFill/>
          <a:ln w="9525">
            <a:noFill/>
            <a:miter lim="800000"/>
            <a:headEnd/>
            <a:tailEnd/>
          </a:ln>
        </p:spPr>
        <p:txBody>
          <a:bodyPr lIns="84868" tIns="42435" rIns="84868" bIns="42435" anchor="t"/>
          <a:lstStyle/>
          <a:p>
            <a:pPr>
              <a:lnSpc>
                <a:spcPts val="2400"/>
              </a:lnSpc>
            </a:pPr>
            <a:r>
              <a:rPr lang="ja-JP" altLang="en-US" sz="1600" dirty="0" smtClean="0">
                <a:latin typeface="ＭＳ ゴシック" panose="020B0609070205080204" pitchFamily="49" charset="-128"/>
                <a:ea typeface="ＭＳ ゴシック" panose="020B0609070205080204" pitchFamily="49" charset="-128"/>
                <a:cs typeface="Meiryo UI" panose="020B0604030504040204" pitchFamily="50" charset="-128"/>
              </a:rPr>
              <a:t>研究</a:t>
            </a:r>
            <a:r>
              <a:rPr lang="ja-JP" altLang="en-US" sz="1600" dirty="0">
                <a:latin typeface="ＭＳ ゴシック" panose="020B0609070205080204" pitchFamily="49" charset="-128"/>
                <a:ea typeface="ＭＳ ゴシック" panose="020B0609070205080204" pitchFamily="49" charset="-128"/>
                <a:cs typeface="Meiryo UI" panose="020B0604030504040204" pitchFamily="50" charset="-128"/>
              </a:rPr>
              <a:t>開発項目</a:t>
            </a:r>
            <a:r>
              <a:rPr lang="ja-JP" altLang="en-US" sz="1600" dirty="0" smtClean="0">
                <a:latin typeface="ＭＳ ゴシック" panose="020B0609070205080204" pitchFamily="49" charset="-128"/>
                <a:ea typeface="ＭＳ ゴシック" panose="020B0609070205080204" pitchFamily="49" charset="-128"/>
                <a:cs typeface="Meiryo UI" panose="020B0604030504040204" pitchFamily="50" charset="-128"/>
              </a:rPr>
              <a:t>①</a:t>
            </a:r>
            <a:endParaRPr lang="en-US" altLang="ja-JP" sz="160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　産学官</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で協力して取り組むべき基盤技術であり、</a:t>
            </a:r>
            <a:r>
              <a:rPr lang="ja-JP" altLang="en-US" sz="1600" b="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委託事業</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として</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実施します。</a:t>
            </a:r>
            <a:endPar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dirty="0">
                <a:latin typeface="ＭＳ ゴシック" panose="020B0609070205080204" pitchFamily="49" charset="-128"/>
                <a:ea typeface="ＭＳ ゴシック" panose="020B0609070205080204" pitchFamily="49" charset="-128"/>
                <a:cs typeface="Meiryo UI" panose="020B0604030504040204" pitchFamily="50" charset="-128"/>
              </a:rPr>
              <a:t>研究開発項目</a:t>
            </a:r>
            <a:r>
              <a:rPr lang="ja-JP" altLang="en-US" sz="1600" dirty="0" smtClean="0">
                <a:latin typeface="ＭＳ ゴシック" panose="020B0609070205080204" pitchFamily="49" charset="-128"/>
                <a:ea typeface="ＭＳ ゴシック" panose="020B0609070205080204" pitchFamily="49" charset="-128"/>
                <a:cs typeface="Meiryo UI" panose="020B0604030504040204" pitchFamily="50" charset="-128"/>
              </a:rPr>
              <a:t>②－１</a:t>
            </a:r>
            <a:endParaRPr lang="en-US" altLang="ja-JP" sz="160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研究</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開発要素が多く、時間を要するハイリスクな基盤技術に関するものであり、</a:t>
            </a:r>
            <a:r>
              <a:rPr lang="ja-JP" altLang="en-US" sz="1600" b="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委託</a:t>
            </a:r>
            <a:r>
              <a:rPr lang="ja-JP" altLang="en-US" sz="1600" b="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事業</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と</a:t>
            </a:r>
            <a:endPar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して実施します。</a:t>
            </a:r>
            <a:endPar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dirty="0" smtClean="0">
                <a:latin typeface="ＭＳ ゴシック" panose="020B0609070205080204" pitchFamily="49" charset="-128"/>
                <a:ea typeface="ＭＳ ゴシック" panose="020B0609070205080204" pitchFamily="49" charset="-128"/>
                <a:cs typeface="Meiryo UI" panose="020B0604030504040204" pitchFamily="50" charset="-128"/>
              </a:rPr>
              <a:t>研究</a:t>
            </a:r>
            <a:r>
              <a:rPr lang="ja-JP" altLang="en-US" sz="1600" dirty="0">
                <a:latin typeface="ＭＳ ゴシック" panose="020B0609070205080204" pitchFamily="49" charset="-128"/>
                <a:ea typeface="ＭＳ ゴシック" panose="020B0609070205080204" pitchFamily="49" charset="-128"/>
                <a:cs typeface="Meiryo UI" panose="020B0604030504040204" pitchFamily="50" charset="-128"/>
              </a:rPr>
              <a:t>開発項目②</a:t>
            </a:r>
            <a:r>
              <a:rPr lang="ja-JP" altLang="en-US" sz="1600" dirty="0" smtClean="0">
                <a:latin typeface="ＭＳ ゴシック" panose="020B0609070205080204" pitchFamily="49" charset="-128"/>
                <a:ea typeface="ＭＳ ゴシック" panose="020B0609070205080204" pitchFamily="49" charset="-128"/>
                <a:cs typeface="Meiryo UI" panose="020B0604030504040204" pitchFamily="50" charset="-128"/>
              </a:rPr>
              <a:t>－２</a:t>
            </a:r>
            <a:endParaRPr lang="en-US" altLang="ja-JP" sz="160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600" b="0" dirty="0" smtClean="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委託</a:t>
            </a:r>
            <a:r>
              <a:rPr lang="ja-JP" altLang="en-US" sz="1600" b="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事業</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と</a:t>
            </a:r>
            <a:r>
              <a:rPr lang="ja-JP" altLang="en-US" sz="1600" b="0" dirty="0">
                <a:solidFill>
                  <a:srgbClr val="FF0000"/>
                </a:solidFill>
                <a:latin typeface="ＭＳ ゴシック" panose="020B0609070205080204" pitchFamily="49" charset="-128"/>
                <a:ea typeface="ＭＳ ゴシック" panose="020B0609070205080204" pitchFamily="49" charset="-128"/>
                <a:cs typeface="Meiryo UI" panose="020B0604030504040204" pitchFamily="50" charset="-128"/>
              </a:rPr>
              <a:t>助成事業</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のフェーズを設け、フェーズ移行はステージゲートにより行い、</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事業化</a:t>
            </a:r>
            <a:endPar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　に</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向けた課題は、企業の積極的な関与により推進されるべき研究課題として助成</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事業（</a:t>
            </a:r>
            <a:r>
              <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a:t>
            </a:r>
            <a:endPar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endParaRPr>
          </a:p>
          <a:p>
            <a:pPr>
              <a:lnSpc>
                <a:spcPts val="2400"/>
              </a:lnSpc>
            </a:pP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　</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と</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して</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実施します。　</a:t>
            </a:r>
            <a:r>
              <a:rPr lang="en-US" altLang="ja-JP"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ＮＥＤＯ</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負担率：大企業１</a:t>
            </a:r>
            <a:r>
              <a:rPr lang="en-US" altLang="ja-JP" sz="1600" b="0" dirty="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rPr>
              <a:t>２、中堅・中小・ベンチャー企業２</a:t>
            </a:r>
            <a:r>
              <a:rPr lang="en-US" altLang="ja-JP" sz="1600" b="0" dirty="0">
                <a:latin typeface="ＭＳ ゴシック" panose="020B0609070205080204" pitchFamily="49" charset="-128"/>
                <a:ea typeface="ＭＳ ゴシック" panose="020B0609070205080204" pitchFamily="49" charset="-128"/>
                <a:cs typeface="Meiryo UI" panose="020B0604030504040204" pitchFamily="50" charset="-128"/>
              </a:rPr>
              <a:t>/</a:t>
            </a:r>
            <a:r>
              <a:rPr lang="ja-JP" altLang="en-US" sz="1600" b="0" dirty="0" smtClean="0">
                <a:latin typeface="ＭＳ ゴシック" panose="020B0609070205080204" pitchFamily="49" charset="-128"/>
                <a:ea typeface="ＭＳ ゴシック" panose="020B0609070205080204" pitchFamily="49" charset="-128"/>
                <a:cs typeface="Meiryo UI" panose="020B0604030504040204" pitchFamily="50" charset="-128"/>
              </a:rPr>
              <a:t>３</a:t>
            </a:r>
            <a:endParaRPr lang="ja-JP" altLang="en-US" sz="1600" b="0" dirty="0">
              <a:latin typeface="ＭＳ ゴシック" panose="020B0609070205080204" pitchFamily="49" charset="-128"/>
              <a:ea typeface="ＭＳ ゴシック" panose="020B0609070205080204" pitchFamily="49" charset="-128"/>
              <a:cs typeface="Meiryo UI" panose="020B0604030504040204" pitchFamily="50" charset="-128"/>
            </a:endParaRPr>
          </a:p>
        </p:txBody>
      </p:sp>
    </p:spTree>
    <p:extLst>
      <p:ext uri="{BB962C8B-B14F-4D97-AF65-F5344CB8AC3E}">
        <p14:creationId xmlns:p14="http://schemas.microsoft.com/office/powerpoint/2010/main" val="3116426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事業全体スケジュール</a:t>
            </a: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4</a:t>
            </a:fld>
            <a:endParaRPr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4254392875"/>
              </p:ext>
            </p:extLst>
          </p:nvPr>
        </p:nvGraphicFramePr>
        <p:xfrm>
          <a:off x="323523" y="1141708"/>
          <a:ext cx="8496949" cy="5099064"/>
        </p:xfrm>
        <a:graphic>
          <a:graphicData uri="http://schemas.openxmlformats.org/drawingml/2006/table">
            <a:tbl>
              <a:tblPr firstRow="1" firstCol="1" bandRow="1">
                <a:tableStyleId>{F5AB1C69-6EDB-4FF4-983F-18BD219EF322}</a:tableStyleId>
              </a:tblPr>
              <a:tblGrid>
                <a:gridCol w="1836205"/>
                <a:gridCol w="1110124"/>
                <a:gridCol w="1110124"/>
                <a:gridCol w="1110124"/>
                <a:gridCol w="1110124"/>
                <a:gridCol w="1110124"/>
                <a:gridCol w="1110124"/>
              </a:tblGrid>
              <a:tr h="326913">
                <a:tc>
                  <a:txBody>
                    <a:bodyPr/>
                    <a:lstStyle/>
                    <a:p>
                      <a:pPr algn="just">
                        <a:spcAft>
                          <a:spcPts val="0"/>
                        </a:spcAft>
                      </a:pPr>
                      <a:r>
                        <a:rPr lang="en-US" sz="1400" kern="100" baseline="0" dirty="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２０２０</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２０２１</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２０２２</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２０２３</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２０２４</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ctr">
                        <a:lnSpc>
                          <a:spcPts val="1800"/>
                        </a:lnSpc>
                        <a:spcAft>
                          <a:spcPts val="0"/>
                        </a:spcAft>
                      </a:pPr>
                      <a:r>
                        <a:rPr lang="ja-JP" altLang="en-US" sz="1400" kern="100" baseline="0" dirty="0" smtClean="0">
                          <a:solidFill>
                            <a:schemeClr val="tx1"/>
                          </a:solidFill>
                          <a:effectLst/>
                          <a:latin typeface="ＭＳ ゴシック" panose="020B0609070205080204" pitchFamily="49" charset="-128"/>
                          <a:ea typeface="ＭＳ ゴシック" panose="020B0609070205080204" pitchFamily="49" charset="-128"/>
                        </a:rPr>
                        <a:t>２０２５</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r>
              <a:tr h="1620180">
                <a:tc>
                  <a:txBody>
                    <a:bodyPr/>
                    <a:lstStyle/>
                    <a:p>
                      <a:pPr algn="l">
                        <a:lnSpc>
                          <a:spcPts val="1800"/>
                        </a:lnSpc>
                        <a:spcAft>
                          <a:spcPts val="600"/>
                        </a:spcAft>
                      </a:pP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研究開発項目</a:t>
                      </a: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①</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endParaRPr>
                    </a:p>
                    <a:p>
                      <a:pPr algn="l">
                        <a:lnSpc>
                          <a:spcPts val="1800"/>
                        </a:lnSpc>
                        <a:spcAft>
                          <a:spcPts val="0"/>
                        </a:spcAft>
                      </a:pP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海洋生分解性</a:t>
                      </a: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に係る評価</a:t>
                      </a: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手法</a:t>
                      </a: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の確立</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endParaRPr>
                    </a:p>
                    <a:p>
                      <a:pPr algn="l">
                        <a:lnSpc>
                          <a:spcPts val="1800"/>
                        </a:lnSpc>
                        <a:spcAft>
                          <a:spcPts val="0"/>
                        </a:spcAft>
                      </a:pP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（委託）</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r>
                        <a:rPr lang="en-US" sz="1400" kern="100" baseline="0" dirty="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r>
                        <a:rPr lang="en-US" sz="1400" kern="100" baseline="0" dirty="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r>
              <a:tr h="3151971">
                <a:tc>
                  <a:txBody>
                    <a:bodyPr/>
                    <a:lstStyle/>
                    <a:p>
                      <a:pPr algn="l">
                        <a:lnSpc>
                          <a:spcPts val="1800"/>
                        </a:lnSpc>
                        <a:spcAft>
                          <a:spcPts val="600"/>
                        </a:spcAft>
                      </a:pP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研究開発項目</a:t>
                      </a: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②</a:t>
                      </a:r>
                      <a:endParaRPr lang="en-US" altLang="ja-JP" sz="1400" kern="100" baseline="0" dirty="0" smtClean="0">
                        <a:solidFill>
                          <a:schemeClr val="tx1"/>
                        </a:solidFill>
                        <a:effectLst/>
                        <a:latin typeface="ＭＳ ゴシック" panose="020B0609070205080204" pitchFamily="49" charset="-128"/>
                        <a:ea typeface="ＭＳ ゴシック" panose="020B0609070205080204" pitchFamily="49" charset="-128"/>
                      </a:endParaRPr>
                    </a:p>
                    <a:p>
                      <a:pPr algn="l">
                        <a:lnSpc>
                          <a:spcPts val="1800"/>
                        </a:lnSpc>
                        <a:spcAft>
                          <a:spcPts val="0"/>
                        </a:spcAft>
                      </a:pP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海洋生分解性プラスチックに関する</a:t>
                      </a: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新技術</a:t>
                      </a:r>
                      <a:r>
                        <a:rPr lang="ja-JP" sz="1400" kern="100" baseline="0" dirty="0" smtClean="0">
                          <a:solidFill>
                            <a:schemeClr val="tx1"/>
                          </a:solidFill>
                          <a:effectLst/>
                          <a:latin typeface="ＭＳ ゴシック" panose="020B0609070205080204" pitchFamily="49" charset="-128"/>
                          <a:ea typeface="ＭＳ ゴシック" panose="020B0609070205080204" pitchFamily="49" charset="-128"/>
                        </a:rPr>
                        <a:t>・新素材</a:t>
                      </a: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の開発</a:t>
                      </a:r>
                    </a:p>
                    <a:p>
                      <a:pPr algn="l">
                        <a:lnSpc>
                          <a:spcPts val="1800"/>
                        </a:lnSpc>
                        <a:spcAft>
                          <a:spcPts val="0"/>
                        </a:spcAft>
                      </a:pPr>
                      <a:r>
                        <a:rPr lang="ja-JP" sz="1400" kern="100" baseline="0" dirty="0">
                          <a:solidFill>
                            <a:schemeClr val="tx1"/>
                          </a:solidFill>
                          <a:effectLst/>
                          <a:latin typeface="ＭＳ ゴシック" panose="020B0609070205080204" pitchFamily="49" charset="-128"/>
                          <a:ea typeface="ＭＳ ゴシック" panose="020B0609070205080204" pitchFamily="49" charset="-128"/>
                        </a:rPr>
                        <a:t>（委託・助成）</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nchor="ctr"/>
                </a:tc>
                <a:tc>
                  <a:txBody>
                    <a:bodyPr/>
                    <a:lstStyle/>
                    <a:p>
                      <a:pPr algn="l">
                        <a:lnSpc>
                          <a:spcPts val="1200"/>
                        </a:lnSpc>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endParaRPr>
                    </a:p>
                    <a:p>
                      <a:pPr algn="l">
                        <a:spcAft>
                          <a:spcPts val="0"/>
                        </a:spcAft>
                      </a:pPr>
                      <a:r>
                        <a:rPr lang="en-US" sz="1400" kern="100" baseline="0" dirty="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r>
                        <a:rPr lang="en-US" sz="1400" kern="100" baseline="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r>
                        <a:rPr lang="en-US" sz="1400" kern="100" baseline="0" dirty="0">
                          <a:solidFill>
                            <a:schemeClr val="tx1"/>
                          </a:solidFill>
                          <a:effectLst/>
                          <a:latin typeface="ＭＳ ゴシック" panose="020B0609070205080204" pitchFamily="49" charset="-128"/>
                          <a:ea typeface="ＭＳ ゴシック" panose="020B0609070205080204" pitchFamily="49" charset="-128"/>
                        </a:rPr>
                        <a:t> </a:t>
                      </a: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c>
                  <a:txBody>
                    <a:bodyPr/>
                    <a:lstStyle/>
                    <a:p>
                      <a:pPr algn="l">
                        <a:spcAft>
                          <a:spcPts val="0"/>
                        </a:spcAft>
                      </a:pPr>
                      <a:endParaRPr lang="ja-JP" sz="1400" kern="100" baseline="0" dirty="0">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txBody>
                  <a:tcPr marL="68580" marR="68580" marT="0" marB="0"/>
                </a:tc>
              </a:tr>
            </a:tbl>
          </a:graphicData>
        </a:graphic>
      </p:graphicFrame>
      <p:sp>
        <p:nvSpPr>
          <p:cNvPr id="6" name="フローチャート: 処理 5"/>
          <p:cNvSpPr/>
          <p:nvPr/>
        </p:nvSpPr>
        <p:spPr>
          <a:xfrm>
            <a:off x="7740348" y="1553561"/>
            <a:ext cx="337708" cy="4595580"/>
          </a:xfrm>
          <a:prstGeom prst="flowChartProcess">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0" tIns="0" rIns="0" bIns="0" numCol="1" spcCol="0" rtlCol="0" fromWordArt="0" anchor="ctr" anchorCtr="0" forceAA="0" compatLnSpc="1">
            <a:prstTxWarp prst="textNoShape">
              <a:avLst/>
            </a:prstTxWarp>
            <a:noAutofit/>
          </a:bodyPr>
          <a:lstStyle/>
          <a:p>
            <a:pPr algn="ctr">
              <a:spcAft>
                <a:spcPts val="0"/>
              </a:spcAft>
            </a:pPr>
            <a:r>
              <a:rPr lang="ja-JP" sz="14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事後</a:t>
            </a:r>
            <a:r>
              <a:rPr lang="ja-JP" sz="1400" b="0" kern="100" dirty="0" smtClean="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評価</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8" name="フリーフォーム 7"/>
          <p:cNvSpPr/>
          <p:nvPr/>
        </p:nvSpPr>
        <p:spPr>
          <a:xfrm>
            <a:off x="8149911" y="3172109"/>
            <a:ext cx="578131" cy="2977032"/>
          </a:xfrm>
          <a:custGeom>
            <a:avLst/>
            <a:gdLst>
              <a:gd name="connsiteX0" fmla="*/ 0 w 500974"/>
              <a:gd name="connsiteY0" fmla="*/ 0 h 2762655"/>
              <a:gd name="connsiteX1" fmla="*/ 0 w 500974"/>
              <a:gd name="connsiteY1" fmla="*/ 2762655 h 2762655"/>
              <a:gd name="connsiteX2" fmla="*/ 311285 w 500974"/>
              <a:gd name="connsiteY2" fmla="*/ 2762655 h 2762655"/>
              <a:gd name="connsiteX3" fmla="*/ 500974 w 500974"/>
              <a:gd name="connsiteY3" fmla="*/ 1386191 h 2762655"/>
              <a:gd name="connsiteX4" fmla="*/ 311285 w 500974"/>
              <a:gd name="connsiteY4" fmla="*/ 4864 h 2762655"/>
              <a:gd name="connsiteX5" fmla="*/ 0 w 500974"/>
              <a:gd name="connsiteY5" fmla="*/ 0 h 2762655"/>
              <a:gd name="connsiteX0" fmla="*/ 0 w 500974"/>
              <a:gd name="connsiteY0" fmla="*/ 1392 h 2757791"/>
              <a:gd name="connsiteX1" fmla="*/ 0 w 500974"/>
              <a:gd name="connsiteY1" fmla="*/ 2757791 h 2757791"/>
              <a:gd name="connsiteX2" fmla="*/ 311285 w 500974"/>
              <a:gd name="connsiteY2" fmla="*/ 2757791 h 2757791"/>
              <a:gd name="connsiteX3" fmla="*/ 500974 w 500974"/>
              <a:gd name="connsiteY3" fmla="*/ 1381327 h 2757791"/>
              <a:gd name="connsiteX4" fmla="*/ 311285 w 500974"/>
              <a:gd name="connsiteY4" fmla="*/ 0 h 2757791"/>
              <a:gd name="connsiteX5" fmla="*/ 0 w 500974"/>
              <a:gd name="connsiteY5" fmla="*/ 1392 h 275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74" h="2757791">
                <a:moveTo>
                  <a:pt x="0" y="1392"/>
                </a:moveTo>
                <a:lnTo>
                  <a:pt x="0" y="2757791"/>
                </a:lnTo>
                <a:lnTo>
                  <a:pt x="311285" y="2757791"/>
                </a:lnTo>
                <a:lnTo>
                  <a:pt x="500974" y="1381327"/>
                </a:lnTo>
                <a:lnTo>
                  <a:pt x="311285" y="0"/>
                </a:lnTo>
                <a:lnTo>
                  <a:pt x="0" y="1392"/>
                </a:lnTo>
                <a:close/>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0" tIns="0" rIns="0" bIns="0" numCol="1" spcCol="0" rtlCol="0" fromWordArt="0" anchor="ctr" anchorCtr="0" forceAA="0" compatLnSpc="1">
            <a:prstTxWarp prst="textNoShape">
              <a:avLst/>
            </a:prstTxWarp>
            <a:noAutofit/>
          </a:bodyPr>
          <a:lstStyle/>
          <a:p>
            <a:pPr algn="ctr">
              <a:spcAft>
                <a:spcPts val="0"/>
              </a:spcAft>
            </a:pPr>
            <a:r>
              <a:rPr lang="ja-JP" sz="1200" b="0" kern="10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事業化、実用化に向けた取組み</a:t>
            </a:r>
            <a:endParaRPr lang="ja-JP" sz="1200" b="0" kern="10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9" name="テキスト ボックス 37"/>
          <p:cNvSpPr txBox="1">
            <a:spLocks noChangeArrowheads="1"/>
          </p:cNvSpPr>
          <p:nvPr/>
        </p:nvSpPr>
        <p:spPr bwMode="auto">
          <a:xfrm>
            <a:off x="683568" y="6254947"/>
            <a:ext cx="7908412" cy="326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none" lIns="0" tIns="0" rIns="0" bIns="0" numCol="1" anchor="ctr" anchorCtr="0" compatLnSpc="1">
            <a:prstTxWarp prst="textNoShape">
              <a:avLst/>
            </a:prstTxWarp>
          </a:bodyPr>
          <a:lstStyle/>
          <a:p>
            <a:pPr marL="0" marR="0" lvl="0" indent="0" algn="l" defTabSz="914400" rtl="0" eaLnBrk="0" fontAlgn="base" latinLnBrk="0" hangingPunct="0">
              <a:lnSpc>
                <a:spcPts val="1800"/>
              </a:lnSpc>
              <a:spcBef>
                <a:spcPct val="0"/>
              </a:spcBef>
              <a:spcAft>
                <a:spcPct val="0"/>
              </a:spcAft>
              <a:buClrTx/>
              <a:buSzTx/>
              <a:buFontTx/>
              <a:buNone/>
              <a:tabLst/>
            </a:pPr>
            <a:r>
              <a:rPr kumimoji="0" lang="ja-JP"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予算額（予定）　　</a:t>
            </a:r>
            <a:r>
              <a:rPr kumimoji="0" lang="ja-JP" altLang="en-US"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３億円</a:t>
            </a:r>
            <a:r>
              <a:rPr kumimoji="0" lang="en-US"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６億円</a:t>
            </a:r>
            <a:r>
              <a:rPr kumimoji="0" lang="en-US"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６億円</a:t>
            </a:r>
            <a:r>
              <a:rPr kumimoji="0" lang="en-US"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５億円</a:t>
            </a:r>
            <a:r>
              <a:rPr kumimoji="0" lang="en-US" altLang="ja-JP"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       </a:t>
            </a:r>
            <a:r>
              <a:rPr kumimoji="0" lang="ja-JP" altLang="en-US"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５億円</a:t>
            </a:r>
            <a:endParaRPr kumimoji="0" lang="ja-JP" altLang="en-US" sz="1400" b="0" i="0" u="none" strike="noStrike" cap="none" normalizeH="0" baseline="0" dirty="0" smtClean="0">
              <a:ln>
                <a:noFill/>
              </a:ln>
              <a:solidFill>
                <a:schemeClr val="tx1"/>
              </a:solidFill>
              <a:effectLst/>
              <a:latin typeface="ＭＳ ゴシック" panose="020B0609070205080204" pitchFamily="49" charset="-128"/>
              <a:ea typeface="ＭＳ ゴシック" panose="020B0609070205080204" pitchFamily="49" charset="-128"/>
            </a:endParaRPr>
          </a:p>
        </p:txBody>
      </p:sp>
      <p:sp>
        <p:nvSpPr>
          <p:cNvPr id="10" name="ホームベース 9"/>
          <p:cNvSpPr/>
          <p:nvPr/>
        </p:nvSpPr>
        <p:spPr>
          <a:xfrm>
            <a:off x="2303132" y="5361167"/>
            <a:ext cx="3096000" cy="571500"/>
          </a:xfrm>
          <a:prstGeom prst="homePlate">
            <a:avLst>
              <a:gd name="adj" fmla="val 28768"/>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11" name="ホームベース 10"/>
          <p:cNvSpPr/>
          <p:nvPr/>
        </p:nvSpPr>
        <p:spPr>
          <a:xfrm>
            <a:off x="3707900" y="3777441"/>
            <a:ext cx="3959225" cy="571500"/>
          </a:xfrm>
          <a:prstGeom prst="homePlate">
            <a:avLst>
              <a:gd name="adj" fmla="val 24831"/>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12" name="フリーフォーム 11"/>
          <p:cNvSpPr/>
          <p:nvPr/>
        </p:nvSpPr>
        <p:spPr>
          <a:xfrm>
            <a:off x="8149691" y="1553560"/>
            <a:ext cx="578351" cy="1458151"/>
          </a:xfrm>
          <a:custGeom>
            <a:avLst/>
            <a:gdLst>
              <a:gd name="connsiteX0" fmla="*/ 0 w 500974"/>
              <a:gd name="connsiteY0" fmla="*/ 0 h 2762655"/>
              <a:gd name="connsiteX1" fmla="*/ 0 w 500974"/>
              <a:gd name="connsiteY1" fmla="*/ 2762655 h 2762655"/>
              <a:gd name="connsiteX2" fmla="*/ 311285 w 500974"/>
              <a:gd name="connsiteY2" fmla="*/ 2762655 h 2762655"/>
              <a:gd name="connsiteX3" fmla="*/ 500974 w 500974"/>
              <a:gd name="connsiteY3" fmla="*/ 1386191 h 2762655"/>
              <a:gd name="connsiteX4" fmla="*/ 311285 w 500974"/>
              <a:gd name="connsiteY4" fmla="*/ 4864 h 2762655"/>
              <a:gd name="connsiteX5" fmla="*/ 0 w 500974"/>
              <a:gd name="connsiteY5" fmla="*/ 0 h 2762655"/>
              <a:gd name="connsiteX0" fmla="*/ 0 w 500974"/>
              <a:gd name="connsiteY0" fmla="*/ 1392 h 2757791"/>
              <a:gd name="connsiteX1" fmla="*/ 0 w 500974"/>
              <a:gd name="connsiteY1" fmla="*/ 2757791 h 2757791"/>
              <a:gd name="connsiteX2" fmla="*/ 311285 w 500974"/>
              <a:gd name="connsiteY2" fmla="*/ 2757791 h 2757791"/>
              <a:gd name="connsiteX3" fmla="*/ 500974 w 500974"/>
              <a:gd name="connsiteY3" fmla="*/ 1381327 h 2757791"/>
              <a:gd name="connsiteX4" fmla="*/ 311285 w 500974"/>
              <a:gd name="connsiteY4" fmla="*/ 0 h 2757791"/>
              <a:gd name="connsiteX5" fmla="*/ 0 w 500974"/>
              <a:gd name="connsiteY5" fmla="*/ 1392 h 275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74" h="2757791">
                <a:moveTo>
                  <a:pt x="0" y="1392"/>
                </a:moveTo>
                <a:lnTo>
                  <a:pt x="0" y="2757791"/>
                </a:lnTo>
                <a:lnTo>
                  <a:pt x="311285" y="2757791"/>
                </a:lnTo>
                <a:lnTo>
                  <a:pt x="500974" y="1381327"/>
                </a:lnTo>
                <a:lnTo>
                  <a:pt x="311285" y="0"/>
                </a:lnTo>
                <a:lnTo>
                  <a:pt x="0" y="1392"/>
                </a:lnTo>
                <a:close/>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0" tIns="0" rIns="0" bIns="0" numCol="1" spcCol="0" rtlCol="0" fromWordArt="0" anchor="ctr" anchorCtr="0" forceAA="0" compatLnSpc="1">
            <a:prstTxWarp prst="textNoShape">
              <a:avLst/>
            </a:prstTxWarp>
            <a:noAutofit/>
          </a:bodyPr>
          <a:lstStyle/>
          <a:p>
            <a:pPr algn="ctr">
              <a:spcAft>
                <a:spcPts val="0"/>
              </a:spcAft>
            </a:pPr>
            <a:r>
              <a:rPr lang="ja-JP" sz="12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ＩＳＯ化の取組み</a:t>
            </a:r>
            <a:endParaRPr lang="ja-JP" sz="12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5" name="ホームベース 14"/>
          <p:cNvSpPr/>
          <p:nvPr/>
        </p:nvSpPr>
        <p:spPr>
          <a:xfrm>
            <a:off x="3707900" y="2156811"/>
            <a:ext cx="3960813" cy="571500"/>
          </a:xfrm>
          <a:prstGeom prst="homePlate">
            <a:avLst>
              <a:gd name="adj" fmla="val 32559"/>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16" name="正方形/長方形 15"/>
          <p:cNvSpPr/>
          <p:nvPr/>
        </p:nvSpPr>
        <p:spPr>
          <a:xfrm>
            <a:off x="5396017" y="5032667"/>
            <a:ext cx="77788" cy="900000"/>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7" name="正方形/長方形 16"/>
          <p:cNvSpPr/>
          <p:nvPr/>
        </p:nvSpPr>
        <p:spPr>
          <a:xfrm>
            <a:off x="4752184" y="4971901"/>
            <a:ext cx="1476000" cy="252000"/>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600"/>
              </a:lnSpc>
              <a:spcAft>
                <a:spcPts val="0"/>
              </a:spcAft>
            </a:pPr>
            <a:r>
              <a:rPr lang="ja-JP" sz="14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ステージゲート</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18" name="ホームベース 17"/>
          <p:cNvSpPr/>
          <p:nvPr/>
        </p:nvSpPr>
        <p:spPr>
          <a:xfrm>
            <a:off x="5508100" y="5361167"/>
            <a:ext cx="2160000" cy="571500"/>
          </a:xfrm>
          <a:prstGeom prst="homePlate">
            <a:avLst>
              <a:gd name="adj" fmla="val 31043"/>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21" name="テキスト ボックス 115"/>
          <p:cNvSpPr txBox="1"/>
          <p:nvPr/>
        </p:nvSpPr>
        <p:spPr>
          <a:xfrm>
            <a:off x="2314595" y="3382640"/>
            <a:ext cx="1566469" cy="297517"/>
          </a:xfrm>
          <a:prstGeom prst="rect">
            <a:avLst/>
          </a:prstGeom>
          <a:solidFill>
            <a:srgbClr val="FFFFFF"/>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ts val="1600"/>
              </a:lnSpc>
              <a:spcAft>
                <a:spcPts val="0"/>
              </a:spcAft>
            </a:pPr>
            <a:r>
              <a:rPr 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②</a:t>
            </a:r>
            <a:r>
              <a:rPr lang="ja-JP" altLang="en-US" sz="1400" b="0" kern="100" dirty="0">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１</a:t>
            </a:r>
            <a:r>
              <a:rPr 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の</a:t>
            </a:r>
            <a:r>
              <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場合</a:t>
            </a:r>
          </a:p>
        </p:txBody>
      </p:sp>
      <p:sp>
        <p:nvSpPr>
          <p:cNvPr id="22" name="テキスト ボックス 116"/>
          <p:cNvSpPr txBox="1"/>
          <p:nvPr/>
        </p:nvSpPr>
        <p:spPr>
          <a:xfrm>
            <a:off x="2308299" y="4976446"/>
            <a:ext cx="1574845" cy="297517"/>
          </a:xfrm>
          <a:prstGeom prst="rect">
            <a:avLst/>
          </a:prstGeom>
          <a:solidFill>
            <a:srgbClr val="FFFFFF"/>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ts val="1600"/>
              </a:lnSpc>
              <a:spcAft>
                <a:spcPts val="0"/>
              </a:spcAft>
            </a:pPr>
            <a:r>
              <a:rPr 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②</a:t>
            </a: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－２</a:t>
            </a:r>
            <a:r>
              <a:rPr 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の</a:t>
            </a:r>
            <a:r>
              <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場合</a:t>
            </a:r>
          </a:p>
        </p:txBody>
      </p:sp>
      <p:sp>
        <p:nvSpPr>
          <p:cNvPr id="23" name="ホームベース 22"/>
          <p:cNvSpPr/>
          <p:nvPr/>
        </p:nvSpPr>
        <p:spPr>
          <a:xfrm>
            <a:off x="2297421" y="3777441"/>
            <a:ext cx="3240000" cy="571500"/>
          </a:xfrm>
          <a:prstGeom prst="homePlate">
            <a:avLst>
              <a:gd name="adj" fmla="val 28768"/>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28" name="ホームベース 27"/>
          <p:cNvSpPr/>
          <p:nvPr/>
        </p:nvSpPr>
        <p:spPr>
          <a:xfrm>
            <a:off x="2297422" y="2156811"/>
            <a:ext cx="3240000" cy="571500"/>
          </a:xfrm>
          <a:prstGeom prst="homePlate">
            <a:avLst>
              <a:gd name="adj" fmla="val 28768"/>
            </a:avLst>
          </a:prstGeom>
          <a:solidFill>
            <a:srgbClr val="FFFFF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a:effectLst/>
                <a:ea typeface="ＭＳ 明朝" panose="02020609040205080304" pitchFamily="17" charset="-128"/>
                <a:cs typeface="Times New Roman" panose="02020603050405020304" pitchFamily="18" charset="0"/>
              </a:rPr>
              <a:t> </a:t>
            </a:r>
            <a:endParaRPr lang="ja-JP" sz="1050" kern="100">
              <a:effectLst/>
              <a:ea typeface="ＭＳ 明朝" panose="02020609040205080304" pitchFamily="17" charset="-128"/>
              <a:cs typeface="Times New Roman" panose="02020603050405020304" pitchFamily="18" charset="0"/>
            </a:endParaRPr>
          </a:p>
        </p:txBody>
      </p:sp>
      <p:sp>
        <p:nvSpPr>
          <p:cNvPr id="30" name="正方形/長方形 29"/>
          <p:cNvSpPr/>
          <p:nvPr/>
        </p:nvSpPr>
        <p:spPr>
          <a:xfrm>
            <a:off x="5004156" y="1775334"/>
            <a:ext cx="972000" cy="252000"/>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600"/>
              </a:lnSpc>
              <a:spcAft>
                <a:spcPts val="0"/>
              </a:spcAft>
            </a:pPr>
            <a:r>
              <a:rPr lang="ja-JP" sz="14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中間評価</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1" name="正方形/長方形 30"/>
          <p:cNvSpPr/>
          <p:nvPr/>
        </p:nvSpPr>
        <p:spPr>
          <a:xfrm>
            <a:off x="5004156" y="3382799"/>
            <a:ext cx="972000" cy="252000"/>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600"/>
              </a:lnSpc>
              <a:spcAft>
                <a:spcPts val="0"/>
              </a:spcAft>
            </a:pPr>
            <a:r>
              <a:rPr lang="ja-JP" sz="14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中間評価</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5" name="テキスト ボックス 28"/>
          <p:cNvSpPr txBox="1"/>
          <p:nvPr/>
        </p:nvSpPr>
        <p:spPr>
          <a:xfrm>
            <a:off x="2701079" y="2156361"/>
            <a:ext cx="2432686" cy="572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暫定的</a:t>
            </a:r>
            <a:r>
              <a:rPr lang="ja-JP" altLang="en-US" sz="1400" b="0" kern="100" dirty="0">
                <a:latin typeface="ＭＳ ゴシック" panose="020B0609070205080204" pitchFamily="49" charset="-128"/>
                <a:ea typeface="ＭＳ ゴシック" panose="020B0609070205080204" pitchFamily="49" charset="-128"/>
                <a:cs typeface="Times New Roman" panose="02020603050405020304" pitchFamily="18" charset="0"/>
              </a:rPr>
              <a:t>な評価手法策定</a:t>
            </a:r>
          </a:p>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（委託）</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6" name="テキスト ボックス 28"/>
          <p:cNvSpPr txBox="1"/>
          <p:nvPr/>
        </p:nvSpPr>
        <p:spPr>
          <a:xfrm>
            <a:off x="5688668" y="2156361"/>
            <a:ext cx="1655636" cy="572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ts val="1800"/>
              </a:lnSpc>
              <a:spcAft>
                <a:spcPts val="0"/>
              </a:spcAft>
            </a:pPr>
            <a:r>
              <a:rPr lang="ja-JP" altLang="en-US"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評価手法確立</a:t>
            </a:r>
            <a:endParaRPr lang="en-US" alt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（委託）</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7" name="テキスト ボックス 28"/>
          <p:cNvSpPr txBox="1"/>
          <p:nvPr/>
        </p:nvSpPr>
        <p:spPr>
          <a:xfrm>
            <a:off x="3635892" y="3901609"/>
            <a:ext cx="3053392" cy="323165"/>
          </a:xfrm>
          <a:prstGeom prst="rect">
            <a:avLst/>
          </a:prstGeom>
          <a:solidFill>
            <a:srgbClr val="FFFFFF"/>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ts val="1800"/>
              </a:lnSpc>
              <a:spcAft>
                <a:spcPts val="0"/>
              </a:spcAft>
            </a:pPr>
            <a:r>
              <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新技術・新素材</a:t>
            </a:r>
            <a:r>
              <a:rPr 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開発</a:t>
            </a: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（委託）</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9" name="テキスト ボックス 28"/>
          <p:cNvSpPr txBox="1"/>
          <p:nvPr/>
        </p:nvSpPr>
        <p:spPr>
          <a:xfrm>
            <a:off x="2557024" y="5360717"/>
            <a:ext cx="2588216" cy="572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新技術・新素材開発</a:t>
            </a:r>
            <a:endParaRPr lang="ja-JP" altLang="en-US" sz="1400" b="0" kern="100" dirty="0">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（委託　１～３年）</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40" name="テキスト ボックス 28"/>
          <p:cNvSpPr txBox="1"/>
          <p:nvPr/>
        </p:nvSpPr>
        <p:spPr>
          <a:xfrm>
            <a:off x="5616660" y="5360717"/>
            <a:ext cx="1942880" cy="55399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ts val="1800"/>
              </a:lnSpc>
              <a:spcAft>
                <a:spcPts val="0"/>
              </a:spcAft>
            </a:pPr>
            <a:r>
              <a:rPr lang="ja-JP" altLang="en-US"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rPr>
              <a:t>実用化開発</a:t>
            </a:r>
            <a:endParaRPr lang="en-US" altLang="ja-JP" sz="1400" b="0" kern="100" dirty="0" smtClean="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lnSpc>
                <a:spcPts val="1800"/>
              </a:lnSpc>
              <a:spcAft>
                <a:spcPts val="0"/>
              </a:spcAft>
            </a:pPr>
            <a:r>
              <a:rPr lang="ja-JP" altLang="en-US" sz="1400" b="0" kern="100" dirty="0" smtClean="0">
                <a:latin typeface="ＭＳ ゴシック" panose="020B0609070205080204" pitchFamily="49" charset="-128"/>
                <a:ea typeface="ＭＳ ゴシック" panose="020B0609070205080204" pitchFamily="49" charset="-128"/>
                <a:cs typeface="Times New Roman" panose="02020603050405020304" pitchFamily="18" charset="0"/>
              </a:rPr>
              <a:t>（助成　１～２年）</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正方形/長方形 6"/>
          <p:cNvSpPr/>
          <p:nvPr/>
        </p:nvSpPr>
        <p:spPr>
          <a:xfrm>
            <a:off x="5004156" y="4646603"/>
            <a:ext cx="972000" cy="252000"/>
          </a:xfrm>
          <a:prstGeom prst="rect">
            <a:avLst/>
          </a:prstGeom>
          <a:solidFill>
            <a:schemeClr val="bg2">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ts val="1600"/>
              </a:lnSpc>
              <a:spcAft>
                <a:spcPts val="0"/>
              </a:spcAft>
            </a:pPr>
            <a:r>
              <a:rPr lang="ja-JP" sz="1400" b="0" kern="100" dirty="0">
                <a:solidFill>
                  <a:srgbClr val="00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中間評価</a:t>
            </a:r>
            <a:endParaRPr lang="ja-JP" sz="1400" b="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42" name="テキスト ボックス 41"/>
          <p:cNvSpPr txBox="1"/>
          <p:nvPr/>
        </p:nvSpPr>
        <p:spPr>
          <a:xfrm>
            <a:off x="6926872" y="764704"/>
            <a:ext cx="1893600"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詳細は基本計画を参照</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967468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368660"/>
            <a:ext cx="8616950" cy="720080"/>
          </a:xfrm>
        </p:spPr>
        <p:txBody>
          <a:bodyPr/>
          <a:lstStyle/>
          <a:p>
            <a:r>
              <a:rPr kumimoji="1" lang="ja-JP" altLang="en-US" dirty="0" smtClean="0"/>
              <a:t>今回の公募対象（研究開発項目）</a:t>
            </a:r>
            <a:endParaRPr kumimoji="1" lang="ja-JP" altLang="en-US" dirty="0"/>
          </a:p>
        </p:txBody>
      </p:sp>
      <p:sp>
        <p:nvSpPr>
          <p:cNvPr id="3" name="コンテンツ プレースホルダー 2"/>
          <p:cNvSpPr>
            <a:spLocks noGrp="1"/>
          </p:cNvSpPr>
          <p:nvPr>
            <p:ph idx="1"/>
          </p:nvPr>
        </p:nvSpPr>
        <p:spPr>
          <a:xfrm>
            <a:off x="107744" y="944724"/>
            <a:ext cx="8964756" cy="5796644"/>
          </a:xfrm>
        </p:spPr>
        <p:txBody>
          <a:bodyPr/>
          <a:lstStyle/>
          <a:p>
            <a:pPr marL="0" indent="0">
              <a:lnSpc>
                <a:spcPts val="2400"/>
              </a:lnSpc>
              <a:spcBef>
                <a:spcPts val="0"/>
              </a:spcBef>
              <a:buNone/>
            </a:pPr>
            <a:r>
              <a:rPr lang="ja-JP" altLang="en-US" sz="1800" b="1" dirty="0"/>
              <a:t>研究開発項目①「海洋生分解性に係る評価手法の確立</a:t>
            </a:r>
            <a:r>
              <a:rPr lang="ja-JP" altLang="en-US" sz="1800" b="1" dirty="0" smtClean="0"/>
              <a:t>」</a:t>
            </a:r>
            <a:endParaRPr lang="en-US" altLang="ja-JP" sz="1800" b="1" dirty="0" smtClean="0"/>
          </a:p>
          <a:p>
            <a:pPr marL="0" indent="0">
              <a:lnSpc>
                <a:spcPts val="2400"/>
              </a:lnSpc>
              <a:spcBef>
                <a:spcPts val="0"/>
              </a:spcBef>
              <a:buNone/>
            </a:pPr>
            <a:r>
              <a:rPr lang="ja-JP" altLang="en-US" sz="1800" b="1" dirty="0"/>
              <a:t>　</a:t>
            </a:r>
            <a:r>
              <a:rPr lang="ja-JP" altLang="en-US" sz="1800" b="1" dirty="0" smtClean="0"/>
              <a:t>（委託事業）</a:t>
            </a:r>
            <a:endParaRPr lang="ja-JP" altLang="en-US" sz="1800" b="1" dirty="0"/>
          </a:p>
          <a:p>
            <a:pPr marL="144000" indent="0">
              <a:lnSpc>
                <a:spcPts val="2400"/>
              </a:lnSpc>
              <a:spcBef>
                <a:spcPts val="0"/>
              </a:spcBef>
              <a:buNone/>
            </a:pPr>
            <a:r>
              <a:rPr lang="ja-JP" altLang="en-US" sz="1600" dirty="0" smtClean="0"/>
              <a:t>　海洋生</a:t>
            </a:r>
            <a:r>
              <a:rPr lang="ja-JP" altLang="en-US" sz="1600" dirty="0"/>
              <a:t>分解機能について、各海洋域における既存、及び新規の海洋生分解性プラスチックの生分解性評価を行い、海洋環境の違いによる生分解性の基礎データを収集し、海洋生分解性プラスチック</a:t>
            </a:r>
            <a:r>
              <a:rPr lang="ja-JP" altLang="en-US" sz="1600" dirty="0" smtClean="0"/>
              <a:t>が、好気的</a:t>
            </a:r>
            <a:r>
              <a:rPr lang="ja-JP" altLang="en-US" sz="1600" dirty="0"/>
              <a:t>条件化では水と二酸化炭素に、嫌気的条件化では水とメタンと二酸化炭素に分解されるメカニズムを解明するとともに、海洋生分解性の評価手法を</a:t>
            </a:r>
            <a:r>
              <a:rPr lang="ja-JP" altLang="en-US" sz="1600" dirty="0" smtClean="0"/>
              <a:t>確立します。また生</a:t>
            </a:r>
            <a:r>
              <a:rPr lang="ja-JP" altLang="en-US" sz="1600" dirty="0"/>
              <a:t>分解途中に生成される中間体を含めた安全性を評価する新たな手法を</a:t>
            </a:r>
            <a:r>
              <a:rPr lang="ja-JP" altLang="en-US" sz="1600" dirty="0" smtClean="0"/>
              <a:t>開発します。</a:t>
            </a:r>
            <a:endParaRPr lang="ja-JP" altLang="en-US" sz="1600" dirty="0"/>
          </a:p>
          <a:p>
            <a:pPr marL="0" indent="0">
              <a:lnSpc>
                <a:spcPts val="2400"/>
              </a:lnSpc>
              <a:spcBef>
                <a:spcPts val="600"/>
              </a:spcBef>
              <a:buNone/>
            </a:pPr>
            <a:r>
              <a:rPr lang="ja-JP" altLang="en-US" sz="1800" b="1" dirty="0"/>
              <a:t>研究開発項目②「海洋生分解性プラスチックに関する新技術・新素材の開発</a:t>
            </a:r>
            <a:r>
              <a:rPr lang="ja-JP" altLang="en-US" sz="1800" b="1" dirty="0" smtClean="0"/>
              <a:t>」</a:t>
            </a:r>
            <a:endParaRPr lang="en-US" altLang="ja-JP" sz="1800" b="1" dirty="0" smtClean="0"/>
          </a:p>
          <a:p>
            <a:pPr marL="0" indent="0">
              <a:lnSpc>
                <a:spcPts val="2400"/>
              </a:lnSpc>
              <a:spcBef>
                <a:spcPts val="0"/>
              </a:spcBef>
              <a:buNone/>
            </a:pPr>
            <a:r>
              <a:rPr lang="ja-JP" altLang="en-US" sz="1800" b="1" dirty="0" smtClean="0"/>
              <a:t>②</a:t>
            </a:r>
            <a:r>
              <a:rPr lang="ja-JP" altLang="en-US" sz="1800" b="1" dirty="0"/>
              <a:t>－１「新規化学構造を有する樹脂・新規バイオ製造プロセス開発等による</a:t>
            </a:r>
            <a:r>
              <a:rPr lang="ja-JP" altLang="en-US" sz="1800" b="1" dirty="0" smtClean="0"/>
              <a:t>海洋</a:t>
            </a:r>
            <a:endParaRPr lang="en-US" altLang="ja-JP" sz="1800" b="1" dirty="0" smtClean="0"/>
          </a:p>
          <a:p>
            <a:pPr marL="0" indent="0">
              <a:lnSpc>
                <a:spcPts val="2400"/>
              </a:lnSpc>
              <a:spcBef>
                <a:spcPts val="0"/>
              </a:spcBef>
              <a:buNone/>
            </a:pPr>
            <a:r>
              <a:rPr lang="ja-JP" altLang="en-US" sz="1800" b="1" dirty="0"/>
              <a:t>　</a:t>
            </a:r>
            <a:r>
              <a:rPr lang="ja-JP" altLang="en-US" sz="1800" b="1" dirty="0" smtClean="0"/>
              <a:t>　　　生分解性プラスチック</a:t>
            </a:r>
            <a:r>
              <a:rPr lang="ja-JP" altLang="en-US" sz="1800" b="1" dirty="0"/>
              <a:t>に関する新技術・新素材の開発</a:t>
            </a:r>
            <a:r>
              <a:rPr lang="ja-JP" altLang="en-US" sz="1800" b="1" dirty="0" smtClean="0"/>
              <a:t>」</a:t>
            </a:r>
            <a:r>
              <a:rPr lang="ja-JP" altLang="en-US" sz="1800" b="1" dirty="0"/>
              <a:t>（委託事業</a:t>
            </a:r>
            <a:r>
              <a:rPr lang="ja-JP" altLang="en-US" sz="1800" b="1" dirty="0" smtClean="0"/>
              <a:t>）</a:t>
            </a:r>
            <a:endParaRPr lang="ja-JP" altLang="en-US" sz="1800" b="1" dirty="0"/>
          </a:p>
          <a:p>
            <a:pPr marL="144000" indent="0">
              <a:lnSpc>
                <a:spcPts val="2400"/>
              </a:lnSpc>
              <a:spcBef>
                <a:spcPts val="0"/>
              </a:spcBef>
              <a:buNone/>
            </a:pPr>
            <a:r>
              <a:rPr lang="ja-JP" altLang="en-US" sz="1600" dirty="0" smtClean="0"/>
              <a:t>　海洋生</a:t>
            </a:r>
            <a:r>
              <a:rPr lang="ja-JP" altLang="en-US" sz="1600" dirty="0"/>
              <a:t>分解性プラスチック開発について、新規化学構造を有する樹脂（上市されていない実験室レベルも含む）、新たなバイオ製造プロセス等の研究開発要素が多く、時間を要する開発を対象</a:t>
            </a:r>
            <a:r>
              <a:rPr lang="ja-JP" altLang="en-US" sz="1600" dirty="0" smtClean="0"/>
              <a:t>とします。</a:t>
            </a:r>
            <a:endParaRPr lang="ja-JP" altLang="en-US" sz="1600" dirty="0"/>
          </a:p>
          <a:p>
            <a:pPr marL="0" indent="0">
              <a:lnSpc>
                <a:spcPts val="2400"/>
              </a:lnSpc>
              <a:spcBef>
                <a:spcPts val="600"/>
              </a:spcBef>
              <a:buNone/>
            </a:pPr>
            <a:r>
              <a:rPr lang="ja-JP" altLang="en-US" sz="1800" b="1" dirty="0"/>
              <a:t>②－２「複合化技術等による海洋生分解性プラスチックに関する新技術・</a:t>
            </a:r>
            <a:r>
              <a:rPr lang="ja-JP" altLang="en-US" sz="1800" b="1" dirty="0" smtClean="0"/>
              <a:t>新素材</a:t>
            </a:r>
            <a:endParaRPr lang="en-US" altLang="ja-JP" sz="1800" b="1" dirty="0" smtClean="0"/>
          </a:p>
          <a:p>
            <a:pPr marL="0" indent="0">
              <a:lnSpc>
                <a:spcPts val="2400"/>
              </a:lnSpc>
              <a:buNone/>
            </a:pPr>
            <a:r>
              <a:rPr lang="ja-JP" altLang="en-US" sz="1800" b="1" dirty="0"/>
              <a:t>　</a:t>
            </a:r>
            <a:r>
              <a:rPr lang="ja-JP" altLang="en-US" sz="1800" b="1" dirty="0" smtClean="0"/>
              <a:t>　　　の</a:t>
            </a:r>
            <a:r>
              <a:rPr lang="ja-JP" altLang="en-US" sz="1800" b="1" dirty="0"/>
              <a:t>開発</a:t>
            </a:r>
            <a:r>
              <a:rPr lang="ja-JP" altLang="en-US" sz="1800" b="1" dirty="0" smtClean="0"/>
              <a:t>」（委託事業・助成事業）</a:t>
            </a:r>
            <a:endParaRPr lang="ja-JP" altLang="en-US" sz="1800" b="1" dirty="0"/>
          </a:p>
          <a:p>
            <a:pPr marL="144000" indent="0">
              <a:lnSpc>
                <a:spcPts val="2400"/>
              </a:lnSpc>
              <a:spcBef>
                <a:spcPts val="0"/>
              </a:spcBef>
              <a:buNone/>
            </a:pPr>
            <a:r>
              <a:rPr lang="ja-JP" altLang="en-US" sz="1600" dirty="0" smtClean="0"/>
              <a:t>　海洋生</a:t>
            </a:r>
            <a:r>
              <a:rPr lang="ja-JP" altLang="en-US" sz="1600" dirty="0"/>
              <a:t>分解性プラスチック開発について、既存の樹脂を複合化して物性や機能性等を高める開発や樹脂に適合する充填剤等の添加剤の開発等の、新たな用途を創出し社会実装を推進する開発を対象</a:t>
            </a:r>
            <a:r>
              <a:rPr lang="ja-JP" altLang="en-US" sz="1600" dirty="0" smtClean="0"/>
              <a:t>とします。</a:t>
            </a:r>
            <a:endParaRPr lang="ja-JP" altLang="en-US" sz="1600"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5</a:t>
            </a:fld>
            <a:endParaRPr lang="ja-JP" altLang="en-US" dirty="0"/>
          </a:p>
        </p:txBody>
      </p:sp>
      <p:sp>
        <p:nvSpPr>
          <p:cNvPr id="5" name="テキスト ボックス 4"/>
          <p:cNvSpPr txBox="1"/>
          <p:nvPr/>
        </p:nvSpPr>
        <p:spPr>
          <a:xfrm>
            <a:off x="6926872" y="944724"/>
            <a:ext cx="1893600"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詳細は基本計画を参照</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6" name="テキスト ボックス 5"/>
          <p:cNvSpPr txBox="1"/>
          <p:nvPr/>
        </p:nvSpPr>
        <p:spPr>
          <a:xfrm>
            <a:off x="6926872" y="1216593"/>
            <a:ext cx="1893600"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P.2-3</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048675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368660"/>
            <a:ext cx="8616950" cy="720080"/>
          </a:xfrm>
        </p:spPr>
        <p:txBody>
          <a:bodyPr/>
          <a:lstStyle/>
          <a:p>
            <a:r>
              <a:rPr lang="ja-JP" altLang="en-US" dirty="0"/>
              <a:t>今回</a:t>
            </a:r>
            <a:r>
              <a:rPr lang="ja-JP" altLang="en-US" dirty="0" smtClean="0"/>
              <a:t>の公募対象（事業期間・規模）</a:t>
            </a:r>
            <a:endParaRPr kumimoji="1" lang="ja-JP" altLang="en-US" dirty="0"/>
          </a:p>
        </p:txBody>
      </p:sp>
      <p:sp>
        <p:nvSpPr>
          <p:cNvPr id="3" name="コンテンツ プレースホルダー 2"/>
          <p:cNvSpPr>
            <a:spLocks noGrp="1"/>
          </p:cNvSpPr>
          <p:nvPr>
            <p:ph idx="1"/>
          </p:nvPr>
        </p:nvSpPr>
        <p:spPr>
          <a:xfrm>
            <a:off x="143508" y="980728"/>
            <a:ext cx="8892748" cy="5760640"/>
          </a:xfrm>
        </p:spPr>
        <p:txBody>
          <a:bodyPr/>
          <a:lstStyle/>
          <a:p>
            <a:pPr marL="0" indent="0">
              <a:lnSpc>
                <a:spcPts val="3600"/>
              </a:lnSpc>
              <a:spcBef>
                <a:spcPts val="0"/>
              </a:spcBef>
              <a:buNone/>
            </a:pPr>
            <a:r>
              <a:rPr kumimoji="1" lang="ja-JP" altLang="en-US" sz="2800" dirty="0" smtClean="0"/>
              <a:t>◆事業期間：</a:t>
            </a:r>
            <a:r>
              <a:rPr lang="ja-JP" altLang="en-US" sz="2800" dirty="0" smtClean="0"/>
              <a:t>２０２０年～２０２４年（５年間）</a:t>
            </a:r>
            <a:endParaRPr lang="en-US" altLang="ja-JP" sz="2800" dirty="0" smtClean="0"/>
          </a:p>
          <a:p>
            <a:pPr marL="0" indent="0">
              <a:lnSpc>
                <a:spcPts val="3000"/>
              </a:lnSpc>
              <a:spcBef>
                <a:spcPts val="0"/>
              </a:spcBef>
              <a:buNone/>
            </a:pPr>
            <a:r>
              <a:rPr kumimoji="1" lang="ja-JP" altLang="en-US" sz="2000" dirty="0"/>
              <a:t>　</a:t>
            </a:r>
            <a:r>
              <a:rPr lang="ja-JP" altLang="en-US" sz="2000" dirty="0"/>
              <a:t>・提案は</a:t>
            </a:r>
            <a:r>
              <a:rPr lang="ja-JP" altLang="en-US" sz="2000" dirty="0" smtClean="0"/>
              <a:t>最大５年</a:t>
            </a:r>
            <a:r>
              <a:rPr lang="ja-JP" altLang="en-US" sz="2000" dirty="0"/>
              <a:t>計画を受付けますが</a:t>
            </a:r>
            <a:r>
              <a:rPr lang="ja-JP" altLang="en-US" sz="2000" dirty="0" smtClean="0"/>
              <a:t>、採択決定後の当初契約期間は</a:t>
            </a:r>
            <a:endParaRPr lang="en-US" altLang="ja-JP" sz="2000" dirty="0" smtClean="0"/>
          </a:p>
          <a:p>
            <a:pPr marL="0" indent="0">
              <a:lnSpc>
                <a:spcPts val="3000"/>
              </a:lnSpc>
              <a:spcBef>
                <a:spcPts val="0"/>
              </a:spcBef>
              <a:buNone/>
            </a:pPr>
            <a:r>
              <a:rPr lang="ja-JP" altLang="en-US" sz="2000" dirty="0"/>
              <a:t>　</a:t>
            </a:r>
            <a:r>
              <a:rPr lang="ja-JP" altLang="en-US" sz="2000" dirty="0" smtClean="0"/>
              <a:t>　２０２０年度～２０２２年度の</a:t>
            </a:r>
            <a:r>
              <a:rPr lang="ja-JP" altLang="en-US" sz="2000" dirty="0" smtClean="0">
                <a:solidFill>
                  <a:srgbClr val="FF0000"/>
                </a:solidFill>
              </a:rPr>
              <a:t>３年間</a:t>
            </a:r>
            <a:r>
              <a:rPr lang="ja-JP" altLang="en-US" sz="2000" dirty="0" smtClean="0"/>
              <a:t>です。</a:t>
            </a:r>
            <a:endParaRPr lang="en-US" altLang="ja-JP" sz="2000" dirty="0" smtClean="0"/>
          </a:p>
          <a:p>
            <a:pPr marL="0" indent="0">
              <a:lnSpc>
                <a:spcPts val="3600"/>
              </a:lnSpc>
              <a:spcBef>
                <a:spcPts val="1200"/>
              </a:spcBef>
              <a:buNone/>
            </a:pPr>
            <a:r>
              <a:rPr kumimoji="1" lang="ja-JP" altLang="en-US" sz="2800" dirty="0" smtClean="0"/>
              <a:t>◆初年度事業規模：約３．４５億円</a:t>
            </a:r>
            <a:endParaRPr kumimoji="1" lang="en-US" altLang="ja-JP" sz="2800" dirty="0" smtClean="0"/>
          </a:p>
          <a:p>
            <a:pPr marL="0" indent="0">
              <a:lnSpc>
                <a:spcPts val="3000"/>
              </a:lnSpc>
              <a:spcBef>
                <a:spcPts val="0"/>
              </a:spcBef>
              <a:buNone/>
            </a:pPr>
            <a:r>
              <a:rPr lang="ja-JP" altLang="en-US" sz="2000" dirty="0"/>
              <a:t>　・研究開発項目①「海洋生分解性に係る評価手法の確立</a:t>
            </a:r>
            <a:r>
              <a:rPr lang="ja-JP" altLang="en-US" sz="2000" dirty="0" smtClean="0"/>
              <a:t>」（</a:t>
            </a:r>
            <a:r>
              <a:rPr lang="ja-JP" altLang="en-US" sz="2000" dirty="0"/>
              <a:t>委託事業</a:t>
            </a:r>
            <a:r>
              <a:rPr lang="ja-JP" altLang="en-US" sz="2000" dirty="0" smtClean="0"/>
              <a:t>）</a:t>
            </a:r>
            <a:endParaRPr lang="en-US" altLang="ja-JP" sz="2000" dirty="0" smtClean="0"/>
          </a:p>
          <a:p>
            <a:pPr marL="0" indent="0">
              <a:lnSpc>
                <a:spcPts val="3000"/>
              </a:lnSpc>
              <a:spcBef>
                <a:spcPts val="0"/>
              </a:spcBef>
              <a:buNone/>
            </a:pPr>
            <a:r>
              <a:rPr lang="ja-JP" altLang="en-US" sz="2000" dirty="0"/>
              <a:t>　</a:t>
            </a:r>
            <a:r>
              <a:rPr lang="ja-JP" altLang="en-US" sz="2000" dirty="0" smtClean="0"/>
              <a:t>　　</a:t>
            </a:r>
            <a:r>
              <a:rPr lang="ja-JP" altLang="en-US" sz="2000" b="1" dirty="0" smtClean="0"/>
              <a:t>約２．４５億円</a:t>
            </a:r>
            <a:endParaRPr lang="en-US" altLang="ja-JP" sz="2000" b="1" dirty="0" smtClean="0"/>
          </a:p>
          <a:p>
            <a:pPr marL="0" indent="0">
              <a:lnSpc>
                <a:spcPts val="3000"/>
              </a:lnSpc>
              <a:spcBef>
                <a:spcPts val="600"/>
              </a:spcBef>
              <a:buNone/>
            </a:pPr>
            <a:r>
              <a:rPr lang="ja-JP" altLang="en-US" sz="2000" dirty="0"/>
              <a:t>　</a:t>
            </a:r>
            <a:r>
              <a:rPr lang="ja-JP" altLang="en-US" sz="2000" dirty="0" smtClean="0"/>
              <a:t>　研究</a:t>
            </a:r>
            <a:r>
              <a:rPr lang="ja-JP" altLang="en-US" sz="2000" dirty="0"/>
              <a:t>開発項目②「海洋生分解性プラスチックに</a:t>
            </a:r>
            <a:r>
              <a:rPr lang="ja-JP" altLang="en-US" sz="2000" dirty="0" smtClean="0"/>
              <a:t>関する新技術</a:t>
            </a:r>
            <a:r>
              <a:rPr lang="ja-JP" altLang="en-US" sz="2000" dirty="0"/>
              <a:t>・</a:t>
            </a:r>
            <a:r>
              <a:rPr lang="ja-JP" altLang="en-US" sz="2000" dirty="0" smtClean="0"/>
              <a:t>新素材</a:t>
            </a:r>
            <a:endParaRPr lang="en-US" altLang="ja-JP" sz="2000" dirty="0" smtClean="0"/>
          </a:p>
          <a:p>
            <a:pPr marL="0" indent="0">
              <a:lnSpc>
                <a:spcPts val="3000"/>
              </a:lnSpc>
              <a:spcBef>
                <a:spcPts val="0"/>
              </a:spcBef>
              <a:buNone/>
            </a:pPr>
            <a:r>
              <a:rPr lang="ja-JP" altLang="en-US" sz="2000" dirty="0"/>
              <a:t>　</a:t>
            </a:r>
            <a:r>
              <a:rPr lang="ja-JP" altLang="en-US" sz="2000" dirty="0" smtClean="0"/>
              <a:t>　の</a:t>
            </a:r>
            <a:r>
              <a:rPr lang="ja-JP" altLang="en-US" sz="2000" dirty="0"/>
              <a:t>開発</a:t>
            </a:r>
            <a:r>
              <a:rPr lang="ja-JP" altLang="en-US" sz="2000" dirty="0" smtClean="0"/>
              <a:t>」</a:t>
            </a:r>
            <a:endParaRPr lang="ja-JP" altLang="en-US" sz="2000" dirty="0"/>
          </a:p>
          <a:p>
            <a:pPr marL="0" indent="0">
              <a:lnSpc>
                <a:spcPts val="3000"/>
              </a:lnSpc>
              <a:spcBef>
                <a:spcPts val="0"/>
              </a:spcBef>
              <a:buNone/>
            </a:pPr>
            <a:r>
              <a:rPr lang="ja-JP" altLang="en-US" sz="2000" dirty="0" smtClean="0"/>
              <a:t>　・②</a:t>
            </a:r>
            <a:r>
              <a:rPr lang="ja-JP" altLang="en-US" sz="2000" dirty="0"/>
              <a:t>－１「新規化学構造を有する樹脂・新規バイオ製造プロセス開発</a:t>
            </a:r>
            <a:r>
              <a:rPr lang="ja-JP" altLang="en-US" sz="2000" dirty="0" smtClean="0"/>
              <a:t>等</a:t>
            </a:r>
            <a:endParaRPr lang="en-US" altLang="ja-JP" sz="2000" dirty="0" smtClean="0"/>
          </a:p>
          <a:p>
            <a:pPr marL="0" indent="0">
              <a:lnSpc>
                <a:spcPts val="3000"/>
              </a:lnSpc>
              <a:spcBef>
                <a:spcPts val="0"/>
              </a:spcBef>
              <a:buNone/>
            </a:pPr>
            <a:r>
              <a:rPr lang="ja-JP" altLang="en-US" sz="2000" dirty="0"/>
              <a:t>　</a:t>
            </a:r>
            <a:r>
              <a:rPr lang="ja-JP" altLang="en-US" sz="2000" dirty="0" smtClean="0"/>
              <a:t>　　に</a:t>
            </a:r>
            <a:r>
              <a:rPr lang="ja-JP" altLang="en-US" sz="2000" dirty="0"/>
              <a:t>よる海洋生</a:t>
            </a:r>
            <a:r>
              <a:rPr lang="ja-JP" altLang="en-US" sz="2000" dirty="0" smtClean="0"/>
              <a:t>分解性プラスチック</a:t>
            </a:r>
            <a:r>
              <a:rPr lang="ja-JP" altLang="en-US" sz="2000" dirty="0"/>
              <a:t>に関する新技術・新素材の開発</a:t>
            </a:r>
            <a:r>
              <a:rPr lang="ja-JP" altLang="en-US" sz="2000" dirty="0" smtClean="0"/>
              <a:t>」</a:t>
            </a:r>
            <a:endParaRPr lang="en-US" altLang="ja-JP" sz="2000" dirty="0" smtClean="0"/>
          </a:p>
          <a:p>
            <a:pPr marL="0" indent="0">
              <a:lnSpc>
                <a:spcPts val="3000"/>
              </a:lnSpc>
              <a:spcBef>
                <a:spcPts val="0"/>
              </a:spcBef>
              <a:buNone/>
            </a:pPr>
            <a:r>
              <a:rPr lang="ja-JP" altLang="en-US" sz="2000" dirty="0"/>
              <a:t>　</a:t>
            </a:r>
            <a:r>
              <a:rPr lang="ja-JP" altLang="en-US" sz="2000" dirty="0" smtClean="0"/>
              <a:t>　　（</a:t>
            </a:r>
            <a:r>
              <a:rPr lang="ja-JP" altLang="en-US" sz="2000" dirty="0"/>
              <a:t>委託事業</a:t>
            </a:r>
            <a:r>
              <a:rPr lang="ja-JP" altLang="en-US" sz="2000" dirty="0" smtClean="0"/>
              <a:t>）：</a:t>
            </a:r>
            <a:r>
              <a:rPr lang="ja-JP" altLang="en-US" sz="2000" b="1" dirty="0" smtClean="0"/>
              <a:t>約０．６億円</a:t>
            </a:r>
            <a:endParaRPr lang="en-US" altLang="ja-JP" sz="2000" b="1" dirty="0" smtClean="0"/>
          </a:p>
          <a:p>
            <a:pPr marL="0" indent="0">
              <a:lnSpc>
                <a:spcPts val="3000"/>
              </a:lnSpc>
              <a:spcBef>
                <a:spcPts val="0"/>
              </a:spcBef>
              <a:buNone/>
            </a:pPr>
            <a:r>
              <a:rPr lang="ja-JP" altLang="en-US" sz="2000" dirty="0" smtClean="0"/>
              <a:t>　・②</a:t>
            </a:r>
            <a:r>
              <a:rPr lang="ja-JP" altLang="en-US" sz="2000" dirty="0"/>
              <a:t>－２「複合化技術等による海洋生分解性プラスチックに関する</a:t>
            </a:r>
            <a:r>
              <a:rPr lang="ja-JP" altLang="en-US" sz="2000" dirty="0" smtClean="0"/>
              <a:t>新技</a:t>
            </a:r>
            <a:endParaRPr lang="en-US" altLang="ja-JP" sz="2000" dirty="0" smtClean="0"/>
          </a:p>
          <a:p>
            <a:pPr marL="0" indent="0">
              <a:lnSpc>
                <a:spcPts val="3000"/>
              </a:lnSpc>
              <a:spcBef>
                <a:spcPts val="0"/>
              </a:spcBef>
              <a:buNone/>
            </a:pPr>
            <a:r>
              <a:rPr lang="ja-JP" altLang="en-US" sz="2000" dirty="0"/>
              <a:t>　</a:t>
            </a:r>
            <a:r>
              <a:rPr lang="ja-JP" altLang="en-US" sz="2000" dirty="0" smtClean="0"/>
              <a:t>　　術</a:t>
            </a:r>
            <a:r>
              <a:rPr lang="ja-JP" altLang="en-US" sz="2000" dirty="0"/>
              <a:t>・新素材の開発</a:t>
            </a:r>
            <a:r>
              <a:rPr lang="ja-JP" altLang="en-US" sz="2000" dirty="0" smtClean="0"/>
              <a:t>」（</a:t>
            </a:r>
            <a:r>
              <a:rPr lang="ja-JP" altLang="en-US" sz="2000" dirty="0"/>
              <a:t>委託事業・助成事業</a:t>
            </a:r>
            <a:r>
              <a:rPr lang="ja-JP" altLang="en-US" sz="2000" dirty="0" smtClean="0"/>
              <a:t>）：</a:t>
            </a:r>
            <a:r>
              <a:rPr lang="ja-JP" altLang="en-US" sz="2000" b="1" dirty="0" smtClean="0"/>
              <a:t>約０．４億円</a:t>
            </a:r>
            <a:endParaRPr lang="en-US" altLang="ja-JP" sz="2000" b="1" dirty="0" smtClean="0"/>
          </a:p>
          <a:p>
            <a:pPr marL="0" indent="0">
              <a:lnSpc>
                <a:spcPts val="3000"/>
              </a:lnSpc>
              <a:spcBef>
                <a:spcPts val="0"/>
              </a:spcBef>
              <a:buNone/>
            </a:pPr>
            <a:r>
              <a:rPr lang="ja-JP" altLang="en-US" sz="1200" dirty="0" smtClean="0"/>
              <a:t>　　</a:t>
            </a:r>
            <a:r>
              <a:rPr lang="en-US" altLang="ja-JP" sz="1200" dirty="0" smtClean="0"/>
              <a:t>※ </a:t>
            </a:r>
            <a:r>
              <a:rPr lang="ja-JP" altLang="en-US" sz="1200" dirty="0" smtClean="0"/>
              <a:t>事業</a:t>
            </a:r>
            <a:r>
              <a:rPr lang="ja-JP" altLang="en-US" sz="1200" dirty="0"/>
              <a:t>規模は変動することがあります。契約額は審査結果及び予算変更等により申請額から減額することがあります。</a:t>
            </a:r>
            <a:endParaRPr lang="en-US" altLang="ja-JP" sz="1200" dirty="0" smtClean="0"/>
          </a:p>
          <a:p>
            <a:pPr marL="0" indent="0">
              <a:lnSpc>
                <a:spcPts val="3000"/>
              </a:lnSpc>
              <a:spcBef>
                <a:spcPts val="0"/>
              </a:spcBef>
              <a:buNone/>
            </a:pPr>
            <a:endParaRPr kumimoji="1" lang="ja-JP" altLang="en-US" sz="2800" b="1"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6</a:t>
            </a:fld>
            <a:endParaRPr lang="ja-JP" altLang="en-US" dirty="0"/>
          </a:p>
        </p:txBody>
      </p:sp>
      <p:sp>
        <p:nvSpPr>
          <p:cNvPr id="5" name="テキスト ボックス 4"/>
          <p:cNvSpPr txBox="1"/>
          <p:nvPr/>
        </p:nvSpPr>
        <p:spPr>
          <a:xfrm>
            <a:off x="8029682" y="925366"/>
            <a:ext cx="946800" cy="451406"/>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a:t>
            </a:r>
            <a:endParaRPr lang="en-US" altLang="ja-JP" sz="1200" b="0" dirty="0" smtClean="0">
              <a:latin typeface="ＭＳ ゴシック" panose="020B0609070205080204" pitchFamily="49" charset="-128"/>
              <a:ea typeface="ＭＳ ゴシック" panose="020B0609070205080204" pitchFamily="49" charset="-128"/>
            </a:endParaRPr>
          </a:p>
          <a:p>
            <a:pPr algn="ctr">
              <a:lnSpc>
                <a:spcPts val="1400"/>
              </a:lnSpc>
            </a:pPr>
            <a:r>
              <a:rPr lang="en-US" altLang="ja-JP" sz="1200" b="0" dirty="0" smtClean="0">
                <a:latin typeface="ＭＳ ゴシック" panose="020B0609070205080204" pitchFamily="49" charset="-128"/>
                <a:ea typeface="ＭＳ ゴシック" panose="020B0609070205080204" pitchFamily="49" charset="-128"/>
              </a:rPr>
              <a:t>P.3-4</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373701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全体提案と部分提案について</a:t>
            </a:r>
            <a:endParaRPr kumimoji="1" lang="ja-JP" altLang="en-US" dirty="0"/>
          </a:p>
        </p:txBody>
      </p:sp>
      <p:sp>
        <p:nvSpPr>
          <p:cNvPr id="3" name="コンテンツ プレースホルダー 2"/>
          <p:cNvSpPr>
            <a:spLocks noGrp="1"/>
          </p:cNvSpPr>
          <p:nvPr>
            <p:ph idx="1"/>
          </p:nvPr>
        </p:nvSpPr>
        <p:spPr>
          <a:xfrm>
            <a:off x="143748" y="1016732"/>
            <a:ext cx="8892748" cy="5760600"/>
          </a:xfrm>
        </p:spPr>
        <p:txBody>
          <a:bodyPr/>
          <a:lstStyle/>
          <a:p>
            <a:pPr marL="0" indent="0">
              <a:lnSpc>
                <a:spcPts val="3400"/>
              </a:lnSpc>
              <a:buNone/>
            </a:pPr>
            <a:r>
              <a:rPr kumimoji="1" lang="ja-JP" altLang="en-US" sz="2800" dirty="0" smtClean="0">
                <a:solidFill>
                  <a:srgbClr val="FF0000"/>
                </a:solidFill>
              </a:rPr>
              <a:t>全体提案</a:t>
            </a:r>
            <a:r>
              <a:rPr kumimoji="1" lang="ja-JP" altLang="en-US" sz="2800" dirty="0" smtClean="0"/>
              <a:t>：</a:t>
            </a:r>
            <a:r>
              <a:rPr lang="ja-JP" altLang="en-US" sz="2800" dirty="0"/>
              <a:t>研究開発項目</a:t>
            </a:r>
            <a:r>
              <a:rPr lang="ja-JP" altLang="en-US" sz="2800" dirty="0" smtClean="0"/>
              <a:t>①の全体提案</a:t>
            </a:r>
            <a:endParaRPr lang="en-US" altLang="ja-JP" sz="2800" dirty="0" smtClean="0"/>
          </a:p>
          <a:p>
            <a:pPr marL="0" indent="0">
              <a:lnSpc>
                <a:spcPts val="3400"/>
              </a:lnSpc>
              <a:buNone/>
            </a:pPr>
            <a:r>
              <a:rPr lang="ja-JP" altLang="en-US" sz="2800" dirty="0"/>
              <a:t>　</a:t>
            </a:r>
            <a:r>
              <a:rPr lang="ja-JP" altLang="en-US" sz="2800" dirty="0" smtClean="0"/>
              <a:t>　　　　また</a:t>
            </a:r>
            <a:r>
              <a:rPr lang="ja-JP" altLang="en-US" sz="2800" dirty="0"/>
              <a:t>は研究開発項目②</a:t>
            </a:r>
            <a:r>
              <a:rPr lang="ja-JP" altLang="en-US" sz="2800" dirty="0" smtClean="0"/>
              <a:t>－１の全体提案</a:t>
            </a:r>
            <a:endParaRPr lang="en-US" altLang="ja-JP" sz="2800" dirty="0" smtClean="0"/>
          </a:p>
          <a:p>
            <a:pPr marL="0" indent="0">
              <a:lnSpc>
                <a:spcPts val="3400"/>
              </a:lnSpc>
              <a:buNone/>
            </a:pPr>
            <a:r>
              <a:rPr lang="ja-JP" altLang="en-US" sz="2800" dirty="0"/>
              <a:t>　</a:t>
            </a:r>
            <a:r>
              <a:rPr lang="ja-JP" altLang="en-US" sz="2800" dirty="0" smtClean="0"/>
              <a:t>　　　　また</a:t>
            </a:r>
            <a:r>
              <a:rPr lang="ja-JP" altLang="en-US" sz="2800" dirty="0"/>
              <a:t>は研究開発項目②－２の全体提案</a:t>
            </a:r>
            <a:endParaRPr kumimoji="1" lang="en-US" altLang="ja-JP" sz="2800" dirty="0" smtClean="0"/>
          </a:p>
          <a:p>
            <a:pPr marL="0" indent="0">
              <a:lnSpc>
                <a:spcPts val="3400"/>
              </a:lnSpc>
              <a:buNone/>
            </a:pPr>
            <a:r>
              <a:rPr lang="ja-JP" altLang="en-US" sz="2800" dirty="0" smtClean="0">
                <a:solidFill>
                  <a:srgbClr val="FF0000"/>
                </a:solidFill>
              </a:rPr>
              <a:t>部分提案</a:t>
            </a:r>
            <a:r>
              <a:rPr lang="ja-JP" altLang="en-US" sz="2800" dirty="0" smtClean="0"/>
              <a:t>：</a:t>
            </a:r>
            <a:r>
              <a:rPr lang="ja-JP" altLang="en-US" sz="2800" dirty="0"/>
              <a:t>研究開発項目</a:t>
            </a:r>
            <a:r>
              <a:rPr lang="ja-JP" altLang="en-US" sz="2800" dirty="0" smtClean="0"/>
              <a:t>①の部分提案</a:t>
            </a:r>
            <a:endParaRPr lang="en-US" altLang="ja-JP" sz="2800" dirty="0" smtClean="0"/>
          </a:p>
          <a:p>
            <a:pPr marL="0" indent="0">
              <a:spcBef>
                <a:spcPts val="1200"/>
              </a:spcBef>
              <a:buNone/>
            </a:pPr>
            <a:r>
              <a:rPr lang="ja-JP" altLang="en-US" sz="2000" dirty="0" smtClean="0"/>
              <a:t>＜留意点＞</a:t>
            </a:r>
            <a:endParaRPr kumimoji="1" lang="en-US" altLang="ja-JP" sz="2000" dirty="0" smtClean="0"/>
          </a:p>
          <a:p>
            <a:pPr marL="0" indent="0">
              <a:buNone/>
            </a:pPr>
            <a:r>
              <a:rPr lang="ja-JP" altLang="en-US" sz="2000" dirty="0" smtClean="0"/>
              <a:t>◆提案は上記の全体</a:t>
            </a:r>
            <a:r>
              <a:rPr lang="ja-JP" altLang="en-US" sz="2000" dirty="0"/>
              <a:t>提案を原則と</a:t>
            </a:r>
            <a:r>
              <a:rPr lang="ja-JP" altLang="en-US" sz="2000" dirty="0" smtClean="0"/>
              <a:t>します。</a:t>
            </a:r>
            <a:endParaRPr lang="en-US" altLang="ja-JP" sz="2000" dirty="0" smtClean="0"/>
          </a:p>
          <a:p>
            <a:pPr marL="0" indent="0">
              <a:buNone/>
            </a:pPr>
            <a:r>
              <a:rPr lang="ja-JP" altLang="en-US" sz="2000" dirty="0" smtClean="0"/>
              <a:t>◆研究</a:t>
            </a:r>
            <a:r>
              <a:rPr lang="ja-JP" altLang="en-US" sz="2000" dirty="0"/>
              <a:t>開発項目</a:t>
            </a:r>
            <a:r>
              <a:rPr lang="ja-JP" altLang="en-US" sz="2000" dirty="0" smtClean="0"/>
              <a:t>①については、部分</a:t>
            </a:r>
            <a:r>
              <a:rPr lang="ja-JP" altLang="en-US" sz="2000" dirty="0"/>
              <a:t>提案も可と</a:t>
            </a:r>
            <a:r>
              <a:rPr lang="ja-JP" altLang="en-US" sz="2000" dirty="0" smtClean="0"/>
              <a:t>します。</a:t>
            </a:r>
            <a:endParaRPr lang="en-US" altLang="ja-JP" sz="2000" dirty="0" smtClean="0"/>
          </a:p>
          <a:p>
            <a:pPr marL="0" indent="0">
              <a:buNone/>
            </a:pPr>
            <a:r>
              <a:rPr lang="ja-JP" altLang="en-US" sz="1800" dirty="0" smtClean="0"/>
              <a:t>・</a:t>
            </a:r>
            <a:r>
              <a:rPr lang="ja-JP" altLang="en-US" sz="1800" dirty="0"/>
              <a:t>部分提案の場合は、基本計画に定める全体計画の中での</a:t>
            </a:r>
            <a:r>
              <a:rPr lang="ja-JP" altLang="en-US" sz="1800" dirty="0" smtClean="0"/>
              <a:t>位置づけ</a:t>
            </a:r>
            <a:r>
              <a:rPr lang="ja-JP" altLang="en-US" sz="1800" dirty="0"/>
              <a:t>と</a:t>
            </a:r>
            <a:r>
              <a:rPr lang="ja-JP" altLang="en-US" sz="1800" dirty="0" smtClean="0"/>
              <a:t>具体的な貢献</a:t>
            </a:r>
            <a:endParaRPr lang="en-US" altLang="ja-JP" sz="1800" dirty="0" smtClean="0"/>
          </a:p>
          <a:p>
            <a:pPr marL="0" indent="0">
              <a:buNone/>
            </a:pPr>
            <a:r>
              <a:rPr lang="ja-JP" altLang="en-US" sz="1800" dirty="0"/>
              <a:t>　</a:t>
            </a:r>
            <a:r>
              <a:rPr lang="ja-JP" altLang="en-US" sz="1800" dirty="0" smtClean="0"/>
              <a:t>内容</a:t>
            </a:r>
            <a:r>
              <a:rPr lang="ja-JP" altLang="en-US" sz="1800" dirty="0"/>
              <a:t>を提案書に明確化してください。</a:t>
            </a:r>
            <a:endParaRPr lang="en-US" altLang="ja-JP" sz="1800" dirty="0"/>
          </a:p>
          <a:p>
            <a:pPr marL="0" indent="0">
              <a:buNone/>
            </a:pPr>
            <a:r>
              <a:rPr lang="ja-JP" altLang="en-US" sz="1800" dirty="0" smtClean="0"/>
              <a:t>・</a:t>
            </a:r>
            <a:r>
              <a:rPr lang="ja-JP" altLang="en-US" sz="1800" dirty="0"/>
              <a:t>また、想定される海洋生分解性プラスチックへの活用方策</a:t>
            </a:r>
            <a:r>
              <a:rPr lang="ja-JP" altLang="en-US" sz="1800" dirty="0" smtClean="0"/>
              <a:t>とスケジュールを具体</a:t>
            </a:r>
            <a:endParaRPr lang="en-US" altLang="ja-JP" sz="1800" dirty="0" smtClean="0"/>
          </a:p>
          <a:p>
            <a:pPr marL="0" indent="0">
              <a:buNone/>
            </a:pPr>
            <a:r>
              <a:rPr lang="ja-JP" altLang="en-US" sz="1800" dirty="0"/>
              <a:t>　</a:t>
            </a:r>
            <a:r>
              <a:rPr lang="ja-JP" altLang="en-US" sz="1800" dirty="0" smtClean="0"/>
              <a:t>的</a:t>
            </a:r>
            <a:r>
              <a:rPr lang="ja-JP" altLang="en-US" sz="1800" dirty="0"/>
              <a:t>に記載してください。他の採択提案</a:t>
            </a:r>
            <a:r>
              <a:rPr lang="ja-JP" altLang="en-US" sz="1800" dirty="0" smtClean="0"/>
              <a:t>との</a:t>
            </a:r>
            <a:r>
              <a:rPr lang="ja-JP" altLang="en-US" sz="1800" dirty="0"/>
              <a:t>連携実施等が条件に</a:t>
            </a:r>
            <a:r>
              <a:rPr lang="ja-JP" altLang="en-US" sz="1800" dirty="0" smtClean="0"/>
              <a:t>なります</a:t>
            </a:r>
            <a:r>
              <a:rPr lang="ja-JP" altLang="en-US" sz="1800" dirty="0"/>
              <a:t>。</a:t>
            </a:r>
          </a:p>
          <a:p>
            <a:pPr marL="0" indent="0">
              <a:buNone/>
            </a:pPr>
            <a:r>
              <a:rPr lang="ja-JP" altLang="en-US" sz="2000" dirty="0" smtClean="0"/>
              <a:t>◆基本</a:t>
            </a:r>
            <a:r>
              <a:rPr lang="ja-JP" altLang="en-US" sz="2000" dirty="0"/>
              <a:t>計画に定める目標を達成できる提案内容をご提案</a:t>
            </a:r>
            <a:r>
              <a:rPr lang="ja-JP" altLang="en-US" sz="2000" dirty="0" smtClean="0"/>
              <a:t>ください。</a:t>
            </a:r>
            <a:endParaRPr lang="ja-JP" altLang="en-US" sz="2000" dirty="0"/>
          </a:p>
          <a:p>
            <a:pPr marL="0" indent="0">
              <a:buNone/>
            </a:pPr>
            <a:r>
              <a:rPr lang="ja-JP" altLang="en-US" sz="1800" dirty="0" smtClean="0"/>
              <a:t>・他</a:t>
            </a:r>
            <a:r>
              <a:rPr lang="ja-JP" altLang="en-US" sz="1800" dirty="0"/>
              <a:t>省庁等の事業で提案内容と関連性の高い取組がある場合、その内容との</a:t>
            </a:r>
            <a:r>
              <a:rPr lang="ja-JP" altLang="en-US" sz="1800" dirty="0" smtClean="0"/>
              <a:t>関係性</a:t>
            </a:r>
            <a:endParaRPr lang="en-US" altLang="ja-JP" sz="1800" dirty="0" smtClean="0"/>
          </a:p>
          <a:p>
            <a:pPr marL="0" indent="0">
              <a:buNone/>
            </a:pPr>
            <a:r>
              <a:rPr lang="ja-JP" altLang="en-US" sz="1800" dirty="0"/>
              <a:t>　</a:t>
            </a:r>
            <a:r>
              <a:rPr lang="ja-JP" altLang="en-US" sz="1800" dirty="0" smtClean="0"/>
              <a:t>を</a:t>
            </a:r>
            <a:r>
              <a:rPr lang="ja-JP" altLang="en-US" sz="1800" dirty="0"/>
              <a:t>明確化してください。</a:t>
            </a:r>
          </a:p>
          <a:p>
            <a:pPr marL="0" indent="0">
              <a:buNone/>
            </a:pPr>
            <a:endParaRPr kumimoji="1" lang="ja-JP" altLang="en-US" sz="2000"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7</a:t>
            </a:fld>
            <a:endParaRPr lang="ja-JP" altLang="en-US" dirty="0"/>
          </a:p>
        </p:txBody>
      </p:sp>
      <p:sp>
        <p:nvSpPr>
          <p:cNvPr id="5" name="テキスト ボックス 4"/>
          <p:cNvSpPr txBox="1"/>
          <p:nvPr/>
        </p:nvSpPr>
        <p:spPr>
          <a:xfrm>
            <a:off x="7405740" y="764704"/>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P.3</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913910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368660"/>
            <a:ext cx="8616950" cy="720080"/>
          </a:xfrm>
        </p:spPr>
        <p:txBody>
          <a:bodyPr/>
          <a:lstStyle/>
          <a:p>
            <a:r>
              <a:rPr kumimoji="1" lang="ja-JP" altLang="en-US" sz="2800" dirty="0" smtClean="0"/>
              <a:t>（別添１－１）提案書（表紙、要約版、本文）</a:t>
            </a:r>
            <a:endParaRPr kumimoji="1" lang="ja-JP" altLang="en-US" sz="2800" dirty="0"/>
          </a:p>
        </p:txBody>
      </p:sp>
      <p:sp>
        <p:nvSpPr>
          <p:cNvPr id="3" name="コンテンツ プレースホルダー 2"/>
          <p:cNvSpPr>
            <a:spLocks noGrp="1"/>
          </p:cNvSpPr>
          <p:nvPr>
            <p:ph idx="1"/>
          </p:nvPr>
        </p:nvSpPr>
        <p:spPr>
          <a:xfrm>
            <a:off x="143508" y="944724"/>
            <a:ext cx="8856744" cy="5760640"/>
          </a:xfrm>
        </p:spPr>
        <p:txBody>
          <a:bodyPr/>
          <a:lstStyle/>
          <a:p>
            <a:pPr marL="0" indent="0">
              <a:spcAft>
                <a:spcPts val="0"/>
              </a:spcAft>
              <a:buNone/>
            </a:pPr>
            <a:r>
              <a:rPr lang="ja-JP" altLang="en-US" dirty="0"/>
              <a:t>■研究開発の内容について、</a:t>
            </a:r>
            <a:r>
              <a:rPr lang="ja-JP" altLang="en-US" dirty="0">
                <a:solidFill>
                  <a:srgbClr val="FF0000"/>
                </a:solidFill>
              </a:rPr>
              <a:t>初年度の実施内容</a:t>
            </a:r>
            <a:r>
              <a:rPr lang="ja-JP" altLang="en-US" dirty="0" smtClean="0">
                <a:solidFill>
                  <a:srgbClr val="FF0000"/>
                </a:solidFill>
              </a:rPr>
              <a:t>と</a:t>
            </a:r>
            <a:endParaRPr lang="en-US" altLang="ja-JP" dirty="0" smtClean="0">
              <a:solidFill>
                <a:srgbClr val="FF0000"/>
              </a:solidFill>
            </a:endParaRPr>
          </a:p>
          <a:p>
            <a:pPr marL="0" indent="0">
              <a:spcAft>
                <a:spcPts val="0"/>
              </a:spcAft>
              <a:buNone/>
            </a:pPr>
            <a:r>
              <a:rPr lang="ja-JP" altLang="en-US" dirty="0" smtClean="0">
                <a:solidFill>
                  <a:srgbClr val="FF0000"/>
                </a:solidFill>
              </a:rPr>
              <a:t>　達成</a:t>
            </a:r>
            <a:r>
              <a:rPr lang="ja-JP" altLang="en-US" dirty="0">
                <a:solidFill>
                  <a:srgbClr val="FF0000"/>
                </a:solidFill>
              </a:rPr>
              <a:t>目標</a:t>
            </a:r>
            <a:r>
              <a:rPr lang="ja-JP" altLang="en-US" dirty="0" smtClean="0">
                <a:solidFill>
                  <a:srgbClr val="FF0000"/>
                </a:solidFill>
              </a:rPr>
              <a:t>は区分</a:t>
            </a:r>
            <a:r>
              <a:rPr lang="ja-JP" altLang="en-US" dirty="0"/>
              <a:t>して</a:t>
            </a:r>
            <a:r>
              <a:rPr lang="ja-JP" altLang="en-US" dirty="0" smtClean="0"/>
              <a:t>記載して</a:t>
            </a:r>
            <a:r>
              <a:rPr lang="ja-JP" altLang="en-US" dirty="0"/>
              <a:t>ください</a:t>
            </a:r>
            <a:r>
              <a:rPr lang="ja-JP" altLang="en-US" dirty="0" smtClean="0"/>
              <a:t>。</a:t>
            </a:r>
            <a:endParaRPr lang="ja-JP" altLang="en-US" dirty="0"/>
          </a:p>
          <a:p>
            <a:pPr marL="0" indent="0">
              <a:spcAft>
                <a:spcPts val="0"/>
              </a:spcAft>
              <a:buNone/>
            </a:pPr>
            <a:r>
              <a:rPr lang="ja-JP" altLang="en-US" dirty="0" smtClean="0"/>
              <a:t>■</a:t>
            </a:r>
            <a:r>
              <a:rPr lang="ja-JP" altLang="en-US" dirty="0"/>
              <a:t>提案書の用紙</a:t>
            </a:r>
            <a:r>
              <a:rPr lang="ja-JP" altLang="en-US" dirty="0" smtClean="0"/>
              <a:t>はＡ４版</a:t>
            </a:r>
            <a:r>
              <a:rPr lang="ja-JP" altLang="en-US" dirty="0"/>
              <a:t>とし、</a:t>
            </a:r>
            <a:r>
              <a:rPr lang="ja-JP" altLang="en-US" dirty="0">
                <a:solidFill>
                  <a:srgbClr val="FF0000"/>
                </a:solidFill>
              </a:rPr>
              <a:t>両面印刷</a:t>
            </a:r>
            <a:r>
              <a:rPr lang="ja-JP" altLang="en-US" dirty="0"/>
              <a:t>で作成ください。</a:t>
            </a:r>
          </a:p>
          <a:p>
            <a:pPr marL="0" indent="0">
              <a:spcAft>
                <a:spcPts val="0"/>
              </a:spcAft>
              <a:buNone/>
            </a:pPr>
            <a:r>
              <a:rPr lang="ja-JP" altLang="en-US" dirty="0"/>
              <a:t>　（紙資料の削減のため片面印刷ではなく両面印刷）</a:t>
            </a:r>
          </a:p>
          <a:p>
            <a:pPr marL="0" indent="0">
              <a:spcAft>
                <a:spcPts val="0"/>
              </a:spcAft>
              <a:buNone/>
            </a:pPr>
            <a:r>
              <a:rPr lang="ja-JP" altLang="en-US" dirty="0"/>
              <a:t>   クリップで左とじにしてください。</a:t>
            </a:r>
          </a:p>
          <a:p>
            <a:pPr marL="0" indent="0">
              <a:spcAft>
                <a:spcPts val="0"/>
              </a:spcAft>
              <a:buNone/>
            </a:pPr>
            <a:r>
              <a:rPr lang="ja-JP" altLang="en-US" dirty="0" smtClean="0"/>
              <a:t>■</a:t>
            </a:r>
            <a:r>
              <a:rPr lang="ja-JP" altLang="en-US" dirty="0"/>
              <a:t>提案書の</a:t>
            </a:r>
            <a:r>
              <a:rPr lang="ja-JP" altLang="en-US" dirty="0">
                <a:solidFill>
                  <a:srgbClr val="FF0000"/>
                </a:solidFill>
              </a:rPr>
              <a:t>項目は削除しないで</a:t>
            </a:r>
            <a:r>
              <a:rPr lang="ja-JP" altLang="en-US" dirty="0"/>
              <a:t>ください</a:t>
            </a:r>
            <a:r>
              <a:rPr lang="ja-JP" altLang="en-US" dirty="0" smtClean="0"/>
              <a:t>。</a:t>
            </a:r>
            <a:endParaRPr lang="en-US" altLang="ja-JP" dirty="0" smtClean="0"/>
          </a:p>
          <a:p>
            <a:pPr marL="0" indent="0">
              <a:spcBef>
                <a:spcPts val="600"/>
              </a:spcBef>
              <a:spcAft>
                <a:spcPts val="0"/>
              </a:spcAft>
              <a:buNone/>
            </a:pPr>
            <a:r>
              <a:rPr lang="ja-JP" altLang="en-US" i="1" dirty="0">
                <a:solidFill>
                  <a:srgbClr val="0000FF"/>
                </a:solidFill>
              </a:rPr>
              <a:t>　</a:t>
            </a:r>
            <a:r>
              <a:rPr lang="ja-JP" altLang="en-US" i="1" dirty="0" smtClean="0">
                <a:solidFill>
                  <a:srgbClr val="0000FF"/>
                </a:solidFill>
              </a:rPr>
              <a:t>青</a:t>
            </a:r>
            <a:r>
              <a:rPr lang="ja-JP" altLang="en-US" i="1" dirty="0">
                <a:solidFill>
                  <a:srgbClr val="0000FF"/>
                </a:solidFill>
              </a:rPr>
              <a:t>字斜体の注意</a:t>
            </a:r>
            <a:r>
              <a:rPr lang="ja-JP" altLang="en-US" i="1" dirty="0" smtClean="0">
                <a:solidFill>
                  <a:srgbClr val="0000FF"/>
                </a:solidFill>
              </a:rPr>
              <a:t>事項や</a:t>
            </a:r>
            <a:r>
              <a:rPr lang="ja-JP" altLang="en-US" i="1" dirty="0">
                <a:solidFill>
                  <a:srgbClr val="0000FF"/>
                </a:solidFill>
              </a:rPr>
              <a:t>記載例</a:t>
            </a:r>
            <a:r>
              <a:rPr lang="ja-JP" altLang="en-US" dirty="0" smtClean="0"/>
              <a:t>は</a:t>
            </a:r>
            <a:r>
              <a:rPr lang="ja-JP" altLang="en-US" dirty="0" smtClean="0">
                <a:solidFill>
                  <a:srgbClr val="FF0000"/>
                </a:solidFill>
              </a:rPr>
              <a:t>削除して</a:t>
            </a:r>
            <a:endParaRPr lang="en-US" altLang="ja-JP" dirty="0" smtClean="0">
              <a:solidFill>
                <a:srgbClr val="FF0000"/>
              </a:solidFill>
            </a:endParaRPr>
          </a:p>
          <a:p>
            <a:pPr marL="0" indent="0">
              <a:spcBef>
                <a:spcPts val="600"/>
              </a:spcBef>
              <a:spcAft>
                <a:spcPts val="0"/>
              </a:spcAft>
              <a:buNone/>
            </a:pPr>
            <a:r>
              <a:rPr lang="ja-JP" altLang="en-US" dirty="0">
                <a:solidFill>
                  <a:srgbClr val="FF0000"/>
                </a:solidFill>
              </a:rPr>
              <a:t>　</a:t>
            </a:r>
            <a:r>
              <a:rPr lang="ja-JP" altLang="en-US" dirty="0" smtClean="0">
                <a:solidFill>
                  <a:srgbClr val="FF0000"/>
                </a:solidFill>
              </a:rPr>
              <a:t>ください</a:t>
            </a:r>
            <a:r>
              <a:rPr lang="ja-JP" altLang="en-US" dirty="0" smtClean="0"/>
              <a:t>。項目間</a:t>
            </a:r>
            <a:r>
              <a:rPr lang="ja-JP" altLang="en-US" dirty="0"/>
              <a:t>の行間は適宜変更</a:t>
            </a:r>
            <a:r>
              <a:rPr lang="ja-JP" altLang="en-US" dirty="0" smtClean="0"/>
              <a:t>、提</a:t>
            </a:r>
            <a:endParaRPr lang="en-US" altLang="ja-JP" dirty="0" smtClean="0"/>
          </a:p>
          <a:p>
            <a:pPr marL="0" indent="0">
              <a:spcBef>
                <a:spcPts val="600"/>
              </a:spcBef>
              <a:spcAft>
                <a:spcPts val="0"/>
              </a:spcAft>
              <a:buNone/>
            </a:pPr>
            <a:r>
              <a:rPr lang="ja-JP" altLang="en-US" dirty="0"/>
              <a:t>　</a:t>
            </a:r>
            <a:r>
              <a:rPr lang="ja-JP" altLang="en-US" dirty="0" smtClean="0"/>
              <a:t>案書</a:t>
            </a:r>
            <a:r>
              <a:rPr lang="ja-JP" altLang="en-US" dirty="0"/>
              <a:t>の下中央に</a:t>
            </a:r>
            <a:r>
              <a:rPr lang="ja-JP" altLang="en-US" dirty="0" smtClean="0"/>
              <a:t>ページを入れてください</a:t>
            </a:r>
            <a:r>
              <a:rPr lang="ja-JP" altLang="en-US" dirty="0"/>
              <a:t>。</a:t>
            </a:r>
          </a:p>
          <a:p>
            <a:pPr marL="0" indent="0">
              <a:spcAft>
                <a:spcPts val="0"/>
              </a:spcAft>
              <a:buNone/>
            </a:pPr>
            <a:r>
              <a:rPr lang="ja-JP" altLang="en-US" dirty="0" smtClean="0"/>
              <a:t>■</a:t>
            </a:r>
            <a:r>
              <a:rPr lang="ja-JP" altLang="en-US" dirty="0"/>
              <a:t>提案枚数制限はございません</a:t>
            </a:r>
            <a:r>
              <a:rPr lang="ja-JP" altLang="en-US" dirty="0" smtClean="0"/>
              <a:t>。</a:t>
            </a:r>
            <a:endParaRPr lang="en-US" altLang="ja-JP" dirty="0" smtClean="0"/>
          </a:p>
          <a:p>
            <a:pPr marL="0" indent="0">
              <a:spcBef>
                <a:spcPts val="600"/>
              </a:spcBef>
              <a:spcAft>
                <a:spcPts val="0"/>
              </a:spcAft>
              <a:buNone/>
            </a:pPr>
            <a:r>
              <a:rPr lang="ja-JP" altLang="en-US" dirty="0"/>
              <a:t>　</a:t>
            </a:r>
            <a:r>
              <a:rPr lang="ja-JP" altLang="en-US" dirty="0" smtClean="0">
                <a:solidFill>
                  <a:srgbClr val="FF0000"/>
                </a:solidFill>
              </a:rPr>
              <a:t>審査</a:t>
            </a:r>
            <a:r>
              <a:rPr lang="ja-JP" altLang="en-US" dirty="0">
                <a:solidFill>
                  <a:srgbClr val="FF0000"/>
                </a:solidFill>
              </a:rPr>
              <a:t>しやすいよう</a:t>
            </a:r>
            <a:r>
              <a:rPr lang="ja-JP" altLang="en-US" dirty="0"/>
              <a:t>に調整</a:t>
            </a:r>
            <a:r>
              <a:rPr lang="ja-JP" altLang="en-US" dirty="0" smtClean="0"/>
              <a:t>ください</a:t>
            </a:r>
            <a:r>
              <a:rPr lang="ja-JP" altLang="en-US" dirty="0"/>
              <a:t>。</a:t>
            </a:r>
          </a:p>
          <a:p>
            <a:pPr marL="0" indent="0">
              <a:spcAft>
                <a:spcPts val="0"/>
              </a:spcAft>
              <a:buNone/>
            </a:pPr>
            <a:r>
              <a:rPr lang="ja-JP" altLang="en-US" dirty="0" smtClean="0"/>
              <a:t>■</a:t>
            </a:r>
            <a:r>
              <a:rPr lang="ja-JP" altLang="en-US" dirty="0"/>
              <a:t>提案書は日本語で作成ください。</a:t>
            </a:r>
          </a:p>
          <a:p>
            <a:pPr marL="0" indent="0">
              <a:spcAft>
                <a:spcPts val="0"/>
              </a:spcAft>
              <a:buNone/>
            </a:pPr>
            <a:r>
              <a:rPr lang="ja-JP" altLang="en-US" dirty="0"/>
              <a:t>　</a:t>
            </a:r>
            <a:r>
              <a:rPr lang="ja-JP" altLang="en-US" dirty="0" smtClean="0">
                <a:solidFill>
                  <a:srgbClr val="FF0000"/>
                </a:solidFill>
              </a:rPr>
              <a:t>２１部</a:t>
            </a:r>
            <a:r>
              <a:rPr lang="ja-JP" altLang="en-US" dirty="0">
                <a:solidFill>
                  <a:srgbClr val="FF0000"/>
                </a:solidFill>
              </a:rPr>
              <a:t>（</a:t>
            </a:r>
            <a:r>
              <a:rPr lang="ja-JP" altLang="en-US" dirty="0" smtClean="0">
                <a:solidFill>
                  <a:srgbClr val="FF0000"/>
                </a:solidFill>
              </a:rPr>
              <a:t>正１部</a:t>
            </a:r>
            <a:r>
              <a:rPr lang="ja-JP" altLang="en-US" dirty="0">
                <a:solidFill>
                  <a:srgbClr val="FF0000"/>
                </a:solidFill>
              </a:rPr>
              <a:t>、</a:t>
            </a:r>
            <a:r>
              <a:rPr lang="ja-JP" altLang="en-US" dirty="0" smtClean="0">
                <a:solidFill>
                  <a:srgbClr val="FF0000"/>
                </a:solidFill>
              </a:rPr>
              <a:t>副２０部</a:t>
            </a:r>
            <a:r>
              <a:rPr lang="ja-JP" altLang="en-US" dirty="0">
                <a:solidFill>
                  <a:srgbClr val="FF0000"/>
                </a:solidFill>
              </a:rPr>
              <a:t>）</a:t>
            </a:r>
            <a:r>
              <a:rPr lang="ja-JP" altLang="en-US" dirty="0"/>
              <a:t>を提出ください</a:t>
            </a:r>
            <a:r>
              <a:rPr lang="ja-JP" altLang="en-US" dirty="0" smtClean="0"/>
              <a:t>。</a:t>
            </a:r>
            <a:endParaRPr lang="en-US" altLang="ja-JP" dirty="0" smtClean="0"/>
          </a:p>
          <a:p>
            <a:pPr marL="0" indent="0">
              <a:spcAft>
                <a:spcPts val="0"/>
              </a:spcAft>
              <a:buNone/>
            </a:pPr>
            <a:r>
              <a:rPr lang="ja-JP" altLang="en-US" dirty="0"/>
              <a:t>　</a:t>
            </a:r>
            <a:r>
              <a:rPr lang="ja-JP" altLang="en-US" dirty="0" smtClean="0"/>
              <a:t>副</a:t>
            </a:r>
            <a:r>
              <a:rPr lang="ja-JP" altLang="en-US" dirty="0"/>
              <a:t>はコピーで可です。</a:t>
            </a:r>
          </a:p>
          <a:p>
            <a:pPr marL="0" indent="0">
              <a:spcAft>
                <a:spcPts val="0"/>
              </a:spcAft>
              <a:buNone/>
            </a:pP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8</a:t>
            </a:fld>
            <a:endParaRPr lang="ja-JP" altLang="en-US" dirty="0"/>
          </a:p>
        </p:txBody>
      </p:sp>
      <p:sp>
        <p:nvSpPr>
          <p:cNvPr id="5" name="正方形/長方形 4">
            <a:extLst>
              <a:ext uri="{FF2B5EF4-FFF2-40B4-BE49-F238E27FC236}">
                <a16:creationId xmlns="" xmlns:a16="http://schemas.microsoft.com/office/drawing/2014/main" id="{B54F057D-7C22-4166-A38C-03C89EF03677}"/>
              </a:ext>
            </a:extLst>
          </p:cNvPr>
          <p:cNvSpPr/>
          <p:nvPr/>
        </p:nvSpPr>
        <p:spPr>
          <a:xfrm>
            <a:off x="8146605" y="5413919"/>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本文</a:t>
            </a:r>
          </a:p>
        </p:txBody>
      </p:sp>
      <p:sp>
        <p:nvSpPr>
          <p:cNvPr id="6" name="正方形/長方形 5">
            <a:extLst>
              <a:ext uri="{FF2B5EF4-FFF2-40B4-BE49-F238E27FC236}">
                <a16:creationId xmlns="" xmlns:a16="http://schemas.microsoft.com/office/drawing/2014/main" id="{D4B8297A-320B-41ED-9F61-29871010F758}"/>
              </a:ext>
            </a:extLst>
          </p:cNvPr>
          <p:cNvSpPr/>
          <p:nvPr/>
        </p:nvSpPr>
        <p:spPr>
          <a:xfrm>
            <a:off x="8044018" y="5349007"/>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本文</a:t>
            </a:r>
          </a:p>
        </p:txBody>
      </p:sp>
      <p:sp>
        <p:nvSpPr>
          <p:cNvPr id="7" name="正方形/長方形 6">
            <a:extLst>
              <a:ext uri="{FF2B5EF4-FFF2-40B4-BE49-F238E27FC236}">
                <a16:creationId xmlns="" xmlns:a16="http://schemas.microsoft.com/office/drawing/2014/main" id="{70311237-B21F-4C55-8085-4EEBC0059ED1}"/>
              </a:ext>
            </a:extLst>
          </p:cNvPr>
          <p:cNvSpPr/>
          <p:nvPr/>
        </p:nvSpPr>
        <p:spPr>
          <a:xfrm>
            <a:off x="7941430" y="5284095"/>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本文</a:t>
            </a:r>
          </a:p>
        </p:txBody>
      </p:sp>
      <p:sp>
        <p:nvSpPr>
          <p:cNvPr id="8" name="正方形/長方形 7">
            <a:extLst>
              <a:ext uri="{FF2B5EF4-FFF2-40B4-BE49-F238E27FC236}">
                <a16:creationId xmlns="" xmlns:a16="http://schemas.microsoft.com/office/drawing/2014/main" id="{DA89E29B-530F-43A2-B069-A592944240B3}"/>
              </a:ext>
            </a:extLst>
          </p:cNvPr>
          <p:cNvSpPr/>
          <p:nvPr/>
        </p:nvSpPr>
        <p:spPr>
          <a:xfrm>
            <a:off x="7838842" y="5219183"/>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本文</a:t>
            </a:r>
          </a:p>
        </p:txBody>
      </p:sp>
      <p:sp>
        <p:nvSpPr>
          <p:cNvPr id="9" name="正方形/長方形 8">
            <a:extLst>
              <a:ext uri="{FF2B5EF4-FFF2-40B4-BE49-F238E27FC236}">
                <a16:creationId xmlns="" xmlns:a16="http://schemas.microsoft.com/office/drawing/2014/main" id="{BB69AA60-8715-490A-82A2-BD06D3503488}"/>
              </a:ext>
            </a:extLst>
          </p:cNvPr>
          <p:cNvSpPr/>
          <p:nvPr/>
        </p:nvSpPr>
        <p:spPr>
          <a:xfrm>
            <a:off x="7736254" y="5154271"/>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本文</a:t>
            </a:r>
          </a:p>
        </p:txBody>
      </p:sp>
      <p:sp>
        <p:nvSpPr>
          <p:cNvPr id="10" name="正方形/長方形 9">
            <a:extLst>
              <a:ext uri="{FF2B5EF4-FFF2-40B4-BE49-F238E27FC236}">
                <a16:creationId xmlns="" xmlns:a16="http://schemas.microsoft.com/office/drawing/2014/main" id="{03E7BB06-5520-477C-A426-FDAFECF58140}"/>
              </a:ext>
            </a:extLst>
          </p:cNvPr>
          <p:cNvSpPr/>
          <p:nvPr/>
        </p:nvSpPr>
        <p:spPr>
          <a:xfrm>
            <a:off x="7494435" y="4540990"/>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利害関係確認</a:t>
            </a:r>
          </a:p>
        </p:txBody>
      </p:sp>
      <p:sp>
        <p:nvSpPr>
          <p:cNvPr id="11" name="正方形/長方形 10">
            <a:extLst>
              <a:ext uri="{FF2B5EF4-FFF2-40B4-BE49-F238E27FC236}">
                <a16:creationId xmlns="" xmlns:a16="http://schemas.microsoft.com/office/drawing/2014/main" id="{91CFE88B-D392-43A4-BE06-64509C29DC09}"/>
              </a:ext>
            </a:extLst>
          </p:cNvPr>
          <p:cNvSpPr/>
          <p:nvPr/>
        </p:nvSpPr>
        <p:spPr>
          <a:xfrm>
            <a:off x="7098391" y="3865747"/>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要約版</a:t>
            </a:r>
          </a:p>
        </p:txBody>
      </p:sp>
      <p:sp>
        <p:nvSpPr>
          <p:cNvPr id="12" name="テキスト ボックス 11">
            <a:extLst>
              <a:ext uri="{FF2B5EF4-FFF2-40B4-BE49-F238E27FC236}">
                <a16:creationId xmlns="" xmlns:a16="http://schemas.microsoft.com/office/drawing/2014/main" id="{679E7B29-0E0A-4C09-ACBE-CC7B42397639}"/>
              </a:ext>
            </a:extLst>
          </p:cNvPr>
          <p:cNvSpPr txBox="1"/>
          <p:nvPr/>
        </p:nvSpPr>
        <p:spPr>
          <a:xfrm>
            <a:off x="7813501" y="5805264"/>
            <a:ext cx="627384" cy="307777"/>
          </a:xfrm>
          <a:prstGeom prst="rect">
            <a:avLst/>
          </a:prstGeom>
          <a:solidFill>
            <a:schemeClr val="bg2">
              <a:lumMod val="40000"/>
              <a:lumOff val="60000"/>
            </a:schemeClr>
          </a:solidFill>
        </p:spPr>
        <p:txBody>
          <a:bodyPr wrap="square" rtlCol="0">
            <a:spAutoFit/>
          </a:bodyPr>
          <a:lstStyle/>
          <a:p>
            <a:pPr algn="ctr" defTabSz="914400" fontAlgn="auto">
              <a:spcBef>
                <a:spcPts val="0"/>
              </a:spcBef>
              <a:spcAft>
                <a:spcPts val="0"/>
              </a:spcAft>
            </a:pPr>
            <a:r>
              <a:rPr lang="en-US" altLang="ja-JP" sz="1400" b="0" dirty="0">
                <a:latin typeface="Meiryo UI" panose="020B0604030504040204" pitchFamily="50" charset="-128"/>
                <a:ea typeface="Meiryo UI" panose="020B0604030504040204" pitchFamily="50" charset="-128"/>
                <a:cs typeface="Meiryo UI" panose="020B0604030504040204" pitchFamily="50" charset="-128"/>
              </a:rPr>
              <a:t>1</a:t>
            </a:r>
            <a:endParaRPr lang="ja-JP" altLang="en-US" sz="1400" b="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正方形/長方形 12">
            <a:extLst>
              <a:ext uri="{FF2B5EF4-FFF2-40B4-BE49-F238E27FC236}">
                <a16:creationId xmlns="" xmlns:a16="http://schemas.microsoft.com/office/drawing/2014/main" id="{6E822D1E-32CC-40A4-AC96-A8E44D306A84}"/>
              </a:ext>
            </a:extLst>
          </p:cNvPr>
          <p:cNvSpPr/>
          <p:nvPr/>
        </p:nvSpPr>
        <p:spPr>
          <a:xfrm>
            <a:off x="6846363" y="3221940"/>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kern="0" dirty="0">
                <a:latin typeface="Meiryo UI" panose="020B0604030504040204" pitchFamily="50" charset="-128"/>
                <a:ea typeface="Meiryo UI" panose="020B0604030504040204" pitchFamily="50" charset="-128"/>
                <a:cs typeface="Meiryo UI" panose="020B0604030504040204" pitchFamily="50" charset="-128"/>
              </a:rPr>
              <a:t>表紙</a:t>
            </a:r>
            <a:endParaRPr kumimoji="0" lang="en-US" altLang="ja-JP" sz="1100" b="0" kern="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kern="0" dirty="0">
                <a:latin typeface="Meiryo UI" panose="020B0604030504040204" pitchFamily="50" charset="-128"/>
                <a:ea typeface="Meiryo UI" panose="020B0604030504040204" pitchFamily="50" charset="-128"/>
                <a:cs typeface="Meiryo UI" panose="020B0604030504040204" pitchFamily="50" charset="-128"/>
              </a:rPr>
              <a:t>提案機関</a:t>
            </a:r>
            <a:endParaRPr kumimoji="0" lang="en-US" altLang="ja-JP" sz="1100" b="0" kern="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２</a:t>
            </a:r>
          </a:p>
        </p:txBody>
      </p:sp>
      <p:sp>
        <p:nvSpPr>
          <p:cNvPr id="14" name="正方形/長方形 13">
            <a:extLst>
              <a:ext uri="{FF2B5EF4-FFF2-40B4-BE49-F238E27FC236}">
                <a16:creationId xmlns="" xmlns:a16="http://schemas.microsoft.com/office/drawing/2014/main" id="{31BC10CD-BF24-4E8D-B44F-6D39AA187AB8}"/>
              </a:ext>
            </a:extLst>
          </p:cNvPr>
          <p:cNvSpPr/>
          <p:nvPr/>
        </p:nvSpPr>
        <p:spPr>
          <a:xfrm>
            <a:off x="6300192" y="3068960"/>
            <a:ext cx="781879" cy="967409"/>
          </a:xfrm>
          <a:prstGeom prst="rect">
            <a:avLst/>
          </a:prstGeom>
          <a:solidFill>
            <a:schemeClr val="bg2">
              <a:lumMod val="40000"/>
              <a:lumOff val="60000"/>
            </a:schemeClr>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表紙</a:t>
            </a:r>
            <a:endParaRPr kumimoji="0" lang="en-US" altLang="ja-JP"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100" b="0" kern="0" dirty="0">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提案機関１</a:t>
            </a:r>
          </a:p>
        </p:txBody>
      </p:sp>
      <p:sp>
        <p:nvSpPr>
          <p:cNvPr id="15" name="フローチャート: 論理積ゲート 14">
            <a:extLst>
              <a:ext uri="{FF2B5EF4-FFF2-40B4-BE49-F238E27FC236}">
                <a16:creationId xmlns="" xmlns:a16="http://schemas.microsoft.com/office/drawing/2014/main" id="{9AB0C7A5-DA65-4C18-AF3E-DA9C21A191FD}"/>
              </a:ext>
            </a:extLst>
          </p:cNvPr>
          <p:cNvSpPr/>
          <p:nvPr/>
        </p:nvSpPr>
        <p:spPr>
          <a:xfrm rot="5400000">
            <a:off x="6308003" y="3122960"/>
            <a:ext cx="216000" cy="108000"/>
          </a:xfrm>
          <a:prstGeom prst="flowChartDelay">
            <a:avLst/>
          </a:prstGeom>
          <a:solidFill>
            <a:schemeClr val="bg2">
              <a:lumMod val="40000"/>
              <a:lumOff val="60000"/>
            </a:schemeClr>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フローチャート: 論理積ゲート 15">
            <a:extLst>
              <a:ext uri="{FF2B5EF4-FFF2-40B4-BE49-F238E27FC236}">
                <a16:creationId xmlns="" xmlns:a16="http://schemas.microsoft.com/office/drawing/2014/main" id="{4DF21BC4-894D-49A6-9B4C-958DB42E72AA}"/>
              </a:ext>
            </a:extLst>
          </p:cNvPr>
          <p:cNvSpPr/>
          <p:nvPr/>
        </p:nvSpPr>
        <p:spPr>
          <a:xfrm rot="5400000">
            <a:off x="6344003" y="3091243"/>
            <a:ext cx="144000" cy="108000"/>
          </a:xfrm>
          <a:prstGeom prst="flowChartDelay">
            <a:avLst/>
          </a:prstGeom>
          <a:solidFill>
            <a:schemeClr val="bg2">
              <a:lumMod val="40000"/>
              <a:lumOff val="60000"/>
            </a:schemeClr>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7416316" y="904057"/>
            <a:ext cx="1414732" cy="271869"/>
          </a:xfrm>
          <a:prstGeom prst="rect">
            <a:avLst/>
          </a:prstGeom>
          <a:noFill/>
          <a:ln>
            <a:solidFill>
              <a:srgbClr val="00B0F0"/>
            </a:solidFill>
          </a:ln>
        </p:spPr>
        <p:txBody>
          <a:bodyPr wrap="square" rtlCol="0" anchor="ctr">
            <a:spAutoFit/>
          </a:bodyPr>
          <a:lstStyle/>
          <a:p>
            <a:pPr algn="ctr">
              <a:lnSpc>
                <a:spcPts val="1400"/>
              </a:lnSpc>
            </a:pPr>
            <a:r>
              <a:rPr lang="ja-JP" altLang="en-US" sz="1200" b="0" dirty="0" smtClean="0">
                <a:latin typeface="ＭＳ ゴシック" panose="020B0609070205080204" pitchFamily="49" charset="-128"/>
                <a:ea typeface="ＭＳ ゴシック" panose="020B0609070205080204" pitchFamily="49" charset="-128"/>
              </a:rPr>
              <a:t>公募要領 </a:t>
            </a:r>
            <a:r>
              <a:rPr lang="en-US" altLang="ja-JP" sz="1200" b="0" dirty="0" smtClean="0">
                <a:latin typeface="ＭＳ ゴシック" panose="020B0609070205080204" pitchFamily="49" charset="-128"/>
                <a:ea typeface="ＭＳ ゴシック" panose="020B0609070205080204" pitchFamily="49" charset="-128"/>
              </a:rPr>
              <a:t>P.5</a:t>
            </a:r>
            <a:r>
              <a:rPr lang="ja-JP" altLang="en-US" sz="1200" b="0" dirty="0" smtClean="0">
                <a:latin typeface="ＭＳ ゴシック" panose="020B0609070205080204" pitchFamily="49" charset="-128"/>
                <a:ea typeface="ＭＳ ゴシック" panose="020B0609070205080204" pitchFamily="49" charset="-128"/>
              </a:rPr>
              <a:t>～</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20" name="テキスト ボックス 19"/>
          <p:cNvSpPr txBox="1"/>
          <p:nvPr/>
        </p:nvSpPr>
        <p:spPr>
          <a:xfrm>
            <a:off x="7416316" y="1176911"/>
            <a:ext cx="1414732"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別添１－１</a:t>
            </a:r>
            <a:endParaRPr kumimoji="1" lang="ja-JP" altLang="en-US" sz="1200" b="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819613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3600" dirty="0" smtClean="0"/>
              <a:t>（別添４）研究開発テーマ説明資料</a:t>
            </a:r>
            <a:endParaRPr kumimoji="1" lang="ja-JP" altLang="en-US" sz="3600" dirty="0"/>
          </a:p>
        </p:txBody>
      </p:sp>
      <p:sp>
        <p:nvSpPr>
          <p:cNvPr id="3" name="コンテンツ プレースホルダー 2"/>
          <p:cNvSpPr>
            <a:spLocks noGrp="1"/>
          </p:cNvSpPr>
          <p:nvPr>
            <p:ph idx="1"/>
          </p:nvPr>
        </p:nvSpPr>
        <p:spPr>
          <a:xfrm>
            <a:off x="143748" y="1052736"/>
            <a:ext cx="8856744" cy="5688632"/>
          </a:xfrm>
        </p:spPr>
        <p:txBody>
          <a:bodyPr/>
          <a:lstStyle/>
          <a:p>
            <a:pPr marL="0" indent="0">
              <a:buNone/>
            </a:pPr>
            <a:r>
              <a:rPr lang="ja-JP" altLang="en-US" b="1" dirty="0"/>
              <a:t>提案内容の理解を深められるような資料を作成してください。</a:t>
            </a:r>
          </a:p>
          <a:p>
            <a:pPr marL="0" indent="0">
              <a:spcBef>
                <a:spcPts val="600"/>
              </a:spcBef>
              <a:buNone/>
            </a:pPr>
            <a:r>
              <a:rPr lang="ja-JP" altLang="en-US" b="1" dirty="0"/>
              <a:t>・図表などを用いてわかりやすい表現に努めてください。</a:t>
            </a:r>
          </a:p>
          <a:p>
            <a:pPr marL="0" indent="0">
              <a:spcBef>
                <a:spcPts val="600"/>
              </a:spcBef>
              <a:buNone/>
            </a:pPr>
            <a:r>
              <a:rPr lang="ja-JP" altLang="en-US" b="1" dirty="0"/>
              <a:t>・ヒアリング審査において、本資料を用いた説明を依頼</a:t>
            </a:r>
            <a:r>
              <a:rPr lang="ja-JP" altLang="en-US" b="1" dirty="0" smtClean="0"/>
              <a:t>する</a:t>
            </a:r>
            <a:endParaRPr lang="en-US" altLang="ja-JP" b="1" dirty="0" smtClean="0"/>
          </a:p>
          <a:p>
            <a:pPr marL="0" indent="0">
              <a:buNone/>
            </a:pPr>
            <a:r>
              <a:rPr lang="ja-JP" altLang="en-US" b="1" dirty="0"/>
              <a:t>　</a:t>
            </a:r>
            <a:r>
              <a:rPr lang="ja-JP" altLang="en-US" b="1" dirty="0" smtClean="0"/>
              <a:t>場合</a:t>
            </a:r>
            <a:r>
              <a:rPr lang="ja-JP" altLang="en-US" b="1" dirty="0"/>
              <a:t>がございます。</a:t>
            </a:r>
          </a:p>
          <a:p>
            <a:pPr marL="0" indent="0">
              <a:spcBef>
                <a:spcPts val="1200"/>
              </a:spcBef>
              <a:buNone/>
            </a:pPr>
            <a:r>
              <a:rPr lang="ja-JP" altLang="en-US" dirty="0" smtClean="0"/>
              <a:t>・</a:t>
            </a:r>
            <a:r>
              <a:rPr lang="ja-JP" altLang="en-US" dirty="0"/>
              <a:t>１提案で１つの説明資料となるよう</a:t>
            </a:r>
            <a:r>
              <a:rPr lang="ja-JP" altLang="en-US" dirty="0" smtClean="0"/>
              <a:t>に作成</a:t>
            </a:r>
            <a:r>
              <a:rPr lang="ja-JP" altLang="en-US" dirty="0"/>
              <a:t>をしてください。</a:t>
            </a:r>
          </a:p>
          <a:p>
            <a:pPr marL="0" indent="0">
              <a:spcBef>
                <a:spcPts val="600"/>
              </a:spcBef>
              <a:buNone/>
            </a:pPr>
            <a:r>
              <a:rPr lang="ja-JP" altLang="en-US" dirty="0"/>
              <a:t>・様式枠組みは変更しても構いませんが</a:t>
            </a:r>
            <a:r>
              <a:rPr lang="ja-JP" altLang="en-US" dirty="0" smtClean="0"/>
              <a:t>、様式</a:t>
            </a:r>
            <a:r>
              <a:rPr lang="ja-JP" altLang="en-US" dirty="0"/>
              <a:t>に設定</a:t>
            </a:r>
            <a:r>
              <a:rPr lang="ja-JP" altLang="en-US" dirty="0" smtClean="0"/>
              <a:t>されて</a:t>
            </a:r>
            <a:endParaRPr lang="en-US" altLang="ja-JP" dirty="0" smtClean="0"/>
          </a:p>
          <a:p>
            <a:pPr marL="0" indent="0">
              <a:buNone/>
            </a:pPr>
            <a:r>
              <a:rPr lang="ja-JP" altLang="en-US" dirty="0"/>
              <a:t>　</a:t>
            </a:r>
            <a:r>
              <a:rPr lang="ja-JP" altLang="en-US" dirty="0" smtClean="0"/>
              <a:t>いる</a:t>
            </a:r>
            <a:r>
              <a:rPr lang="ja-JP" altLang="en-US" dirty="0"/>
              <a:t>項目名はその</a:t>
            </a:r>
            <a:r>
              <a:rPr lang="ja-JP" altLang="en-US" dirty="0" smtClean="0"/>
              <a:t>ままお使い</a:t>
            </a:r>
            <a:r>
              <a:rPr lang="ja-JP" altLang="en-US" dirty="0"/>
              <a:t>ください。</a:t>
            </a:r>
          </a:p>
          <a:p>
            <a:pPr marL="0" indent="0">
              <a:spcBef>
                <a:spcPts val="600"/>
              </a:spcBef>
              <a:buNone/>
            </a:pPr>
            <a:r>
              <a:rPr lang="ja-JP" altLang="en-US" dirty="0"/>
              <a:t>・提出する印刷物</a:t>
            </a:r>
            <a:r>
              <a:rPr lang="ja-JP" altLang="en-US" dirty="0" smtClean="0"/>
              <a:t>は</a:t>
            </a:r>
            <a:r>
              <a:rPr lang="ja-JP" altLang="en-US" dirty="0">
                <a:solidFill>
                  <a:srgbClr val="FF0000"/>
                </a:solidFill>
              </a:rPr>
              <a:t>２</a:t>
            </a:r>
            <a:r>
              <a:rPr lang="ja-JP" altLang="en-US" dirty="0" smtClean="0">
                <a:solidFill>
                  <a:srgbClr val="FF0000"/>
                </a:solidFill>
              </a:rPr>
              <a:t>スライド </a:t>
            </a:r>
            <a:r>
              <a:rPr lang="en-US" altLang="ja-JP" dirty="0" smtClean="0">
                <a:solidFill>
                  <a:srgbClr val="FF0000"/>
                </a:solidFill>
              </a:rPr>
              <a:t>in </a:t>
            </a:r>
            <a:r>
              <a:rPr lang="ja-JP" altLang="en-US" dirty="0" smtClean="0">
                <a:solidFill>
                  <a:srgbClr val="FF0000"/>
                </a:solidFill>
              </a:rPr>
              <a:t>１ページ、</a:t>
            </a:r>
            <a:endParaRPr lang="en-US" altLang="ja-JP" dirty="0" smtClean="0">
              <a:solidFill>
                <a:srgbClr val="FF0000"/>
              </a:solidFill>
            </a:endParaRPr>
          </a:p>
          <a:p>
            <a:pPr marL="0" indent="0">
              <a:buNone/>
            </a:pPr>
            <a:r>
              <a:rPr lang="ja-JP" altLang="en-US" dirty="0"/>
              <a:t>　</a:t>
            </a:r>
            <a:r>
              <a:rPr lang="ja-JP" altLang="en-US" dirty="0" smtClean="0">
                <a:solidFill>
                  <a:srgbClr val="FF0000"/>
                </a:solidFill>
              </a:rPr>
              <a:t>両面印刷</a:t>
            </a:r>
            <a:r>
              <a:rPr lang="ja-JP" altLang="en-US" dirty="0" smtClean="0"/>
              <a:t>としてください。</a:t>
            </a:r>
            <a:endParaRPr lang="ja-JP" altLang="en-US" dirty="0"/>
          </a:p>
          <a:p>
            <a:pPr marL="0" indent="0">
              <a:spcBef>
                <a:spcPts val="600"/>
              </a:spcBef>
              <a:buNone/>
            </a:pPr>
            <a:r>
              <a:rPr lang="ja-JP" altLang="en-US" dirty="0" smtClean="0"/>
              <a:t>　（Ａ４縦</a:t>
            </a:r>
            <a:r>
              <a:rPr lang="ja-JP" altLang="en-US" dirty="0"/>
              <a:t>サイズ用紙に両面</a:t>
            </a:r>
            <a:r>
              <a:rPr lang="ja-JP" altLang="en-US" dirty="0" smtClean="0"/>
              <a:t>で４スライドが</a:t>
            </a:r>
            <a:endParaRPr lang="en-US" altLang="ja-JP" dirty="0" smtClean="0"/>
          </a:p>
          <a:p>
            <a:pPr marL="0" indent="0">
              <a:buNone/>
            </a:pPr>
            <a:r>
              <a:rPr lang="ja-JP" altLang="en-US" dirty="0"/>
              <a:t>　</a:t>
            </a:r>
            <a:r>
              <a:rPr lang="ja-JP" altLang="en-US" dirty="0" smtClean="0"/>
              <a:t>　印刷される</a:t>
            </a:r>
            <a:r>
              <a:rPr lang="ja-JP" altLang="en-US" dirty="0"/>
              <a:t>形）</a:t>
            </a:r>
          </a:p>
          <a:p>
            <a:pPr marL="0" indent="0">
              <a:buNone/>
            </a:pPr>
            <a:r>
              <a:rPr lang="ja-JP" altLang="en-US" dirty="0" smtClean="0"/>
              <a:t>　（</a:t>
            </a:r>
            <a:r>
              <a:rPr lang="ja-JP" altLang="en-US" dirty="0"/>
              <a:t>紙資料の削減のため両面印刷をお願い</a:t>
            </a:r>
            <a:r>
              <a:rPr lang="ja-JP" altLang="en-US" dirty="0" smtClean="0"/>
              <a:t>し</a:t>
            </a:r>
            <a:endParaRPr lang="en-US" altLang="ja-JP" dirty="0" smtClean="0"/>
          </a:p>
          <a:p>
            <a:pPr marL="0" indent="0">
              <a:buNone/>
            </a:pPr>
            <a:r>
              <a:rPr lang="ja-JP" altLang="en-US" dirty="0"/>
              <a:t>　</a:t>
            </a:r>
            <a:r>
              <a:rPr lang="ja-JP" altLang="en-US" dirty="0" smtClean="0"/>
              <a:t>　ます。片面</a:t>
            </a:r>
            <a:r>
              <a:rPr lang="ja-JP" altLang="en-US" dirty="0"/>
              <a:t>印刷にする必要はありません）</a:t>
            </a:r>
          </a:p>
          <a:p>
            <a:pPr marL="0" indent="0">
              <a:buNone/>
            </a:pPr>
            <a:endParaRPr kumimoji="1" lang="ja-JP" altLang="en-US" dirty="0"/>
          </a:p>
        </p:txBody>
      </p:sp>
      <p:sp>
        <p:nvSpPr>
          <p:cNvPr id="4" name="スライド番号プレースホルダー 3"/>
          <p:cNvSpPr>
            <a:spLocks noGrp="1"/>
          </p:cNvSpPr>
          <p:nvPr>
            <p:ph type="sldNum" sz="quarter" idx="12"/>
          </p:nvPr>
        </p:nvSpPr>
        <p:spPr/>
        <p:txBody>
          <a:bodyPr/>
          <a:lstStyle/>
          <a:p>
            <a:pPr>
              <a:defRPr/>
            </a:pPr>
            <a:fld id="{83BD5ED4-0517-4624-A505-C517AE91011E}" type="slidenum">
              <a:rPr lang="ja-JP" altLang="en-US" smtClean="0"/>
              <a:pPr>
                <a:defRPr/>
              </a:pPr>
              <a:t>9</a:t>
            </a:fld>
            <a:endParaRPr lang="ja-JP" altLang="en-US" dirty="0"/>
          </a:p>
        </p:txBody>
      </p:sp>
      <p:sp>
        <p:nvSpPr>
          <p:cNvPr id="6" name="メモ 5"/>
          <p:cNvSpPr>
            <a:spLocks noChangeAspect="1"/>
          </p:cNvSpPr>
          <p:nvPr/>
        </p:nvSpPr>
        <p:spPr bwMode="auto">
          <a:xfrm>
            <a:off x="6768244" y="3789040"/>
            <a:ext cx="2085749" cy="2880320"/>
          </a:xfrm>
          <a:prstGeom prst="foldedCorner">
            <a:avLst/>
          </a:prstGeom>
          <a:noFill/>
          <a:ln w="9525" cap="flat" cmpd="sng" algn="ctr">
            <a:solidFill>
              <a:schemeClr val="tx1"/>
            </a:solid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10" name="テキスト ボックス 9"/>
          <p:cNvSpPr txBox="1"/>
          <p:nvPr/>
        </p:nvSpPr>
        <p:spPr>
          <a:xfrm>
            <a:off x="7812360" y="764704"/>
            <a:ext cx="1008112" cy="271869"/>
          </a:xfrm>
          <a:prstGeom prst="rect">
            <a:avLst/>
          </a:prstGeom>
          <a:noFill/>
          <a:ln>
            <a:solidFill>
              <a:srgbClr val="00B0F0"/>
            </a:solidFill>
          </a:ln>
        </p:spPr>
        <p:txBody>
          <a:bodyPr wrap="square" rtlCol="0" anchor="ctr">
            <a:spAutoFit/>
          </a:bodyPr>
          <a:lstStyle/>
          <a:p>
            <a:pPr algn="ctr">
              <a:lnSpc>
                <a:spcPts val="1400"/>
              </a:lnSpc>
            </a:pPr>
            <a:r>
              <a:rPr kumimoji="1" lang="ja-JP" altLang="en-US" sz="1200" b="0" dirty="0" smtClean="0">
                <a:latin typeface="ＭＳ ゴシック" panose="020B0609070205080204" pitchFamily="49" charset="-128"/>
                <a:ea typeface="ＭＳ ゴシック" panose="020B0609070205080204" pitchFamily="49" charset="-128"/>
              </a:rPr>
              <a:t>別添４</a:t>
            </a:r>
            <a:endParaRPr kumimoji="1" lang="ja-JP" altLang="en-US" sz="1200" b="0" dirty="0">
              <a:latin typeface="ＭＳ ゴシック" panose="020B0609070205080204" pitchFamily="49" charset="-128"/>
              <a:ea typeface="ＭＳ ゴシック" panose="020B0609070205080204" pitchFamily="49" charset="-128"/>
            </a:endParaRPr>
          </a:p>
        </p:txBody>
      </p:sp>
      <p:sp>
        <p:nvSpPr>
          <p:cNvPr id="12" name="正方形/長方形 11"/>
          <p:cNvSpPr>
            <a:spLocks noChangeAspect="1"/>
          </p:cNvSpPr>
          <p:nvPr/>
        </p:nvSpPr>
        <p:spPr bwMode="auto">
          <a:xfrm>
            <a:off x="7017789" y="3969060"/>
            <a:ext cx="1620180" cy="1173234"/>
          </a:xfrm>
          <a:prstGeom prst="rect">
            <a:avLst/>
          </a:prstGeom>
          <a:noFill/>
          <a:ln w="9525" cap="flat" cmpd="sng" algn="ctr">
            <a:solidFill>
              <a:schemeClr val="tx1"/>
            </a:solid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13" name="正方形/長方形 12"/>
          <p:cNvSpPr>
            <a:spLocks noChangeAspect="1"/>
          </p:cNvSpPr>
          <p:nvPr/>
        </p:nvSpPr>
        <p:spPr bwMode="auto">
          <a:xfrm>
            <a:off x="7017789" y="5352110"/>
            <a:ext cx="1620180" cy="1173234"/>
          </a:xfrm>
          <a:prstGeom prst="rect">
            <a:avLst/>
          </a:prstGeom>
          <a:noFill/>
          <a:ln w="9525" cap="flat" cmpd="sng" algn="ctr">
            <a:solidFill>
              <a:schemeClr val="tx1"/>
            </a:solidFill>
            <a:prstDash val="solid"/>
            <a:round/>
            <a:headEnd type="none" w="med" len="med"/>
            <a:tailEnd type="none" w="med" len="med"/>
          </a:ln>
          <a:effectLst/>
        </p:spPr>
        <p:txBody>
          <a:bodyPr vert="horz" wrap="square" lIns="84399" tIns="42200" rIns="84399" bIns="42200" numCol="1" rtlCol="0" anchor="t" anchorCtr="0" compatLnSpc="1">
            <a:prstTxWarp prst="textNoShape">
              <a:avLst/>
            </a:prstTxWarp>
          </a:bodyPr>
          <a:lstStyle/>
          <a:p>
            <a:pPr marL="177800" marR="0" indent="-177800" algn="l" defTabSz="884238" rtl="0" eaLnBrk="1" fontAlgn="base" latinLnBrk="0" hangingPunct="1">
              <a:lnSpc>
                <a:spcPct val="100000"/>
              </a:lnSpc>
              <a:spcBef>
                <a:spcPct val="20000"/>
              </a:spcBef>
              <a:spcAft>
                <a:spcPct val="0"/>
              </a:spcAft>
              <a:buClrTx/>
              <a:buSzTx/>
              <a:buFontTx/>
              <a:buNone/>
              <a:tabLst/>
            </a:pPr>
            <a:endPara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endParaRPr>
          </a:p>
        </p:txBody>
      </p:sp>
      <p:sp>
        <p:nvSpPr>
          <p:cNvPr id="9" name="テキスト ボックス 8"/>
          <p:cNvSpPr txBox="1"/>
          <p:nvPr/>
        </p:nvSpPr>
        <p:spPr>
          <a:xfrm>
            <a:off x="7188895" y="4225042"/>
            <a:ext cx="1277968" cy="707886"/>
          </a:xfrm>
          <a:prstGeom prst="rect">
            <a:avLst/>
          </a:prstGeom>
          <a:noFill/>
          <a:ln>
            <a:noFill/>
          </a:ln>
        </p:spPr>
        <p:txBody>
          <a:bodyPr wrap="square" rtlCol="0">
            <a:spAutoFit/>
          </a:bodyPr>
          <a:lstStyle/>
          <a:p>
            <a:pPr algn="ctr">
              <a:lnSpc>
                <a:spcPts val="2400"/>
              </a:lnSpc>
            </a:pPr>
            <a:r>
              <a:rPr kumimoji="1" lang="ja-JP" altLang="en-US" sz="1600" dirty="0" smtClean="0">
                <a:solidFill>
                  <a:srgbClr val="0000FF"/>
                </a:solidFill>
                <a:latin typeface="ＭＳ ゴシック" panose="020B0609070205080204" pitchFamily="49" charset="-128"/>
                <a:ea typeface="ＭＳ ゴシック" panose="020B0609070205080204" pitchFamily="49" charset="-128"/>
              </a:rPr>
              <a:t>スライド</a:t>
            </a:r>
            <a:endParaRPr kumimoji="1" lang="en-US" altLang="ja-JP" sz="1600" dirty="0" smtClean="0">
              <a:solidFill>
                <a:srgbClr val="0000FF"/>
              </a:solidFill>
              <a:latin typeface="ＭＳ ゴシック" panose="020B0609070205080204" pitchFamily="49" charset="-128"/>
              <a:ea typeface="ＭＳ ゴシック" panose="020B0609070205080204" pitchFamily="49" charset="-128"/>
            </a:endParaRPr>
          </a:p>
          <a:p>
            <a:pPr algn="ctr">
              <a:lnSpc>
                <a:spcPts val="2400"/>
              </a:lnSpc>
            </a:pPr>
            <a:r>
              <a:rPr lang="ja-JP" altLang="en-US" sz="1600" dirty="0" smtClean="0">
                <a:solidFill>
                  <a:srgbClr val="0000FF"/>
                </a:solidFill>
                <a:latin typeface="ＭＳ ゴシック" panose="020B0609070205080204" pitchFamily="49" charset="-128"/>
                <a:ea typeface="ＭＳ ゴシック" panose="020B0609070205080204" pitchFamily="49" charset="-128"/>
              </a:rPr>
              <a:t>１枚目</a:t>
            </a:r>
            <a:endParaRPr kumimoji="1" lang="ja-JP" altLang="en-US" sz="1600" dirty="0">
              <a:solidFill>
                <a:srgbClr val="0000FF"/>
              </a:solidFill>
              <a:latin typeface="ＭＳ ゴシック" panose="020B0609070205080204" pitchFamily="49" charset="-128"/>
              <a:ea typeface="ＭＳ ゴシック" panose="020B0609070205080204" pitchFamily="49" charset="-128"/>
            </a:endParaRPr>
          </a:p>
        </p:txBody>
      </p:sp>
      <p:sp>
        <p:nvSpPr>
          <p:cNvPr id="14" name="テキスト ボックス 13"/>
          <p:cNvSpPr txBox="1"/>
          <p:nvPr/>
        </p:nvSpPr>
        <p:spPr>
          <a:xfrm>
            <a:off x="7188895" y="5584784"/>
            <a:ext cx="1277968" cy="707886"/>
          </a:xfrm>
          <a:prstGeom prst="rect">
            <a:avLst/>
          </a:prstGeom>
          <a:noFill/>
          <a:ln>
            <a:noFill/>
          </a:ln>
        </p:spPr>
        <p:txBody>
          <a:bodyPr wrap="square" rtlCol="0">
            <a:spAutoFit/>
          </a:bodyPr>
          <a:lstStyle/>
          <a:p>
            <a:pPr algn="ctr">
              <a:lnSpc>
                <a:spcPts val="2400"/>
              </a:lnSpc>
            </a:pPr>
            <a:r>
              <a:rPr kumimoji="1" lang="ja-JP" altLang="en-US" sz="1600" dirty="0" smtClean="0">
                <a:solidFill>
                  <a:srgbClr val="0000FF"/>
                </a:solidFill>
                <a:latin typeface="ＭＳ ゴシック" panose="020B0609070205080204" pitchFamily="49" charset="-128"/>
                <a:ea typeface="ＭＳ ゴシック" panose="020B0609070205080204" pitchFamily="49" charset="-128"/>
              </a:rPr>
              <a:t>スライド</a:t>
            </a:r>
            <a:endParaRPr kumimoji="1" lang="en-US" altLang="ja-JP" sz="1600" dirty="0" smtClean="0">
              <a:solidFill>
                <a:srgbClr val="0000FF"/>
              </a:solidFill>
              <a:latin typeface="ＭＳ ゴシック" panose="020B0609070205080204" pitchFamily="49" charset="-128"/>
              <a:ea typeface="ＭＳ ゴシック" panose="020B0609070205080204" pitchFamily="49" charset="-128"/>
            </a:endParaRPr>
          </a:p>
          <a:p>
            <a:pPr algn="ctr">
              <a:lnSpc>
                <a:spcPts val="2400"/>
              </a:lnSpc>
            </a:pPr>
            <a:r>
              <a:rPr lang="ja-JP" altLang="en-US" sz="1600" dirty="0" smtClean="0">
                <a:solidFill>
                  <a:srgbClr val="0000FF"/>
                </a:solidFill>
                <a:latin typeface="ＭＳ ゴシック" panose="020B0609070205080204" pitchFamily="49" charset="-128"/>
                <a:ea typeface="ＭＳ ゴシック" panose="020B0609070205080204" pitchFamily="49" charset="-128"/>
              </a:rPr>
              <a:t>２枚目</a:t>
            </a:r>
            <a:endParaRPr kumimoji="1" lang="ja-JP" altLang="en-US" sz="1600" dirty="0">
              <a:solidFill>
                <a:srgbClr val="0000FF"/>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55996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NEDO（日）">
  <a:themeElements>
    <a:clrScheme name="">
      <a:dk1>
        <a:srgbClr val="000000"/>
      </a:dk1>
      <a:lt1>
        <a:srgbClr val="3399FF"/>
      </a:lt1>
      <a:dk2>
        <a:srgbClr val="000000"/>
      </a:dk2>
      <a:lt2>
        <a:srgbClr val="808080"/>
      </a:lt2>
      <a:accent1>
        <a:srgbClr val="00CC99"/>
      </a:accent1>
      <a:accent2>
        <a:srgbClr val="3333CC"/>
      </a:accent2>
      <a:accent3>
        <a:srgbClr val="ADCAFF"/>
      </a:accent3>
      <a:accent4>
        <a:srgbClr val="000000"/>
      </a:accent4>
      <a:accent5>
        <a:srgbClr val="AAE2CA"/>
      </a:accent5>
      <a:accent6>
        <a:srgbClr val="2D2DB9"/>
      </a:accent6>
      <a:hlink>
        <a:srgbClr val="CCCCFF"/>
      </a:hlink>
      <a:folHlink>
        <a:srgbClr val="B2B2B2"/>
      </a:folHlink>
    </a:clrScheme>
    <a:fontScheme name="NEDO（日）">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84399" tIns="42200" rIns="84399" bIns="42200" numCol="1" anchor="t" anchorCtr="0" compatLnSpc="1">
        <a:prstTxWarp prst="textNoShape">
          <a:avLst/>
        </a:prstTxWarp>
      </a:bodyPr>
      <a:lstStyle>
        <a:defPPr marL="177800" marR="0" indent="-177800" algn="l" defTabSz="884238" rtl="0" eaLnBrk="1" fontAlgn="base" latinLnBrk="0" hangingPunct="1">
          <a:lnSpc>
            <a:spcPct val="100000"/>
          </a:lnSpc>
          <a:spcBef>
            <a:spcPct val="20000"/>
          </a:spcBef>
          <a:spcAft>
            <a:spcPct val="0"/>
          </a:spcAft>
          <a:buClrTx/>
          <a:buSzTx/>
          <a:buFontTx/>
          <a:buNone/>
          <a:tabLst/>
          <a:def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84399" tIns="42200" rIns="84399" bIns="42200" numCol="1" anchor="t" anchorCtr="0" compatLnSpc="1">
        <a:prstTxWarp prst="textNoShape">
          <a:avLst/>
        </a:prstTxWarp>
      </a:bodyPr>
      <a:lstStyle>
        <a:defPPr marL="177800" marR="0" indent="-177800" algn="l" defTabSz="884238" rtl="0" eaLnBrk="1" fontAlgn="base" latinLnBrk="0" hangingPunct="1">
          <a:lnSpc>
            <a:spcPct val="100000"/>
          </a:lnSpc>
          <a:spcBef>
            <a:spcPct val="20000"/>
          </a:spcBef>
          <a:spcAft>
            <a:spcPct val="0"/>
          </a:spcAft>
          <a:buClrTx/>
          <a:buSzTx/>
          <a:buFontTx/>
          <a:buNone/>
          <a:tabLst/>
          <a:defRPr kumimoji="1" lang="ja-JP" altLang="en-US" sz="3200" b="1" i="0" u="none" strike="noStrike" cap="none" normalizeH="0" baseline="0" smtClean="0">
            <a:ln>
              <a:noFill/>
            </a:ln>
            <a:solidFill>
              <a:schemeClr val="tx1"/>
            </a:solidFill>
            <a:effectLst/>
            <a:latin typeface="ＭＳ Ｐゴシック" pitchFamily="50" charset="-128"/>
            <a:ea typeface="ＭＳ Ｐゴシック" pitchFamily="50" charset="-128"/>
          </a:defRPr>
        </a:defPPr>
      </a:lstStyle>
    </a:lnDef>
  </a:objectDefaults>
  <a:extraClrSchemeLst>
    <a:extraClrScheme>
      <a:clrScheme name="NEDO（日）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EDO（日）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EDO（日）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EDO（日）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EDO（日）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EDO（日）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EDO（日）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NEDO（日）</Template>
  <TotalTime>0</TotalTime>
  <Words>1284</Words>
  <Application>Microsoft Office PowerPoint</Application>
  <PresentationFormat>画面に合わせる (4:3)</PresentationFormat>
  <Paragraphs>358</Paragraphs>
  <Slides>17</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17</vt:i4>
      </vt:variant>
    </vt:vector>
  </HeadingPairs>
  <TitlesOfParts>
    <vt:vector size="26" baseType="lpstr">
      <vt:lpstr>Meiryo UI</vt:lpstr>
      <vt:lpstr>ＭＳ Ｐゴシック</vt:lpstr>
      <vt:lpstr>ＭＳ Ｐ明朝</vt:lpstr>
      <vt:lpstr>ＭＳ ゴシック</vt:lpstr>
      <vt:lpstr>ＭＳ 明朝</vt:lpstr>
      <vt:lpstr>Arial</vt:lpstr>
      <vt:lpstr>Calibri</vt:lpstr>
      <vt:lpstr>Times New Roman</vt:lpstr>
      <vt:lpstr>NEDO（日）</vt:lpstr>
      <vt:lpstr>PowerPoint プレゼンテーション</vt:lpstr>
      <vt:lpstr>本事業の目的・内容・イメージ</vt:lpstr>
      <vt:lpstr>本事業の研究開発項目</vt:lpstr>
      <vt:lpstr>事業全体スケジュール</vt:lpstr>
      <vt:lpstr>今回の公募対象（研究開発項目）</vt:lpstr>
      <vt:lpstr>今回の公募対象（事業期間・規模）</vt:lpstr>
      <vt:lpstr>全体提案と部分提案について</vt:lpstr>
      <vt:lpstr>（別添１－１）提案書（表紙、要約版、本文）</vt:lpstr>
      <vt:lpstr>（別添４）研究開発テーマ説明資料</vt:lpstr>
      <vt:lpstr>ｅ－Ｒａｄ応募内容提案書</vt:lpstr>
      <vt:lpstr>提出書類・提出部数</vt:lpstr>
      <vt:lpstr>提案書の提出</vt:lpstr>
      <vt:lpstr>公募スケジュール</vt:lpstr>
      <vt:lpstr>知財マネジメント</vt:lpstr>
      <vt:lpstr>留意事項（研究開発の見直し・中止） </vt:lpstr>
      <vt:lpstr>問い合わせ先</vt:lpstr>
      <vt:lpstr>参考資料</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2020-05-26T00:13:25Z</dcterms:created>
  <dcterms:modified xsi:type="dcterms:W3CDTF">2020-05-26T00:13:52Z</dcterms:modified>
</cp:coreProperties>
</file>