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63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6242F766-F3D5-4D60-A923-2555C7DFA534}" type="datetimeFigureOut">
              <a:rPr kumimoji="1" lang="ja-JP" altLang="en-US" smtClean="0"/>
              <a:t>2020/5/22</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2020/5/22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次世代複合材創製・成形技術</a:t>
            </a:r>
            <a:r>
              <a:rPr lang="ja-JP" altLang="en-US" sz="2000" b="1" dirty="0" smtClean="0">
                <a:latin typeface="ＭＳ Ｐゴシック" panose="020B0600070205080204" pitchFamily="50" charset="-128"/>
                <a:ea typeface="ＭＳ Ｐゴシック" panose="020B0600070205080204" pitchFamily="50" charset="-128"/>
              </a:rPr>
              <a:t>開発</a:t>
            </a:r>
            <a:r>
              <a:rPr lang="en-US" altLang="ja-JP" sz="2000" b="1" dirty="0" smtClean="0">
                <a:latin typeface="ＭＳ Ｐゴシック" panose="020B0600070205080204" pitchFamily="50" charset="-128"/>
                <a:ea typeface="ＭＳ Ｐゴシック" panose="020B0600070205080204" pitchFamily="50" charset="-128"/>
              </a:rPr>
              <a:t/>
            </a:r>
            <a:br>
              <a:rPr lang="en-US" altLang="ja-JP" sz="2000" b="1" dirty="0" smtClean="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r>
              <a:rPr lang="ja-JP" altLang="en-US" sz="1800" b="1" dirty="0" smtClean="0">
                <a:latin typeface="ＭＳ Ｐゴシック" panose="020B0600070205080204" pitchFamily="50" charset="-128"/>
                <a:ea typeface="ＭＳ Ｐゴシック" panose="020B0600070205080204" pitchFamily="50" charset="-128"/>
              </a:rPr>
              <a:t>　　研究</a:t>
            </a:r>
            <a:r>
              <a:rPr lang="ja-JP" altLang="en-US" sz="1800" b="1" dirty="0">
                <a:latin typeface="ＭＳ Ｐゴシック" panose="020B0600070205080204" pitchFamily="50" charset="-128"/>
                <a:ea typeface="ＭＳ Ｐゴシック" panose="020B0600070205080204" pitchFamily="50" charset="-128"/>
              </a:rPr>
              <a:t>開発</a:t>
            </a:r>
            <a:r>
              <a:rPr lang="ja-JP" altLang="en-US" sz="1800" b="1" dirty="0" smtClean="0">
                <a:latin typeface="ＭＳ Ｐゴシック" panose="020B0600070205080204" pitchFamily="50" charset="-128"/>
                <a:ea typeface="ＭＳ Ｐゴシック" panose="020B0600070205080204" pitchFamily="50" charset="-128"/>
              </a:rPr>
              <a:t>項目②　</a:t>
            </a:r>
            <a:r>
              <a:rPr lang="ja-JP" altLang="en-US" sz="1800" b="1" dirty="0">
                <a:latin typeface="ＭＳ Ｐゴシック" panose="020B0600070205080204" pitchFamily="50" charset="-128"/>
              </a:rPr>
              <a:t>熱可塑性ＣＦＲＰを活用した航空機用軽量機体部材</a:t>
            </a:r>
            <a:r>
              <a:rPr lang="ja-JP" altLang="en-US" sz="1800" b="1" dirty="0" smtClean="0">
                <a:latin typeface="ＭＳ Ｐゴシック" panose="020B0600070205080204" pitchFamily="50" charset="-128"/>
              </a:rPr>
              <a:t>の</a:t>
            </a:r>
            <a:r>
              <a:rPr lang="en-US" altLang="ja-JP" sz="1800" b="1" dirty="0" smtClean="0">
                <a:latin typeface="ＭＳ Ｐゴシック" panose="020B0600070205080204" pitchFamily="50" charset="-128"/>
              </a:rPr>
              <a:t/>
            </a:r>
            <a:br>
              <a:rPr lang="en-US" altLang="ja-JP" sz="1800" b="1" dirty="0" smtClean="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smtClean="0">
                <a:latin typeface="ＭＳ Ｐゴシック" panose="020B0600070205080204" pitchFamily="50" charset="-128"/>
              </a:rPr>
              <a:t>　　　　　　　　　　　　　 高レート</a:t>
            </a:r>
            <a:r>
              <a:rPr lang="ja-JP" altLang="en-US" sz="1800" b="1" dirty="0">
                <a:latin typeface="ＭＳ Ｐゴシック" panose="020B0600070205080204" pitchFamily="50" charset="-128"/>
              </a:rPr>
              <a:t>成形技術の開発</a:t>
            </a:r>
            <a:r>
              <a:rPr lang="ja-JP" altLang="en-US" sz="1800" b="1" dirty="0" smtClean="0">
                <a:latin typeface="ＭＳ Ｐゴシック" panose="020B0600070205080204" pitchFamily="50" charset="-128"/>
                <a:ea typeface="ＭＳ Ｐゴシック" panose="020B0600070205080204" pitchFamily="50" charset="-128"/>
              </a:rPr>
              <a:t>　　　</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smtClean="0">
                <a:latin typeface="ＭＳ Ｐゴシック" panose="020B0600070205080204" pitchFamily="50" charset="-128"/>
                <a:ea typeface="ＭＳ Ｐゴシック" panose="020B0600070205080204" pitchFamily="50" charset="-128"/>
              </a:rPr>
              <a:t>　　　研究</a:t>
            </a:r>
            <a:r>
              <a:rPr lang="ja-JP" altLang="en-US" sz="1800" b="1" dirty="0">
                <a:latin typeface="ＭＳ Ｐゴシック" panose="020B0600070205080204" pitchFamily="50" charset="-128"/>
                <a:ea typeface="ＭＳ Ｐゴシック" panose="020B0600070205080204" pitchFamily="50" charset="-128"/>
              </a:rPr>
              <a:t>開発</a:t>
            </a:r>
            <a:r>
              <a:rPr lang="ja-JP" altLang="en-US" sz="1800" b="1" dirty="0" smtClean="0">
                <a:latin typeface="ＭＳ Ｐゴシック" panose="020B0600070205080204" pitchFamily="50" charset="-128"/>
                <a:ea typeface="ＭＳ Ｐゴシック" panose="020B0600070205080204" pitchFamily="50" charset="-128"/>
              </a:rPr>
              <a:t>項目③　</a:t>
            </a:r>
            <a:r>
              <a:rPr lang="ja-JP" altLang="en-US" sz="1800" b="1" dirty="0">
                <a:latin typeface="ＭＳ Ｐゴシック" panose="020B0600070205080204" pitchFamily="50" charset="-128"/>
              </a:rPr>
              <a:t>航空機部品における複合部材間および他材料間</a:t>
            </a:r>
            <a:r>
              <a:rPr lang="ja-JP" altLang="en-US" sz="1800" b="1" dirty="0" smtClean="0">
                <a:latin typeface="ＭＳ Ｐゴシック" panose="020B0600070205080204" pitchFamily="50" charset="-128"/>
              </a:rPr>
              <a:t>の</a:t>
            </a:r>
            <a:r>
              <a:rPr lang="en-US" altLang="ja-JP" sz="1800" b="1" dirty="0" smtClean="0">
                <a:latin typeface="ＭＳ Ｐゴシック" panose="020B0600070205080204" pitchFamily="50" charset="-128"/>
              </a:rPr>
              <a:t/>
            </a:r>
            <a:br>
              <a:rPr lang="en-US" altLang="ja-JP" sz="1800" b="1" dirty="0" smtClean="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smtClean="0">
                <a:latin typeface="ＭＳ Ｐゴシック" panose="020B0600070205080204" pitchFamily="50" charset="-128"/>
              </a:rPr>
              <a:t>　　　　　　　　　　　　　 高強度</a:t>
            </a:r>
            <a:r>
              <a:rPr lang="ja-JP" altLang="en-US" sz="1800" b="1" dirty="0">
                <a:latin typeface="ＭＳ Ｐゴシック" panose="020B0600070205080204" pitchFamily="50" charset="-128"/>
              </a:rPr>
              <a:t>高速接合組立技術の開発</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smtClean="0">
                <a:latin typeface="ＭＳ Ｐゴシック" panose="020B0600070205080204" pitchFamily="50" charset="-128"/>
                <a:ea typeface="ＭＳ Ｐゴシック" panose="020B0600070205080204" pitchFamily="50" charset="-128"/>
              </a:rPr>
              <a:t>　　　　</a:t>
            </a:r>
            <a:endParaRPr lang="ja-JP" altLang="en-US" sz="1800" b="1" dirty="0">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smtClean="0"/>
              <a:t>〇〇〇〇</a:t>
            </a:r>
            <a:endParaRPr kumimoji="1" lang="ja-JP" altLang="en-US" sz="3600" dirty="0"/>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smtClean="0">
                <a:solidFill>
                  <a:srgbClr val="0000FF"/>
                </a:solidFill>
              </a:rPr>
              <a:t>提案される企業名を記載してください</a:t>
            </a:r>
            <a:endParaRPr kumimoji="1" lang="en-US" altLang="ja-JP" sz="1200" i="1" dirty="0" smtClean="0">
              <a:solidFill>
                <a:srgbClr val="0000FF"/>
              </a:solidFill>
            </a:endParaRPr>
          </a:p>
          <a:p>
            <a:pPr marL="87313" indent="-87313">
              <a:buFont typeface="Arial" pitchFamily="34" charset="0"/>
              <a:buChar char="•"/>
            </a:pPr>
            <a:r>
              <a:rPr lang="ja-JP" altLang="en-US" sz="1200" i="1" dirty="0">
                <a:solidFill>
                  <a:srgbClr val="0000FF"/>
                </a:solidFill>
              </a:rPr>
              <a:t>共同</a:t>
            </a:r>
            <a:r>
              <a:rPr lang="ja-JP" altLang="en-US" sz="1200" i="1" dirty="0" smtClean="0">
                <a:solidFill>
                  <a:srgbClr val="0000FF"/>
                </a:solidFill>
              </a:rPr>
              <a:t>提案の場合、代表機関を一番上に記述し、共同提案者を下に併記してください（委託先、共同研究先は記載不要です）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smtClean="0">
                <a:solidFill>
                  <a:srgbClr val="0000FF"/>
                </a:solidFill>
              </a:rPr>
              <a:t>本ひな形に</a:t>
            </a:r>
            <a:r>
              <a:rPr lang="ja-JP" altLang="en-US" sz="1200" i="1" dirty="0" smtClean="0">
                <a:solidFill>
                  <a:srgbClr val="0000FF"/>
                </a:solidFill>
              </a:rPr>
              <a:t>従い、提案する研究開発の説明資料を作成してください。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採択審査委員会におけるヒアリング審査において、本資料を用いた説明を依頼する場合がございます</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青字の説明書きを参考に記載してください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特に記載がない限り、ページは極力追加しないでください。</a:t>
            </a:r>
            <a:endParaRPr lang="en-US" altLang="ja-JP" sz="1200" i="1" dirty="0" smtClean="0">
              <a:solidFill>
                <a:srgbClr val="0000FF"/>
              </a:solidFill>
            </a:endParaRPr>
          </a:p>
          <a:p>
            <a:pPr marL="87313" indent="-87313">
              <a:buFont typeface="Arial" pitchFamily="34" charset="0"/>
              <a:buChar char="•"/>
            </a:pPr>
            <a:r>
              <a:rPr kumimoji="1" lang="ja-JP" altLang="en-US" sz="1200" i="1" dirty="0" smtClean="0">
                <a:solidFill>
                  <a:srgbClr val="0000FF"/>
                </a:solidFill>
              </a:rPr>
              <a:t>作成時は説明書きを削除してください</a:t>
            </a:r>
            <a:endParaRPr kumimoji="1" lang="ja-JP" altLang="en-US" sz="1200" i="1" dirty="0">
              <a:solidFill>
                <a:srgbClr val="0000FF"/>
              </a:solidFill>
            </a:endParaRP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smtClean="0">
                <a:latin typeface="+mn-ea"/>
              </a:rPr>
              <a:t>（ひな形１）</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503065" y="3212327"/>
            <a:ext cx="2993206"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提案の研究開発項目を残してください</a:t>
            </a:r>
            <a:endParaRPr lang="ja-JP" altLang="en-US" sz="1200" i="1" dirty="0">
              <a:solidFill>
                <a:srgbClr val="0000FF"/>
              </a:solidFill>
            </a:endParaRPr>
          </a:p>
        </p:txBody>
      </p:sp>
      <p:sp>
        <p:nvSpPr>
          <p:cNvPr id="13" name="テキスト ボックス 12"/>
          <p:cNvSpPr txBox="1"/>
          <p:nvPr/>
        </p:nvSpPr>
        <p:spPr>
          <a:xfrm>
            <a:off x="1763688" y="3781832"/>
            <a:ext cx="5833566" cy="369332"/>
          </a:xfrm>
          <a:prstGeom prst="rect">
            <a:avLst/>
          </a:prstGeom>
          <a:solidFill>
            <a:srgbClr val="FFCCCC">
              <a:alpha val="73725"/>
            </a:srgb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i="1" dirty="0" smtClean="0">
                <a:solidFill>
                  <a:srgbClr val="FF0000"/>
                </a:solidFill>
              </a:rPr>
              <a:t>提出物は　</a:t>
            </a:r>
            <a:r>
              <a:rPr kumimoji="1" lang="en-US" altLang="ja-JP" i="1" dirty="0" smtClean="0">
                <a:solidFill>
                  <a:srgbClr val="FF0000"/>
                </a:solidFill>
              </a:rPr>
              <a:t>2 </a:t>
            </a:r>
            <a:r>
              <a:rPr kumimoji="1" lang="ja-JP" altLang="en-US" i="1" dirty="0" smtClean="0">
                <a:solidFill>
                  <a:srgbClr val="FF0000"/>
                </a:solidFill>
              </a:rPr>
              <a:t>スライド </a:t>
            </a:r>
            <a:r>
              <a:rPr kumimoji="1" lang="en-US" altLang="ja-JP" i="1" dirty="0" smtClean="0">
                <a:solidFill>
                  <a:srgbClr val="FF0000"/>
                </a:solidFill>
              </a:rPr>
              <a:t>in 1</a:t>
            </a:r>
            <a:r>
              <a:rPr kumimoji="1" lang="ja-JP" altLang="en-US" i="1" dirty="0" smtClean="0">
                <a:solidFill>
                  <a:srgbClr val="FF0000"/>
                </a:solidFill>
              </a:rPr>
              <a:t>ページ、両面で印刷してください</a:t>
            </a:r>
            <a:endParaRPr kumimoji="1" lang="ja-JP" altLang="en-US" i="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想定される成果</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1477328"/>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a:t>
            </a:r>
            <a:r>
              <a:rPr lang="ja-JP" altLang="en-US" i="1" dirty="0" smtClean="0">
                <a:solidFill>
                  <a:srgbClr val="0000FF"/>
                </a:solidFill>
              </a:rPr>
              <a:t>をわかりやすく説明してください。</a:t>
            </a:r>
            <a:endParaRPr lang="ja-JP" altLang="en-US" i="1" dirty="0">
              <a:solidFill>
                <a:srgbClr val="0000FF"/>
              </a:solidFill>
            </a:endParaRPr>
          </a:p>
          <a:p>
            <a:pPr marL="87313" indent="-87313">
              <a:buFont typeface="Arial" pitchFamily="34" charset="0"/>
              <a:buChar char="•"/>
            </a:pPr>
            <a:r>
              <a:rPr lang="ja-JP" altLang="en-US" i="1" dirty="0">
                <a:solidFill>
                  <a:srgbClr val="0000FF"/>
                </a:solidFill>
              </a:rPr>
              <a:t>初年度及び本プロジェクトの節目となる３年目（</a:t>
            </a:r>
            <a:r>
              <a:rPr lang="en-US" altLang="ja-JP" i="1" dirty="0">
                <a:solidFill>
                  <a:srgbClr val="0000FF"/>
                </a:solidFill>
              </a:rPr>
              <a:t>2022</a:t>
            </a:r>
            <a:r>
              <a:rPr lang="ja-JP" altLang="en-US" i="1" dirty="0">
                <a:solidFill>
                  <a:srgbClr val="0000FF"/>
                </a:solidFill>
              </a:rPr>
              <a:t>年度）、５年目（</a:t>
            </a:r>
            <a:r>
              <a:rPr lang="en-US" altLang="ja-JP" i="1" dirty="0">
                <a:solidFill>
                  <a:srgbClr val="0000FF"/>
                </a:solidFill>
              </a:rPr>
              <a:t>2024</a:t>
            </a:r>
            <a:r>
              <a:rPr lang="ja-JP" altLang="en-US" i="1" dirty="0">
                <a:solidFill>
                  <a:srgbClr val="0000FF"/>
                </a:solidFill>
              </a:rPr>
              <a:t>年度</a:t>
            </a:r>
            <a:r>
              <a:rPr lang="ja-JP" altLang="en-US" i="1" dirty="0" smtClean="0">
                <a:solidFill>
                  <a:srgbClr val="0000FF"/>
                </a:solidFill>
              </a:rPr>
              <a:t>）の</a:t>
            </a:r>
            <a:r>
              <a:rPr lang="ja-JP" altLang="en-US" i="1" dirty="0">
                <a:solidFill>
                  <a:srgbClr val="0000FF"/>
                </a:solidFill>
              </a:rPr>
              <a:t>イメージがわかるように記載してください</a:t>
            </a:r>
            <a:r>
              <a:rPr lang="ja-JP" altLang="en-US" i="1" dirty="0" smtClean="0">
                <a:solidFill>
                  <a:srgbClr val="0000FF"/>
                </a:solidFill>
              </a:rPr>
              <a:t>。なお</a:t>
            </a:r>
            <a:r>
              <a:rPr lang="ja-JP" altLang="en-US" i="1" dirty="0">
                <a:solidFill>
                  <a:srgbClr val="0000FF"/>
                </a:solidFill>
              </a:rPr>
              <a:t>、提案期間</a:t>
            </a:r>
            <a:r>
              <a:rPr lang="ja-JP" altLang="en-US" i="1" dirty="0" smtClean="0">
                <a:solidFill>
                  <a:srgbClr val="0000FF"/>
                </a:solidFill>
              </a:rPr>
              <a:t>が５年</a:t>
            </a:r>
            <a:r>
              <a:rPr lang="ja-JP" altLang="en-US" i="1" dirty="0">
                <a:solidFill>
                  <a:srgbClr val="0000FF"/>
                </a:solidFill>
              </a:rPr>
              <a:t>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研究開発成果の企業化計画</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smtClean="0">
                <a:solidFill>
                  <a:srgbClr val="0000FF"/>
                </a:solidFill>
              </a:rPr>
              <a:t>・添付資料２の企業化計画書より、研究開発成果の実用化</a:t>
            </a:r>
            <a:r>
              <a:rPr lang="ja-JP" altLang="en-US" i="1" dirty="0">
                <a:solidFill>
                  <a:srgbClr val="0000FF"/>
                </a:solidFill>
              </a:rPr>
              <a:t>・事業化の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・研究開発に取り組んだ動機、実用化能力等の成功すると考えた理由をわかりやすく説明をしてください。</a:t>
            </a:r>
            <a:endParaRPr lang="en-US" altLang="ja-JP" i="1" dirty="0" smtClean="0">
              <a:solidFill>
                <a:srgbClr val="0000FF"/>
              </a:solidFill>
            </a:endParaRPr>
          </a:p>
          <a:p>
            <a:pPr marL="87313" indent="-87313"/>
            <a:r>
              <a:rPr lang="ja-JP" altLang="en-US" i="1" dirty="0">
                <a:solidFill>
                  <a:srgbClr val="0000FF"/>
                </a:solidFill>
              </a:rPr>
              <a:t>・</a:t>
            </a:r>
            <a:r>
              <a:rPr lang="ja-JP" altLang="en-US" i="1" dirty="0" smtClean="0">
                <a:solidFill>
                  <a:srgbClr val="0000FF"/>
                </a:solidFill>
              </a:rPr>
              <a:t>何時ごろまでに、どの</a:t>
            </a:r>
            <a:r>
              <a:rPr lang="ja-JP" altLang="en-US" i="1" dirty="0">
                <a:solidFill>
                  <a:srgbClr val="0000FF"/>
                </a:solidFill>
              </a:rPr>
              <a:t>ように実用化・事業化する</a:t>
            </a:r>
            <a:r>
              <a:rPr lang="ja-JP" altLang="en-US" i="1" dirty="0" smtClean="0">
                <a:solidFill>
                  <a:srgbClr val="0000FF"/>
                </a:solidFill>
              </a:rPr>
              <a:t>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a:t>
            </a:r>
            <a:r>
              <a:rPr lang="ja-JP" altLang="en-US" i="1" dirty="0" smtClean="0">
                <a:solidFill>
                  <a:srgbClr val="0000FF"/>
                </a:solidFill>
              </a:rPr>
              <a:t>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a:t>
            </a:r>
            <a:r>
              <a:rPr lang="ja-JP" altLang="en-US" i="1" dirty="0" smtClean="0">
                <a:solidFill>
                  <a:srgbClr val="0000FF"/>
                </a:solidFill>
              </a:rPr>
              <a:t>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機関：</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（委託先：○○</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）、（共同研究先：</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開発項目○：○○○○○○○○○○○○○○○の研究開発</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提案概要資料を</a:t>
            </a:r>
            <a:r>
              <a:rPr lang="en-US" altLang="ja-JP" sz="1200" i="1" dirty="0" smtClean="0">
                <a:solidFill>
                  <a:srgbClr val="0000FF"/>
                </a:solidFill>
              </a:rPr>
              <a:t>1</a:t>
            </a:r>
            <a:r>
              <a:rPr lang="ja-JP" altLang="en-US" sz="1200" i="1" dirty="0" smtClean="0">
                <a:solidFill>
                  <a:srgbClr val="0000FF"/>
                </a:solidFill>
              </a:rPr>
              <a:t>ページで作成してください。</a:t>
            </a:r>
            <a:endParaRPr lang="ja-JP" altLang="en-US" sz="1200" i="1" dirty="0">
              <a:solidFill>
                <a:srgbClr val="0000FF"/>
              </a:solidFill>
            </a:endParaRP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smtClean="0">
                <a:latin typeface="Meiryo UI" panose="020B0604030504040204" pitchFamily="50" charset="-128"/>
                <a:ea typeface="Meiryo UI" panose="020B0604030504040204" pitchFamily="50" charset="-128"/>
                <a:cs typeface="Meiryo UI" panose="020B0604030504040204" pitchFamily="50" charset="-128"/>
              </a:rPr>
              <a:t>提案概要</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研究開発の目的</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目的に向かって解決すべき課題</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a:t>
            </a:r>
            <a:r>
              <a:rPr lang="ja-JP" altLang="ja-JP" i="1" kern="100" dirty="0" smtClean="0">
                <a:solidFill>
                  <a:srgbClr val="0000FF"/>
                </a:solidFill>
                <a:latin typeface="+mj-ea"/>
                <a:ea typeface="+mj-ea"/>
                <a:cs typeface="Times New Roman" panose="02020603050405020304" pitchFamily="18" charset="0"/>
              </a:rPr>
              <a:t>に</a:t>
            </a:r>
            <a:r>
              <a:rPr lang="ja-JP" altLang="en-US" i="1" kern="100" dirty="0" smtClean="0">
                <a:solidFill>
                  <a:srgbClr val="0000FF"/>
                </a:solidFill>
                <a:latin typeface="+mj-ea"/>
                <a:ea typeface="+mj-ea"/>
                <a:cs typeface="Times New Roman" panose="02020603050405020304" pitchFamily="18" charset="0"/>
              </a:rPr>
              <a:t>説明</a:t>
            </a:r>
            <a:r>
              <a:rPr lang="ja-JP" altLang="ja-JP" i="1" kern="100" dirty="0" smtClean="0">
                <a:solidFill>
                  <a:srgbClr val="0000FF"/>
                </a:solidFill>
                <a:latin typeface="+mj-ea"/>
                <a:ea typeface="+mj-ea"/>
                <a:cs typeface="Times New Roman" panose="02020603050405020304" pitchFamily="18" charset="0"/>
              </a:rPr>
              <a:t>し</a:t>
            </a:r>
            <a:r>
              <a:rPr lang="ja-JP" altLang="en-US" i="1" kern="100" dirty="0" smtClean="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研究開発の内容・目標</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a:t>
            </a:r>
            <a:r>
              <a:rPr lang="ja-JP" altLang="en-US" i="1" dirty="0" smtClean="0">
                <a:solidFill>
                  <a:srgbClr val="0000FF"/>
                </a:solidFill>
              </a:rPr>
              <a:t>内容、</a:t>
            </a:r>
            <a:r>
              <a:rPr lang="ja-JP" altLang="en-US" i="1" dirty="0">
                <a:solidFill>
                  <a:srgbClr val="0000FF"/>
                </a:solidFill>
              </a:rPr>
              <a:t>研究項目の</a:t>
            </a:r>
            <a:r>
              <a:rPr lang="ja-JP" altLang="en-US" i="1" dirty="0" smtClean="0">
                <a:solidFill>
                  <a:srgbClr val="0000FF"/>
                </a:solidFill>
              </a:rPr>
              <a:t>関係性等を簡潔</a:t>
            </a:r>
            <a:r>
              <a:rPr lang="ja-JP" altLang="en-US" i="1" dirty="0">
                <a:solidFill>
                  <a:srgbClr val="0000FF"/>
                </a:solidFill>
              </a:rPr>
              <a:t>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a:t>
            </a:r>
            <a:r>
              <a:rPr lang="ja-JP" altLang="en-US" i="1" dirty="0" smtClean="0">
                <a:solidFill>
                  <a:srgbClr val="0000FF"/>
                </a:solidFill>
              </a:rPr>
              <a:t>ください</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適宜</a:t>
            </a:r>
            <a:r>
              <a:rPr lang="ja-JP" altLang="en-US" i="1" dirty="0">
                <a:solidFill>
                  <a:srgbClr val="0000FF"/>
                </a:solidFill>
              </a:rPr>
              <a:t>、表などを活用してわかりやすく記載してください。</a:t>
            </a:r>
            <a:endParaRPr lang="en-US" altLang="ja-JP" i="1" dirty="0">
              <a:solidFill>
                <a:srgbClr val="0000FF"/>
              </a:solidFill>
            </a:endParaRPr>
          </a:p>
          <a:p>
            <a:pPr marL="87313" indent="-87313"/>
            <a:endParaRPr lang="en-US" altLang="ja-JP" i="1" dirty="0" smtClean="0">
              <a:solidFill>
                <a:srgbClr val="0000FF"/>
              </a:solidFill>
            </a:endParaRPr>
          </a:p>
          <a:p>
            <a:pPr marL="87313" indent="-87313"/>
            <a:endParaRPr lang="en-US" altLang="ja-JP" i="1" dirty="0" smtClean="0">
              <a:solidFill>
                <a:srgbClr val="0000FF"/>
              </a:solidFill>
            </a:endParaRPr>
          </a:p>
          <a:p>
            <a:pPr marL="87313" indent="-87313"/>
            <a:r>
              <a:rPr lang="ja-JP" altLang="en-US" i="1" dirty="0" smtClean="0">
                <a:solidFill>
                  <a:srgbClr val="0000FF"/>
                </a:solidFill>
              </a:rPr>
              <a:t>・</a:t>
            </a:r>
            <a:r>
              <a:rPr lang="ja-JP" altLang="en-US" i="1" dirty="0">
                <a:solidFill>
                  <a:srgbClr val="0000FF"/>
                </a:solidFill>
              </a:rPr>
              <a:t>初年度の実施内容と達成目標は区分して記載してください</a:t>
            </a:r>
            <a:r>
              <a:rPr lang="ja-JP" altLang="en-US" i="1" dirty="0" smtClean="0">
                <a:solidFill>
                  <a:srgbClr val="0000FF"/>
                </a:solidFill>
              </a:rPr>
              <a:t>。</a:t>
            </a:r>
            <a:endParaRPr lang="ja-JP" altLang="en-US" i="1" dirty="0">
              <a:solidFill>
                <a:srgbClr val="0000FF"/>
              </a:solidFill>
            </a:endParaRPr>
          </a:p>
        </p:txBody>
      </p:sp>
      <p:sp>
        <p:nvSpPr>
          <p:cNvPr id="8" name="テキスト ボックス 21"/>
          <p:cNvSpPr txBox="1">
            <a:spLocks noChangeArrowheads="1"/>
          </p:cNvSpPr>
          <p:nvPr/>
        </p:nvSpPr>
        <p:spPr bwMode="auto">
          <a:xfrm>
            <a:off x="107596" y="5237253"/>
            <a:ext cx="8544168" cy="1015663"/>
          </a:xfrm>
          <a:prstGeom prst="rect">
            <a:avLst/>
          </a:prstGeom>
          <a:noFill/>
          <a:ln w="9525">
            <a:noFill/>
            <a:miter lim="800000"/>
            <a:headEnd/>
            <a:tailEnd/>
          </a:ln>
        </p:spPr>
        <p:txBody>
          <a:bodyPr wrap="square">
            <a:spAutoFit/>
          </a:bodyPr>
          <a:lstStyle/>
          <a:p>
            <a:r>
              <a:rPr lang="ja-JP" altLang="ja-JP" sz="2000" dirty="0" smtClean="0">
                <a:latin typeface="+mj-ea"/>
                <a:cs typeface="Times New Roman" pitchFamily="18" charset="0"/>
              </a:rPr>
              <a:t>①</a:t>
            </a:r>
            <a:r>
              <a:rPr lang="ja-JP" altLang="en-US" sz="2000" dirty="0" smtClean="0">
                <a:latin typeface="+mj-ea"/>
                <a:cs typeface="Times New Roman" pitchFamily="18" charset="0"/>
              </a:rPr>
              <a:t>初年度目標（</a:t>
            </a:r>
            <a:r>
              <a:rPr lang="en-US" altLang="ja-JP" sz="2000" dirty="0" smtClean="0">
                <a:latin typeface="+mj-ea"/>
                <a:cs typeface="Times New Roman" pitchFamily="18" charset="0"/>
              </a:rPr>
              <a:t>2020</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②中間目標（</a:t>
            </a:r>
            <a:r>
              <a:rPr lang="en-US" altLang="ja-JP" sz="2000" dirty="0" smtClean="0">
                <a:latin typeface="+mj-ea"/>
                <a:cs typeface="Times New Roman" pitchFamily="18" charset="0"/>
              </a:rPr>
              <a:t>2022</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③最終目標</a:t>
            </a:r>
            <a:r>
              <a:rPr lang="ja-JP" altLang="en-US" sz="2000" dirty="0">
                <a:latin typeface="+mj-ea"/>
                <a:cs typeface="Times New Roman" pitchFamily="18" charset="0"/>
              </a:rPr>
              <a:t>（</a:t>
            </a:r>
            <a:r>
              <a:rPr lang="en-US" altLang="ja-JP" sz="2000" dirty="0">
                <a:latin typeface="+mj-ea"/>
                <a:cs typeface="Times New Roman" pitchFamily="18" charset="0"/>
              </a:rPr>
              <a:t>2024</a:t>
            </a:r>
            <a:r>
              <a:rPr lang="ja-JP" altLang="en-US" sz="2000" dirty="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smtClean="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提案</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期間</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が</a:t>
            </a:r>
            <a:r>
              <a:rPr lang="en-US" altLang="ja-JP" i="1" kern="100" dirty="0" smtClean="0">
                <a:solidFill>
                  <a:srgbClr val="0000FF"/>
                </a:solidFill>
                <a:latin typeface="TmsRmn"/>
                <a:ea typeface="ＭＳ 明朝" panose="02020609040205080304" pitchFamily="17" charset="-128"/>
                <a:cs typeface="Times New Roman" panose="02020603050405020304" pitchFamily="18" charset="0"/>
              </a:rPr>
              <a:t>5</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年</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smtClean="0">
                <a:solidFill>
                  <a:srgbClr val="0000FF"/>
                </a:solidFill>
              </a:rPr>
              <a:t>ベンチマークのイメージ（提案技術の技術目標を示し、優位性がわかるようにしてください）</a:t>
            </a:r>
            <a:endParaRPr lang="en-US" altLang="ja-JP" sz="1200" i="1" dirty="0" smtClean="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提案技術の優位性</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smtClean="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smtClean="0"/>
              <a:t>指標Ｙ</a:t>
            </a:r>
            <a:endParaRPr kumimoji="1" lang="ja-JP" altLang="en-US" sz="1400" dirty="0"/>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smtClean="0">
                <a:solidFill>
                  <a:srgbClr val="FF0000"/>
                </a:solidFill>
              </a:rPr>
              <a:t>提案技術</a:t>
            </a:r>
            <a:endParaRPr kumimoji="1" lang="ja-JP" altLang="en-US" sz="1400" dirty="0">
              <a:solidFill>
                <a:srgbClr val="FF0000"/>
              </a:solidFill>
            </a:endParaRP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smtClean="0"/>
              <a:t>A</a:t>
            </a:r>
            <a:r>
              <a:rPr kumimoji="1" lang="ja-JP" altLang="en-US" sz="1400" dirty="0" smtClean="0"/>
              <a:t>製○○</a:t>
            </a:r>
            <a:endParaRPr kumimoji="1" lang="ja-JP" altLang="en-US" sz="1400" dirty="0"/>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smtClean="0"/>
              <a:t>B</a:t>
            </a:r>
            <a:r>
              <a:rPr kumimoji="1" lang="ja-JP" altLang="en-US" sz="1400" dirty="0" smtClean="0"/>
              <a:t>製○○</a:t>
            </a:r>
            <a:endParaRPr kumimoji="1" lang="ja-JP" altLang="en-US" sz="1400" dirty="0"/>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smtClean="0"/>
              <a:t>C</a:t>
            </a:r>
            <a:r>
              <a:rPr kumimoji="1" lang="ja-JP" altLang="en-US" sz="1400" dirty="0" smtClean="0"/>
              <a:t>製○○</a:t>
            </a:r>
            <a:endParaRPr kumimoji="1" lang="ja-JP" altLang="en-US" sz="1400" dirty="0"/>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gridCol w="904693"/>
                <a:gridCol w="864096"/>
                <a:gridCol w="648072"/>
                <a:gridCol w="589103"/>
              </a:tblGrid>
              <a:tr h="251347">
                <a:tc>
                  <a:txBody>
                    <a:bodyPr/>
                    <a:lstStyle/>
                    <a:p>
                      <a:pPr algn="ctr"/>
                      <a:endParaRPr kumimoji="1" lang="ja-JP" altLang="en-US" sz="1200" dirty="0"/>
                    </a:p>
                  </a:txBody>
                  <a:tcPr/>
                </a:tc>
                <a:tc>
                  <a:txBody>
                    <a:bodyPr/>
                    <a:lstStyle/>
                    <a:p>
                      <a:pPr algn="ctr"/>
                      <a:r>
                        <a:rPr kumimoji="1" lang="ja-JP" altLang="en-US" sz="1200" dirty="0" smtClean="0"/>
                        <a:t>提案技術</a:t>
                      </a:r>
                      <a:endParaRPr kumimoji="1" lang="ja-JP" altLang="en-US" sz="1200" dirty="0"/>
                    </a:p>
                  </a:txBody>
                  <a:tcPr/>
                </a:tc>
                <a:tc>
                  <a:txBody>
                    <a:bodyPr/>
                    <a:lstStyle/>
                    <a:p>
                      <a:pPr algn="ctr"/>
                      <a:r>
                        <a:rPr kumimoji="1" lang="ja-JP" altLang="en-US" sz="1200" dirty="0" smtClean="0"/>
                        <a:t>保有技術</a:t>
                      </a:r>
                      <a:endParaRPr kumimoji="1" lang="en-US" altLang="ja-JP" sz="1200" dirty="0" smtClean="0"/>
                    </a:p>
                    <a:p>
                      <a:pPr algn="ctr"/>
                      <a:r>
                        <a:rPr kumimoji="1" lang="ja-JP" altLang="en-US" sz="1200" dirty="0" smtClean="0"/>
                        <a:t>（現状）</a:t>
                      </a:r>
                      <a:endParaRPr kumimoji="1" lang="ja-JP" altLang="en-US" sz="1200" dirty="0"/>
                    </a:p>
                  </a:txBody>
                  <a:tcPr/>
                </a:tc>
                <a:tc>
                  <a:txBody>
                    <a:bodyPr/>
                    <a:lstStyle/>
                    <a:p>
                      <a:pPr algn="ctr"/>
                      <a:r>
                        <a:rPr kumimoji="1" lang="ja-JP" altLang="en-US" sz="1200" dirty="0" smtClean="0"/>
                        <a:t>技術</a:t>
                      </a:r>
                      <a:r>
                        <a:rPr kumimoji="1" lang="en-US" altLang="ja-JP" sz="1200" dirty="0" smtClean="0"/>
                        <a:t>α</a:t>
                      </a:r>
                      <a:endParaRPr kumimoji="1" lang="ja-JP" altLang="en-US" sz="1200" dirty="0"/>
                    </a:p>
                  </a:txBody>
                  <a:tcPr/>
                </a:tc>
                <a:tc>
                  <a:txBody>
                    <a:bodyPr/>
                    <a:lstStyle/>
                    <a:p>
                      <a:pPr algn="ctr"/>
                      <a:r>
                        <a:rPr kumimoji="1" lang="ja-JP" altLang="en-US" sz="1200" dirty="0" smtClean="0"/>
                        <a:t>技術</a:t>
                      </a:r>
                      <a:r>
                        <a:rPr kumimoji="1" lang="en-US" altLang="ja-JP" sz="1200" dirty="0" smtClean="0"/>
                        <a:t>β</a:t>
                      </a: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Y</a:t>
                      </a:r>
                      <a:endParaRPr kumimoji="1" lang="ja-JP" altLang="en-US" sz="1200" dirty="0"/>
                    </a:p>
                  </a:txBody>
                  <a:tcPr>
                    <a:solidFill>
                      <a:srgbClr val="FFFF00"/>
                    </a:solidFill>
                  </a:tcPr>
                </a:tc>
                <a:tc>
                  <a:txBody>
                    <a:bodyPr/>
                    <a:lstStyle/>
                    <a:p>
                      <a:pPr algn="ctr"/>
                      <a:r>
                        <a:rPr kumimoji="1" lang="en-US" altLang="ja-JP" sz="1200" dirty="0" smtClean="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smtClean="0"/>
                        <a:t>50Hz</a:t>
                      </a:r>
                      <a:endParaRPr kumimoji="1" lang="ja-JP" altLang="en-US" sz="1200" dirty="0"/>
                    </a:p>
                  </a:txBody>
                  <a:tcPr>
                    <a:solidFill>
                      <a:srgbClr val="FFFF00"/>
                    </a:solidFill>
                  </a:tcPr>
                </a:tc>
                <a:tc>
                  <a:txBody>
                    <a:bodyPr/>
                    <a:lstStyle/>
                    <a:p>
                      <a:pPr algn="ctr"/>
                      <a:r>
                        <a:rPr kumimoji="1" lang="en-US" altLang="ja-JP" sz="1200" dirty="0" smtClean="0"/>
                        <a:t>40Hz</a:t>
                      </a:r>
                      <a:endParaRPr kumimoji="1" lang="ja-JP" altLang="en-US" sz="1200" dirty="0"/>
                    </a:p>
                  </a:txBody>
                  <a:tcPr>
                    <a:solidFill>
                      <a:srgbClr val="FFFF00"/>
                    </a:solidFill>
                  </a:tcPr>
                </a:tc>
                <a:tc>
                  <a:txBody>
                    <a:bodyPr/>
                    <a:lstStyle/>
                    <a:p>
                      <a:pPr algn="ctr"/>
                      <a:r>
                        <a:rPr kumimoji="1" lang="en-US" altLang="ja-JP" sz="1200" dirty="0" smtClean="0"/>
                        <a:t>60Hz</a:t>
                      </a:r>
                      <a:endParaRPr kumimoji="1" lang="ja-JP" altLang="en-US" sz="1200" dirty="0"/>
                    </a:p>
                  </a:txBody>
                  <a:tcPr>
                    <a:solidFill>
                      <a:srgbClr val="FFFF00"/>
                    </a:solidFill>
                  </a:tcPr>
                </a:tc>
              </a:tr>
              <a:tr h="332180">
                <a:tc>
                  <a:txBody>
                    <a:bodyPr/>
                    <a:lstStyle/>
                    <a:p>
                      <a:pPr algn="ctr"/>
                      <a:r>
                        <a:rPr kumimoji="1" lang="ja-JP" altLang="en-US" sz="1200" dirty="0" smtClean="0"/>
                        <a:t>指標</a:t>
                      </a:r>
                      <a:r>
                        <a:rPr kumimoji="1" lang="en-US" altLang="ja-JP" sz="1200" dirty="0" smtClean="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smtClean="0"/>
              <a:t>例①</a:t>
            </a:r>
            <a:endParaRPr kumimoji="1" lang="ja-JP" altLang="en-US" sz="1600" dirty="0"/>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smtClean="0"/>
              <a:t>例②</a:t>
            </a:r>
            <a:endParaRPr kumimoji="1" lang="ja-JP" altLang="en-US" sz="1600" dirty="0"/>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smtClean="0"/>
              <a:t>保有技術（現状）</a:t>
            </a:r>
            <a:endParaRPr kumimoji="1" lang="ja-JP" altLang="en-US" sz="1400" dirty="0"/>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実施体制・役割</a:t>
            </a:r>
            <a:endParaRPr kumimoji="1" lang="ja-JP" altLang="en-US" sz="2800" dirty="0"/>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smtClean="0">
                <a:ln>
                  <a:noFill/>
                </a:ln>
                <a:solidFill>
                  <a:schemeClr val="tx1"/>
                </a:solidFill>
                <a:effectLst/>
                <a:latin typeface="Arial" panose="020B0604020202020204" pitchFamily="34" charset="0"/>
              </a:rPr>
              <a:t/>
            </a:r>
            <a:br>
              <a:rPr kumimoji="0" lang="ja-JP" altLang="ja-JP" sz="1800" b="0" i="0" u="none" strike="noStrike" cap="none" normalizeH="0" baseline="0" smtClean="0">
                <a:ln>
                  <a:noFill/>
                </a:ln>
                <a:solidFill>
                  <a:schemeClr val="tx1"/>
                </a:solidFill>
                <a:effectLst/>
                <a:latin typeface="Arial" panose="020B0604020202020204" pitchFamily="34" charset="0"/>
              </a:rPr>
            </a:br>
            <a:endParaRPr kumimoji="0" lang="ja-JP" altLang="ja-JP"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研究開発スケジュール</a:t>
            </a:r>
            <a:endParaRPr kumimoji="1" lang="ja-JP" altLang="en-US" sz="2800" dirty="0"/>
          </a:p>
        </p:txBody>
      </p:sp>
      <p:graphicFrame>
        <p:nvGraphicFramePr>
          <p:cNvPr id="9" name="表 8"/>
          <p:cNvGraphicFramePr>
            <a:graphicFrameLocks noGrp="1"/>
          </p:cNvGraphicFramePr>
          <p:nvPr>
            <p:extLst>
              <p:ext uri="{D42A27DB-BD31-4B8C-83A1-F6EECF244321}">
                <p14:modId xmlns:p14="http://schemas.microsoft.com/office/powerpoint/2010/main" val="1446840952"/>
              </p:ext>
            </p:extLst>
          </p:nvPr>
        </p:nvGraphicFramePr>
        <p:xfrm>
          <a:off x="755576" y="2276872"/>
          <a:ext cx="7632848" cy="4464496"/>
        </p:xfrm>
        <a:graphic>
          <a:graphicData uri="http://schemas.openxmlformats.org/drawingml/2006/table">
            <a:tbl>
              <a:tblPr>
                <a:tableStyleId>{5940675A-B579-460E-94D1-54222C63F5DA}</a:tableStyleId>
              </a:tblPr>
              <a:tblGrid>
                <a:gridCol w="2376264"/>
                <a:gridCol w="1080120"/>
                <a:gridCol w="1080120"/>
                <a:gridCol w="1080120"/>
                <a:gridCol w="1008112"/>
                <a:gridCol w="1008112"/>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2020FY</a:t>
                      </a:r>
                      <a:endParaRPr lang="en-US" sz="1600" u="none" strike="noStrike" dirty="0" smtClean="0"/>
                    </a:p>
                  </a:txBody>
                  <a:tcPr marL="0" marR="0" marT="0" marB="0" anchor="ctr"/>
                </a:tc>
                <a:tc>
                  <a:txBody>
                    <a:bodyPr/>
                    <a:lstStyle/>
                    <a:p>
                      <a:pPr algn="ctr" fontAlgn="ctr"/>
                      <a:r>
                        <a:rPr lang="en-US" altLang="ja-JP" sz="1600" u="none" strike="noStrike" dirty="0" smtClean="0"/>
                        <a:t>2021FY</a:t>
                      </a:r>
                      <a:endParaRPr lang="en-US" sz="1600" u="none" strike="noStrike" dirty="0" smtClean="0"/>
                    </a:p>
                  </a:txBody>
                  <a:tcPr marL="0" marR="0" marT="0" marB="0" anchor="ctr"/>
                </a:tc>
                <a:tc>
                  <a:txBody>
                    <a:bodyPr/>
                    <a:lstStyle/>
                    <a:p>
                      <a:pPr algn="ctr" fontAlgn="ctr"/>
                      <a:r>
                        <a:rPr lang="en-US" altLang="ja-JP" sz="1600" u="none" strike="noStrike" dirty="0" smtClean="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t>2024FY</a:t>
                      </a:r>
                      <a:endParaRPr lang="en-US" altLang="ja-JP" sz="1600" b="1" i="0" u="none" strike="noStrike" dirty="0" smtClean="0">
                        <a:solidFill>
                          <a:srgbClr val="000000"/>
                        </a:solidFill>
                        <a:latin typeface="ＭＳ Ｐゴシック"/>
                      </a:endParaRPr>
                    </a:p>
                  </a:txBody>
                  <a:tcPr marL="0" marR="0" marT="0" marB="0" anchor="ctr"/>
                </a:tc>
              </a:tr>
              <a:tr h="985631">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en-US" altLang="ja-JP" sz="1600" b="0" i="0" u="none" strike="noStrike" dirty="0" smtClean="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1167236">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ja-JP" altLang="en-US" sz="1600" b="0" i="0" u="none" strike="noStrike" dirty="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821726">
                <a:tc>
                  <a:txBody>
                    <a:bodyPr/>
                    <a:lstStyle/>
                    <a:p>
                      <a:pPr algn="ctr" fontAlgn="ctr"/>
                      <a:r>
                        <a:rPr lang="ja-JP" altLang="en-US" sz="1600" b="0" i="0" u="none" strike="noStrike" dirty="0" smtClean="0">
                          <a:solidFill>
                            <a:srgbClr val="0000FF"/>
                          </a:solidFill>
                          <a:latin typeface="ＭＳ Ｐゴシック"/>
                        </a:rPr>
                        <a:t>●●の実証</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744066">
                <a:tc>
                  <a:txBody>
                    <a:bodyPr/>
                    <a:lstStyle/>
                    <a:p>
                      <a:pPr algn="ctr" fontAlgn="ctr"/>
                      <a:r>
                        <a:rPr lang="ja-JP" altLang="en-US" sz="1600" b="0" i="0" u="none" strike="noStrike" dirty="0" smtClean="0">
                          <a:solidFill>
                            <a:srgbClr val="000000"/>
                          </a:solidFill>
                          <a:latin typeface="ＭＳ Ｐゴシック"/>
                        </a:rPr>
                        <a:t>予算</a:t>
                      </a:r>
                      <a:endParaRPr lang="en-US" altLang="ja-JP" sz="1600" b="0" i="0" u="none" strike="noStrike" dirty="0" smtClean="0">
                        <a:solidFill>
                          <a:srgbClr val="000000"/>
                        </a:solidFill>
                        <a:latin typeface="ＭＳ Ｐゴシック"/>
                      </a:endParaRPr>
                    </a:p>
                    <a:p>
                      <a:pPr algn="ctr" fontAlgn="ctr"/>
                      <a:r>
                        <a:rPr lang="ja-JP" altLang="en-US" sz="1600" b="0" i="0" u="none" strike="noStrike" dirty="0" smtClean="0">
                          <a:solidFill>
                            <a:srgbClr val="000000"/>
                          </a:solidFill>
                          <a:latin typeface="ＭＳ Ｐゴシック"/>
                        </a:rPr>
                        <a:t>（百万円）</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ja-JP"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r>
            </a:tbl>
          </a:graphicData>
        </a:graphic>
      </p:graphicFrame>
      <p:sp>
        <p:nvSpPr>
          <p:cNvPr id="25" name="ホームベース 24"/>
          <p:cNvSpPr/>
          <p:nvPr/>
        </p:nvSpPr>
        <p:spPr>
          <a:xfrm>
            <a:off x="6373553" y="4288432"/>
            <a:ext cx="165483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6" name="ホームベース 25"/>
          <p:cNvSpPr/>
          <p:nvPr/>
        </p:nvSpPr>
        <p:spPr>
          <a:xfrm>
            <a:off x="4211958" y="321297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7" name="ホームベース 26"/>
          <p:cNvSpPr/>
          <p:nvPr/>
        </p:nvSpPr>
        <p:spPr>
          <a:xfrm>
            <a:off x="4211958" y="4293096"/>
            <a:ext cx="21602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endParaRPr lang="en-US" altLang="ja-JP" sz="1600" dirty="0" smtClean="0">
              <a:solidFill>
                <a:srgbClr val="0000FF"/>
              </a:solidFill>
            </a:endParaRPr>
          </a:p>
          <a:p>
            <a:pPr marL="90488" indent="-90488">
              <a:defRPr/>
            </a:pPr>
            <a:r>
              <a:rPr lang="ja-JP" altLang="en-US" sz="1600" dirty="0" smtClean="0">
                <a:solidFill>
                  <a:srgbClr val="0000FF"/>
                </a:solidFill>
              </a:rPr>
              <a:t>開発実証</a:t>
            </a:r>
            <a:endParaRPr lang="ja-JP" altLang="en-US" sz="1600" dirty="0">
              <a:solidFill>
                <a:srgbClr val="0000FF"/>
              </a:solidFill>
            </a:endParaRPr>
          </a:p>
        </p:txBody>
      </p:sp>
      <p:sp>
        <p:nvSpPr>
          <p:cNvPr id="13" name="二等辺三角形 12"/>
          <p:cNvSpPr/>
          <p:nvPr/>
        </p:nvSpPr>
        <p:spPr>
          <a:xfrm flipV="1">
            <a:off x="6012160" y="204330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5654829" y="1709950"/>
            <a:ext cx="1005403" cy="338554"/>
          </a:xfrm>
          <a:prstGeom prst="rect">
            <a:avLst/>
          </a:prstGeom>
          <a:noFill/>
          <a:ln w="9525">
            <a:noFill/>
            <a:miter lim="800000"/>
            <a:headEnd/>
            <a:tailEnd/>
          </a:ln>
        </p:spPr>
        <p:txBody>
          <a:bodyPr wrap="none">
            <a:spAutoFit/>
          </a:bodyPr>
          <a:lstStyle/>
          <a:p>
            <a:r>
              <a:rPr lang="ja-JP" altLang="en-US" sz="1600" dirty="0" smtClean="0"/>
              <a:t>中間評価</a:t>
            </a:r>
            <a:endParaRPr lang="ja-JP" altLang="en-US" sz="1600" dirty="0"/>
          </a:p>
        </p:txBody>
      </p:sp>
      <p:sp>
        <p:nvSpPr>
          <p:cNvPr id="15" name="ホームベース 14"/>
          <p:cNvSpPr/>
          <p:nvPr/>
        </p:nvSpPr>
        <p:spPr>
          <a:xfrm>
            <a:off x="5761308" y="3233647"/>
            <a:ext cx="1861365"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○○の</a:t>
            </a:r>
            <a:r>
              <a:rPr lang="ja-JP" altLang="en-US" sz="1600" dirty="0">
                <a:solidFill>
                  <a:srgbClr val="0000FF"/>
                </a:solidFill>
              </a:rPr>
              <a:t>開発</a:t>
            </a:r>
          </a:p>
        </p:txBody>
      </p:sp>
      <p:sp>
        <p:nvSpPr>
          <p:cNvPr id="3" name="正方形/長方形 2"/>
          <p:cNvSpPr/>
          <p:nvPr/>
        </p:nvSpPr>
        <p:spPr>
          <a:xfrm>
            <a:off x="38527" y="624483"/>
            <a:ext cx="8987997" cy="923330"/>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smtClean="0">
                <a:solidFill>
                  <a:srgbClr val="0000FF"/>
                </a:solidFill>
              </a:rPr>
              <a:t>・</a:t>
            </a:r>
            <a:r>
              <a:rPr lang="ja-JP" altLang="en-US" i="1" dirty="0">
                <a:solidFill>
                  <a:srgbClr val="0000FF"/>
                </a:solidFill>
              </a:rPr>
              <a:t>適宜、行を追加して</a:t>
            </a:r>
            <a:r>
              <a:rPr lang="ja-JP" altLang="en-US" i="1" dirty="0" smtClean="0">
                <a:solidFill>
                  <a:srgbClr val="0000FF"/>
                </a:solidFill>
              </a:rPr>
              <a:t>ください</a:t>
            </a:r>
            <a:r>
              <a:rPr lang="ja-JP" altLang="en-US" i="1" dirty="0">
                <a:solidFill>
                  <a:srgbClr val="0000FF"/>
                </a:solidFill>
              </a:rPr>
              <a:t>　（同様の内容であれば下表のフォーマットに限定しません</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・予算は</a:t>
            </a:r>
            <a:r>
              <a:rPr lang="en-US" altLang="ja-JP" i="1" dirty="0" smtClean="0">
                <a:solidFill>
                  <a:srgbClr val="0000FF"/>
                </a:solidFill>
              </a:rPr>
              <a:t>NEDO</a:t>
            </a:r>
            <a:r>
              <a:rPr lang="ja-JP" altLang="en-US" i="1" dirty="0" smtClean="0">
                <a:solidFill>
                  <a:srgbClr val="0000FF"/>
                </a:solidFill>
              </a:rPr>
              <a:t>負担額を記載ください。</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研究開発予算実施機関内訳</a:t>
            </a:r>
            <a:endParaRPr kumimoji="1" lang="ja-JP" altLang="en-US" sz="28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3214628668"/>
              </p:ext>
            </p:extLst>
          </p:nvPr>
        </p:nvGraphicFramePr>
        <p:xfrm>
          <a:off x="323527" y="692696"/>
          <a:ext cx="8496945" cy="6268476"/>
        </p:xfrm>
        <a:graphic>
          <a:graphicData uri="http://schemas.openxmlformats.org/drawingml/2006/table">
            <a:tbl>
              <a:tblPr>
                <a:tableStyleId>{5940675A-B579-460E-94D1-54222C63F5DA}</a:tableStyleId>
              </a:tblPr>
              <a:tblGrid>
                <a:gridCol w="1296144"/>
                <a:gridCol w="1806213"/>
                <a:gridCol w="899098"/>
                <a:gridCol w="899098"/>
                <a:gridCol w="899098"/>
                <a:gridCol w="899098"/>
                <a:gridCol w="899098"/>
                <a:gridCol w="899098"/>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smtClean="0">
                          <a:solidFill>
                            <a:schemeClr val="tx1"/>
                          </a:solidFill>
                        </a:rPr>
                        <a:t>2020FY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2021FY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smtClean="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solidFill>
                            <a:schemeClr val="tx1"/>
                          </a:solidFill>
                        </a:rPr>
                        <a:t>2024FY</a:t>
                      </a:r>
                      <a:endParaRPr lang="en-US" altLang="ja-JP" sz="1600" b="1"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432048">
                <a:tc gridSpan="8">
                  <a:txBody>
                    <a:bodyPr/>
                    <a:lstStyle/>
                    <a:p>
                      <a:pPr algn="l" fontAlgn="ctr"/>
                      <a:r>
                        <a:rPr lang="ja-JP" altLang="en-US" sz="1600" b="0" i="0" u="none" strike="noStrike" dirty="0" smtClean="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smtClean="0">
                        <a:solidFill>
                          <a:schemeClr val="tx1"/>
                        </a:solidFill>
                      </a:endParaRPr>
                    </a:p>
                  </a:txBody>
                  <a:tcPr marL="0" marR="0" marT="0" marB="0" anchor="ctr"/>
                </a:tc>
                <a:tc hMerge="1">
                  <a:txBody>
                    <a:bodyPr/>
                    <a:lstStyle/>
                    <a:p>
                      <a:pPr algn="ctr" fontAlgn="ctr"/>
                      <a:endParaRPr lang="en-US" sz="1600" u="none" strike="noStrike" dirty="0" smtClean="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600" b="1" i="0" u="none" strike="noStrike" dirty="0" smtClean="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助成先</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08652">
                <a:tc>
                  <a:txBody>
                    <a:bodyPr/>
                    <a:lstStyle/>
                    <a:p>
                      <a:pPr algn="ctr" fontAlgn="ctr"/>
                      <a:r>
                        <a:rPr lang="ja-JP" altLang="en-US" sz="1600" b="0" i="0" u="none" strike="noStrike" dirty="0" smtClean="0">
                          <a:solidFill>
                            <a:schemeClr val="tx1"/>
                          </a:solidFill>
                          <a:latin typeface="ＭＳ Ｐゴシック"/>
                        </a:rPr>
                        <a:t>委託先</a:t>
                      </a:r>
                      <a:endParaRPr lang="ja-JP" altLang="en-US" sz="16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○○大学〇〇研究室</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504056">
                <a:tc gridSpan="8">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助成先</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4807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44066">
                <a:tc gridSpan="2">
                  <a:txBody>
                    <a:bodyPr/>
                    <a:lstStyle/>
                    <a:p>
                      <a:pPr algn="ctr" fontAlgn="ctr"/>
                      <a:r>
                        <a:rPr lang="ja-JP" altLang="en-US" sz="1600" b="0" i="0" u="none" strike="noStrike" dirty="0" smtClean="0">
                          <a:solidFill>
                            <a:schemeClr val="tx1"/>
                          </a:solidFill>
                          <a:latin typeface="ＭＳ Ｐゴシック"/>
                        </a:rPr>
                        <a:t>助成対象額の合計</a:t>
                      </a:r>
                      <a:endParaRPr lang="en-US" altLang="ja-JP" sz="1600" b="0" i="0" u="none" strike="noStrike" dirty="0" smtClean="0">
                        <a:solidFill>
                          <a:schemeClr val="tx1"/>
                        </a:solidFill>
                        <a:latin typeface="ＭＳ Ｐゴシック"/>
                      </a:endParaRPr>
                    </a:p>
                    <a:p>
                      <a:pPr algn="ctr" fontAlgn="ctr"/>
                      <a:r>
                        <a:rPr lang="en-US" altLang="ja-JP" sz="1600" b="0" i="0" u="none" strike="noStrike" dirty="0" smtClean="0">
                          <a:solidFill>
                            <a:schemeClr val="tx1"/>
                          </a:solidFill>
                          <a:latin typeface="ＭＳ Ｐゴシック"/>
                        </a:rPr>
                        <a:t>[</a:t>
                      </a:r>
                      <a:r>
                        <a:rPr lang="ja-JP" altLang="en-US" sz="1600" b="0" i="0" u="none" strike="noStrike" dirty="0" smtClean="0">
                          <a:solidFill>
                            <a:schemeClr val="tx1"/>
                          </a:solidFill>
                          <a:latin typeface="ＭＳ Ｐゴシック"/>
                        </a:rPr>
                        <a:t> （）内は内数として取り扱う </a:t>
                      </a:r>
                      <a:r>
                        <a:rPr lang="en-US" altLang="ja-JP" sz="1600" b="0" i="0" u="none" strike="noStrike" dirty="0" smtClean="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smtClean="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a:t>
                      </a:r>
                      <a:endParaRPr lang="en-US" altLang="ja-JP"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zh-TW"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en-US" altLang="ja-JP" sz="1600" b="0" i="0" u="none" strike="noStrike" dirty="0" smtClean="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zh-TW"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solidFill>
                      <a:schemeClr val="bg1"/>
                    </a:solidFill>
                  </a:tcPr>
                </a:tc>
              </a:tr>
              <a:tr h="744066">
                <a:tc gridSpan="2">
                  <a:txBody>
                    <a:bodyPr/>
                    <a:lstStyle/>
                    <a:p>
                      <a:pPr algn="ctr" fontAlgn="ctr"/>
                      <a:r>
                        <a:rPr lang="ja-JP" altLang="en-US" sz="1600" b="0" i="0" u="none" strike="noStrike" dirty="0" smtClean="0">
                          <a:solidFill>
                            <a:schemeClr val="tx1"/>
                          </a:solidFill>
                          <a:latin typeface="ＭＳ Ｐゴシック"/>
                        </a:rPr>
                        <a:t>ＮＥＤＯ負担総額</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bl>
          </a:graphicData>
        </a:graphic>
      </p:graphicFrame>
    </p:spTree>
    <p:extLst>
      <p:ext uri="{BB962C8B-B14F-4D97-AF65-F5344CB8AC3E}">
        <p14:creationId xmlns:p14="http://schemas.microsoft.com/office/powerpoint/2010/main" val="3649727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1802</Words>
  <Application>Microsoft Office PowerPoint</Application>
  <PresentationFormat>画面に合わせる (4:3)</PresentationFormat>
  <Paragraphs>198</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Meiryo UI</vt:lpstr>
      <vt:lpstr>ＭＳ Ｐゴシック</vt:lpstr>
      <vt:lpstr>ＭＳ 明朝</vt:lpstr>
      <vt:lpstr>新細明體</vt:lpstr>
      <vt:lpstr>TmsRmn</vt:lpstr>
      <vt:lpstr>メイリオ</vt:lpstr>
      <vt:lpstr>Arial</vt:lpstr>
      <vt:lpstr>Calibri</vt:lpstr>
      <vt:lpstr>Times New Roman</vt:lpstr>
      <vt:lpstr>Office ​​テーマ</vt:lpstr>
      <vt:lpstr>　次世代複合材創製・成形技術開発 　　　研究開発項目②　熱可塑性ＣＦＲＰを活用した航空機用軽量機体部材の 　　　　　　　　　　　　　　 高レート成形技術の開発　　　 　　　研究開発項目③　航空機部品における複合部材間および他材料間の 　　　　　　　　　　　　　　 高強度高速接合組立技術の開発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2020-05-22T01:03:17Z</dcterms:modified>
</cp:coreProperties>
</file>