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62" r:id="rId2"/>
    <p:sldId id="270" r:id="rId3"/>
    <p:sldId id="263" r:id="rId4"/>
    <p:sldId id="271" r:id="rId5"/>
    <p:sldId id="264" r:id="rId6"/>
    <p:sldId id="272" r:id="rId7"/>
    <p:sldId id="269" r:id="rId8"/>
    <p:sldId id="267" r:id="rId9"/>
    <p:sldId id="276" r:id="rId10"/>
    <p:sldId id="273" r:id="rId11"/>
    <p:sldId id="274" r:id="rId12"/>
    <p:sldId id="268" r:id="rId13"/>
    <p:sldId id="275" r:id="rId1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630"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2020/5/13</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2020/5/13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2020/5/13</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422068"/>
            <a:ext cx="8655556" cy="2359764"/>
          </a:xfrm>
        </p:spPr>
        <p:txBody>
          <a:bodyPr>
            <a:noAutofit/>
          </a:bodyPr>
          <a:lstStyle/>
          <a:p>
            <a:pPr algn="l">
              <a:lnSpc>
                <a:spcPts val="2500"/>
              </a:lnSpc>
            </a:pPr>
            <a:r>
              <a:rPr lang="ja-JP" altLang="en-US" sz="2000" b="1" dirty="0">
                <a:latin typeface="ＭＳ Ｐゴシック" panose="020B0600070205080204" pitchFamily="50" charset="-128"/>
                <a:ea typeface="ＭＳ Ｐゴシック" panose="020B0600070205080204" pitchFamily="50" charset="-128"/>
              </a:rPr>
              <a:t>　</a:t>
            </a:r>
            <a:r>
              <a:rPr lang="ja-JP" altLang="en-US" sz="2000" b="1" dirty="0" smtClean="0">
                <a:latin typeface="ＭＳ Ｐゴシック" panose="020B0600070205080204" pitchFamily="50" charset="-128"/>
                <a:ea typeface="ＭＳ Ｐゴシック" panose="020B0600070205080204" pitchFamily="50" charset="-128"/>
              </a:rPr>
              <a:t>海洋生分解性プラスチックの社会実装に向けた技術開発事業</a:t>
            </a:r>
            <a:r>
              <a:rPr lang="en-US" altLang="ja-JP" sz="1800" b="1" dirty="0" smtClean="0">
                <a:latin typeface="ＭＳ Ｐゴシック" panose="020B0600070205080204" pitchFamily="50" charset="-128"/>
                <a:ea typeface="ＭＳ Ｐゴシック" panose="020B0600070205080204" pitchFamily="50" charset="-128"/>
              </a:rPr>
              <a:t/>
            </a:r>
            <a:br>
              <a:rPr lang="en-US" altLang="ja-JP" sz="1800" b="1" dirty="0" smtClean="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r>
              <a:rPr lang="ja-JP" altLang="en-US" sz="1800" b="1" dirty="0" smtClean="0">
                <a:latin typeface="ＭＳ Ｐゴシック" panose="020B0600070205080204" pitchFamily="50" charset="-128"/>
                <a:ea typeface="ＭＳ Ｐゴシック" panose="020B0600070205080204" pitchFamily="50" charset="-128"/>
              </a:rPr>
              <a:t>　　研究</a:t>
            </a:r>
            <a:r>
              <a:rPr lang="ja-JP" altLang="en-US" sz="1800" b="1" dirty="0">
                <a:latin typeface="ＭＳ Ｐゴシック" panose="020B0600070205080204" pitchFamily="50" charset="-128"/>
                <a:ea typeface="ＭＳ Ｐゴシック" panose="020B0600070205080204" pitchFamily="50" charset="-128"/>
              </a:rPr>
              <a:t>開発</a:t>
            </a:r>
            <a:r>
              <a:rPr lang="ja-JP" altLang="en-US" sz="1800" b="1" dirty="0" smtClean="0">
                <a:latin typeface="ＭＳ Ｐゴシック" panose="020B0600070205080204" pitchFamily="50" charset="-128"/>
                <a:ea typeface="ＭＳ Ｐゴシック" panose="020B0600070205080204" pitchFamily="50" charset="-128"/>
              </a:rPr>
              <a:t>項目①　海洋生分解性に係る評価手法の確立</a:t>
            </a:r>
            <a:r>
              <a:rPr lang="en-US" altLang="ja-JP" sz="1800" b="1" dirty="0">
                <a:latin typeface="ＭＳ Ｐゴシック" panose="020B0600070205080204" pitchFamily="50" charset="-128"/>
                <a:ea typeface="ＭＳ Ｐゴシック" panose="020B0600070205080204" pitchFamily="50" charset="-128"/>
              </a:rPr>
              <a:t/>
            </a:r>
            <a:br>
              <a:rPr lang="en-US" altLang="ja-JP" sz="1800" b="1" dirty="0">
                <a:latin typeface="ＭＳ Ｐゴシック" panose="020B0600070205080204" pitchFamily="50" charset="-128"/>
                <a:ea typeface="ＭＳ Ｐゴシック" panose="020B0600070205080204" pitchFamily="50" charset="-128"/>
              </a:rPr>
            </a:br>
            <a:r>
              <a:rPr lang="ja-JP" altLang="en-US" sz="1800" b="1" dirty="0" smtClean="0">
                <a:latin typeface="ＭＳ Ｐゴシック" panose="020B0600070205080204" pitchFamily="50" charset="-128"/>
                <a:ea typeface="ＭＳ Ｐゴシック" panose="020B0600070205080204" pitchFamily="50" charset="-128"/>
              </a:rPr>
              <a:t>　　　研究</a:t>
            </a:r>
            <a:r>
              <a:rPr lang="ja-JP" altLang="en-US" sz="1800" b="1" dirty="0">
                <a:latin typeface="ＭＳ Ｐゴシック" panose="020B0600070205080204" pitchFamily="50" charset="-128"/>
                <a:ea typeface="ＭＳ Ｐゴシック" panose="020B0600070205080204" pitchFamily="50" charset="-128"/>
              </a:rPr>
              <a:t>開発項目</a:t>
            </a:r>
            <a:r>
              <a:rPr lang="ja-JP" altLang="en-US" sz="1800" b="1" dirty="0" smtClean="0">
                <a:latin typeface="ＭＳ Ｐゴシック" panose="020B0600070205080204" pitchFamily="50" charset="-128"/>
                <a:ea typeface="ＭＳ Ｐゴシック" panose="020B0600070205080204" pitchFamily="50" charset="-128"/>
              </a:rPr>
              <a:t>②　海洋生分解性プラスチックに関する新技術・新素材の開発</a:t>
            </a:r>
            <a:r>
              <a:rPr lang="en-US" altLang="ja-JP" sz="1800" b="1" dirty="0" smtClean="0">
                <a:latin typeface="ＭＳ Ｐゴシック" panose="020B0600070205080204" pitchFamily="50" charset="-128"/>
                <a:ea typeface="ＭＳ Ｐゴシック" panose="020B0600070205080204" pitchFamily="50" charset="-128"/>
              </a:rPr>
              <a:t/>
            </a:r>
            <a:br>
              <a:rPr lang="en-US" altLang="ja-JP" sz="1800" b="1" dirty="0" smtClean="0">
                <a:latin typeface="ＭＳ Ｐゴシック" panose="020B0600070205080204" pitchFamily="50" charset="-128"/>
                <a:ea typeface="ＭＳ Ｐゴシック" panose="020B0600070205080204" pitchFamily="50" charset="-128"/>
              </a:rPr>
            </a:br>
            <a:r>
              <a:rPr lang="ja-JP" altLang="en-US" sz="1800" b="1" dirty="0" smtClean="0">
                <a:latin typeface="ＭＳ Ｐゴシック" panose="020B0600070205080204" pitchFamily="50" charset="-128"/>
                <a:ea typeface="ＭＳ Ｐゴシック" panose="020B0600070205080204" pitchFamily="50" charset="-128"/>
              </a:rPr>
              <a:t>　　　　②－１　新規化学構造を有する樹脂・新規バイオ製造プロセス開発等による</a:t>
            </a:r>
            <a:r>
              <a:rPr lang="en-US" altLang="ja-JP" sz="1800" b="1" dirty="0" smtClean="0">
                <a:latin typeface="ＭＳ Ｐゴシック" panose="020B0600070205080204" pitchFamily="50" charset="-128"/>
                <a:ea typeface="ＭＳ Ｐゴシック" panose="020B0600070205080204" pitchFamily="50" charset="-128"/>
              </a:rPr>
              <a:t/>
            </a:r>
            <a:br>
              <a:rPr lang="en-US" altLang="ja-JP" sz="1800" b="1" dirty="0" smtClean="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r>
              <a:rPr lang="ja-JP" altLang="en-US" sz="1800" b="1" dirty="0" smtClean="0">
                <a:latin typeface="ＭＳ Ｐゴシック" panose="020B0600070205080204" pitchFamily="50" charset="-128"/>
                <a:ea typeface="ＭＳ Ｐゴシック" panose="020B0600070205080204" pitchFamily="50" charset="-128"/>
              </a:rPr>
              <a:t>　　　　　　　　海洋生分解性プラスチックに関する新技術・新素材の開発</a:t>
            </a:r>
            <a:r>
              <a:rPr lang="en-US" altLang="ja-JP" sz="1800" b="1" dirty="0" smtClean="0">
                <a:latin typeface="ＭＳ Ｐゴシック" panose="020B0600070205080204" pitchFamily="50" charset="-128"/>
                <a:ea typeface="ＭＳ Ｐゴシック" panose="020B0600070205080204" pitchFamily="50" charset="-128"/>
              </a:rPr>
              <a:t/>
            </a:r>
            <a:br>
              <a:rPr lang="en-US" altLang="ja-JP" sz="1800" b="1" dirty="0" smtClean="0">
                <a:latin typeface="ＭＳ Ｐゴシック" panose="020B0600070205080204" pitchFamily="50" charset="-128"/>
                <a:ea typeface="ＭＳ Ｐゴシック" panose="020B0600070205080204" pitchFamily="50" charset="-128"/>
              </a:rPr>
            </a:br>
            <a:r>
              <a:rPr lang="ja-JP" altLang="en-US" sz="1800" b="1" dirty="0" smtClean="0">
                <a:latin typeface="ＭＳ Ｐゴシック" panose="020B0600070205080204" pitchFamily="50" charset="-128"/>
                <a:ea typeface="ＭＳ Ｐゴシック" panose="020B0600070205080204" pitchFamily="50" charset="-128"/>
              </a:rPr>
              <a:t>　　　　②－２　複合化技術等による海洋生分解性プラスチックに関する新技術・</a:t>
            </a:r>
            <a:r>
              <a:rPr lang="en-US" altLang="ja-JP" sz="1800" b="1" dirty="0" smtClean="0">
                <a:latin typeface="ＭＳ Ｐゴシック" panose="020B0600070205080204" pitchFamily="50" charset="-128"/>
                <a:ea typeface="ＭＳ Ｐゴシック" panose="020B0600070205080204" pitchFamily="50" charset="-128"/>
              </a:rPr>
              <a:t/>
            </a:r>
            <a:br>
              <a:rPr lang="en-US" altLang="ja-JP" sz="1800" b="1" dirty="0" smtClean="0">
                <a:latin typeface="ＭＳ Ｐゴシック" panose="020B0600070205080204" pitchFamily="50" charset="-128"/>
                <a:ea typeface="ＭＳ Ｐゴシック" panose="020B0600070205080204" pitchFamily="50" charset="-128"/>
              </a:rPr>
            </a:br>
            <a:r>
              <a:rPr lang="ja-JP" altLang="en-US" sz="1800" b="1" dirty="0">
                <a:latin typeface="ＭＳ Ｐゴシック" panose="020B0600070205080204" pitchFamily="50" charset="-128"/>
                <a:ea typeface="ＭＳ Ｐゴシック" panose="020B0600070205080204" pitchFamily="50" charset="-128"/>
              </a:rPr>
              <a:t>　</a:t>
            </a:r>
            <a:r>
              <a:rPr lang="ja-JP" altLang="en-US" sz="1800" b="1" dirty="0" smtClean="0">
                <a:latin typeface="ＭＳ Ｐゴシック" panose="020B0600070205080204" pitchFamily="50" charset="-128"/>
                <a:ea typeface="ＭＳ Ｐゴシック" panose="020B0600070205080204" pitchFamily="50" charset="-128"/>
              </a:rPr>
              <a:t>　　　　　　　　新素材の開発</a:t>
            </a:r>
            <a:endParaRPr lang="ja-JP" altLang="en-US" sz="1800" b="1" dirty="0">
              <a:latin typeface="ＭＳ Ｐゴシック" panose="020B0600070205080204" pitchFamily="50" charset="-128"/>
              <a:ea typeface="ＭＳ Ｐゴシック" panose="020B0600070205080204" pitchFamily="50" charset="-128"/>
            </a:endParaRP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smtClean="0"/>
              <a:t>〇〇〇〇</a:t>
            </a:r>
            <a:endParaRPr kumimoji="1" lang="ja-JP" altLang="en-US" sz="3600" dirty="0"/>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smtClean="0">
                <a:solidFill>
                  <a:srgbClr val="0000FF"/>
                </a:solidFill>
              </a:rPr>
              <a:t>提案される大学・企業名を記載してください</a:t>
            </a:r>
            <a:endParaRPr kumimoji="1" lang="en-US" altLang="ja-JP" sz="1200" i="1" dirty="0" smtClean="0">
              <a:solidFill>
                <a:srgbClr val="0000FF"/>
              </a:solidFill>
            </a:endParaRPr>
          </a:p>
          <a:p>
            <a:pPr marL="87313" indent="-87313">
              <a:buFont typeface="Arial" pitchFamily="34" charset="0"/>
              <a:buChar char="•"/>
            </a:pPr>
            <a:r>
              <a:rPr lang="ja-JP" altLang="en-US" sz="1200" i="1" dirty="0">
                <a:solidFill>
                  <a:srgbClr val="0000FF"/>
                </a:solidFill>
              </a:rPr>
              <a:t>共同</a:t>
            </a:r>
            <a:r>
              <a:rPr lang="ja-JP" altLang="en-US" sz="1200" i="1" dirty="0" smtClean="0">
                <a:solidFill>
                  <a:srgbClr val="0000FF"/>
                </a:solidFill>
              </a:rPr>
              <a:t>提案の場合、代表機関を一番上に記述し、共同提案者を下に併記してください（再委託先、共同実施先は記載不要です）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本フォーマットに従い、提案する研究開発の説明資料を作成してください。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採択審査委員会におけるヒアリング審査において、本資料を用いた説明を依頼する場合がございます</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青字の説明書きを参考に記載してください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特に記載がない限り、ページは極力追加しないでください。</a:t>
            </a:r>
            <a:endParaRPr lang="en-US" altLang="ja-JP" sz="1200" i="1" dirty="0" smtClean="0">
              <a:solidFill>
                <a:srgbClr val="0000FF"/>
              </a:solidFill>
            </a:endParaRPr>
          </a:p>
          <a:p>
            <a:pPr marL="87313" indent="-87313">
              <a:buFont typeface="Arial" pitchFamily="34" charset="0"/>
              <a:buChar char="•"/>
            </a:pPr>
            <a:r>
              <a:rPr kumimoji="1" lang="ja-JP" altLang="en-US" sz="1200" i="1" dirty="0" smtClean="0">
                <a:solidFill>
                  <a:srgbClr val="0000FF"/>
                </a:solidFill>
              </a:rPr>
              <a:t>作成時は説明書きを削除してください</a:t>
            </a:r>
            <a:endParaRPr kumimoji="1" lang="ja-JP" altLang="en-US" sz="1200" i="1" dirty="0">
              <a:solidFill>
                <a:srgbClr val="0000FF"/>
              </a:solidFill>
            </a:endParaRP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r>
              <a:rPr kumimoji="1" lang="ja-JP" altLang="en-US" sz="1400" dirty="0" smtClean="0">
                <a:latin typeface="+mn-ea"/>
              </a:rPr>
              <a:t>（別添</a:t>
            </a:r>
            <a:r>
              <a:rPr lang="ja-JP" altLang="en-US" sz="1400" dirty="0">
                <a:latin typeface="+mn-ea"/>
              </a:rPr>
              <a:t>４</a:t>
            </a:r>
            <a:r>
              <a:rPr kumimoji="1" lang="ja-JP" altLang="en-US" sz="1400" dirty="0" smtClean="0">
                <a:latin typeface="+mn-ea"/>
              </a:rPr>
              <a:t>）</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2" name="テキスト ボックス 11"/>
          <p:cNvSpPr txBox="1"/>
          <p:nvPr/>
        </p:nvSpPr>
        <p:spPr>
          <a:xfrm>
            <a:off x="4604049" y="4376137"/>
            <a:ext cx="2993206"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研究開発項目を記載してください</a:t>
            </a:r>
            <a:endParaRPr lang="ja-JP" altLang="en-US" sz="1200" i="1" dirty="0">
              <a:solidFill>
                <a:srgbClr val="0000FF"/>
              </a:solidFill>
            </a:endParaRPr>
          </a:p>
        </p:txBody>
      </p:sp>
      <p:sp>
        <p:nvSpPr>
          <p:cNvPr id="13" name="テキスト ボックス 12"/>
          <p:cNvSpPr txBox="1"/>
          <p:nvPr/>
        </p:nvSpPr>
        <p:spPr>
          <a:xfrm>
            <a:off x="1763688" y="3781832"/>
            <a:ext cx="5833566" cy="369332"/>
          </a:xfrm>
          <a:prstGeom prst="rect">
            <a:avLst/>
          </a:prstGeom>
          <a:solidFill>
            <a:srgbClr val="FFCCCC">
              <a:alpha val="73725"/>
            </a:srgb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i="1" dirty="0" smtClean="0">
                <a:solidFill>
                  <a:srgbClr val="FF0000"/>
                </a:solidFill>
              </a:rPr>
              <a:t>提出物は　</a:t>
            </a:r>
            <a:r>
              <a:rPr kumimoji="1" lang="en-US" altLang="ja-JP" i="1" dirty="0" smtClean="0">
                <a:solidFill>
                  <a:srgbClr val="FF0000"/>
                </a:solidFill>
              </a:rPr>
              <a:t>2 </a:t>
            </a:r>
            <a:r>
              <a:rPr kumimoji="1" lang="ja-JP" altLang="en-US" i="1" dirty="0" smtClean="0">
                <a:solidFill>
                  <a:srgbClr val="FF0000"/>
                </a:solidFill>
              </a:rPr>
              <a:t>スライド </a:t>
            </a:r>
            <a:r>
              <a:rPr kumimoji="1" lang="en-US" altLang="ja-JP" i="1" dirty="0" smtClean="0">
                <a:solidFill>
                  <a:srgbClr val="FF0000"/>
                </a:solidFill>
              </a:rPr>
              <a:t>in 1</a:t>
            </a:r>
            <a:r>
              <a:rPr kumimoji="1" lang="ja-JP" altLang="en-US" i="1" dirty="0" smtClean="0">
                <a:solidFill>
                  <a:srgbClr val="FF0000"/>
                </a:solidFill>
              </a:rPr>
              <a:t>ページ、両面で印刷してください</a:t>
            </a:r>
            <a:endParaRPr kumimoji="1" lang="ja-JP" altLang="en-US" i="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想定される成果</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2031325"/>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a:t>
            </a:r>
            <a:r>
              <a:rPr lang="ja-JP" altLang="en-US" i="1" dirty="0" smtClean="0">
                <a:solidFill>
                  <a:srgbClr val="0000FF"/>
                </a:solidFill>
              </a:rPr>
              <a:t>をわかりやすく説明してください。</a:t>
            </a:r>
            <a:endParaRPr lang="ja-JP" altLang="en-US" i="1" dirty="0">
              <a:solidFill>
                <a:srgbClr val="0000FF"/>
              </a:solidFill>
            </a:endParaRPr>
          </a:p>
          <a:p>
            <a:pPr marL="87313" indent="-87313">
              <a:buFont typeface="Arial" pitchFamily="34" charset="0"/>
              <a:buChar char="•"/>
            </a:pPr>
            <a:r>
              <a:rPr lang="ja-JP" altLang="en-US" i="1" dirty="0">
                <a:solidFill>
                  <a:srgbClr val="0000FF"/>
                </a:solidFill>
              </a:rPr>
              <a:t>初年度及び本プロジェクトの節目となる３年目（</a:t>
            </a:r>
            <a:r>
              <a:rPr lang="en-US" altLang="ja-JP" i="1" dirty="0">
                <a:solidFill>
                  <a:srgbClr val="0000FF"/>
                </a:solidFill>
              </a:rPr>
              <a:t>2022</a:t>
            </a:r>
            <a:r>
              <a:rPr lang="ja-JP" altLang="en-US" i="1" dirty="0">
                <a:solidFill>
                  <a:srgbClr val="0000FF"/>
                </a:solidFill>
              </a:rPr>
              <a:t>年度）、５年目（</a:t>
            </a:r>
            <a:r>
              <a:rPr lang="en-US" altLang="ja-JP" i="1" dirty="0">
                <a:solidFill>
                  <a:srgbClr val="0000FF"/>
                </a:solidFill>
              </a:rPr>
              <a:t>2024</a:t>
            </a:r>
            <a:r>
              <a:rPr lang="ja-JP" altLang="en-US" i="1" dirty="0">
                <a:solidFill>
                  <a:srgbClr val="0000FF"/>
                </a:solidFill>
              </a:rPr>
              <a:t>年度</a:t>
            </a:r>
            <a:r>
              <a:rPr lang="ja-JP" altLang="en-US" i="1" dirty="0" smtClean="0">
                <a:solidFill>
                  <a:srgbClr val="0000FF"/>
                </a:solidFill>
              </a:rPr>
              <a:t>）の</a:t>
            </a:r>
            <a:r>
              <a:rPr lang="ja-JP" altLang="en-US" i="1" dirty="0">
                <a:solidFill>
                  <a:srgbClr val="0000FF"/>
                </a:solidFill>
              </a:rPr>
              <a:t>イメージがわかるように記載してください。さらに、プロジェクト期間中</a:t>
            </a:r>
            <a:r>
              <a:rPr lang="ja-JP" altLang="en-US" i="1" dirty="0" smtClean="0">
                <a:solidFill>
                  <a:srgbClr val="0000FF"/>
                </a:solidFill>
              </a:rPr>
              <a:t>に海洋生分解性プラスチック産業</a:t>
            </a:r>
            <a:r>
              <a:rPr lang="ja-JP" altLang="en-US" i="1" dirty="0">
                <a:solidFill>
                  <a:srgbClr val="0000FF"/>
                </a:solidFill>
              </a:rPr>
              <a:t>にもたらされる効果・変革があれば具体的に説明してください</a:t>
            </a:r>
            <a:r>
              <a:rPr lang="ja-JP" altLang="en-US" i="1" dirty="0" smtClean="0">
                <a:solidFill>
                  <a:srgbClr val="0000FF"/>
                </a:solidFill>
              </a:rPr>
              <a:t>。</a:t>
            </a:r>
            <a:endParaRPr lang="en-US" altLang="ja-JP" i="1" dirty="0" smtClean="0">
              <a:solidFill>
                <a:srgbClr val="0000FF"/>
              </a:solidFill>
            </a:endParaRPr>
          </a:p>
          <a:p>
            <a:pPr marL="87313" indent="-87313">
              <a:buFont typeface="Arial" pitchFamily="34" charset="0"/>
              <a:buChar char="•"/>
            </a:pPr>
            <a:r>
              <a:rPr lang="ja-JP" altLang="en-US" i="1" dirty="0" smtClean="0">
                <a:solidFill>
                  <a:srgbClr val="0000FF"/>
                </a:solidFill>
              </a:rPr>
              <a:t>なお</a:t>
            </a:r>
            <a:r>
              <a:rPr lang="ja-JP" altLang="en-US" i="1" dirty="0">
                <a:solidFill>
                  <a:srgbClr val="0000FF"/>
                </a:solidFill>
              </a:rPr>
              <a:t>、提案期間</a:t>
            </a:r>
            <a:r>
              <a:rPr lang="ja-JP" altLang="en-US" i="1" dirty="0" smtClean="0">
                <a:solidFill>
                  <a:srgbClr val="0000FF"/>
                </a:solidFill>
              </a:rPr>
              <a:t>が５年</a:t>
            </a:r>
            <a:r>
              <a:rPr lang="ja-JP" altLang="en-US" i="1" dirty="0">
                <a:solidFill>
                  <a:srgbClr val="0000FF"/>
                </a:solidFill>
              </a:rPr>
              <a:t>未満の場合は、研究期間に応じて中間・最終目標年度を適宜設定して記載してください。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研究開発成果の実用化・事業化見込み</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477328"/>
          </a:xfrm>
          <a:prstGeom prst="rect">
            <a:avLst/>
          </a:prstGeom>
        </p:spPr>
        <p:txBody>
          <a:bodyPr wrap="square">
            <a:spAutoFit/>
          </a:bodyPr>
          <a:lstStyle/>
          <a:p>
            <a:pPr marL="87313" indent="-87313"/>
            <a:r>
              <a:rPr lang="ja-JP" altLang="en-US" i="1" dirty="0">
                <a:solidFill>
                  <a:srgbClr val="0000FF"/>
                </a:solidFill>
              </a:rPr>
              <a:t>・提案書に記載</a:t>
            </a:r>
            <a:r>
              <a:rPr lang="ja-JP" altLang="en-US" i="1" dirty="0" smtClean="0">
                <a:solidFill>
                  <a:srgbClr val="0000FF"/>
                </a:solidFill>
              </a:rPr>
              <a:t>する研究</a:t>
            </a:r>
            <a:r>
              <a:rPr lang="ja-JP" altLang="en-US" i="1" dirty="0">
                <a:solidFill>
                  <a:srgbClr val="0000FF"/>
                </a:solidFill>
              </a:rPr>
              <a:t>開発成果の実用化・事業化の</a:t>
            </a:r>
            <a:r>
              <a:rPr lang="ja-JP" altLang="en-US" i="1" dirty="0" smtClean="0">
                <a:solidFill>
                  <a:srgbClr val="0000FF"/>
                </a:solidFill>
              </a:rPr>
              <a:t>見込みを説明してください</a:t>
            </a:r>
            <a:r>
              <a:rPr lang="ja-JP" altLang="en-US" i="1" dirty="0">
                <a:solidFill>
                  <a:srgbClr val="0000FF"/>
                </a:solidFill>
              </a:rPr>
              <a:t>（現時点での実用化に向けた戦略・方針</a:t>
            </a:r>
            <a:r>
              <a:rPr lang="ja-JP" altLang="en-US" i="1" dirty="0" smtClean="0">
                <a:solidFill>
                  <a:srgbClr val="0000FF"/>
                </a:solidFill>
              </a:rPr>
              <a:t>）</a:t>
            </a:r>
            <a:endParaRPr lang="en-US" altLang="ja-JP" i="1" dirty="0" smtClean="0">
              <a:solidFill>
                <a:srgbClr val="0000FF"/>
              </a:solidFill>
            </a:endParaRPr>
          </a:p>
          <a:p>
            <a:pPr marL="87313" indent="-87313"/>
            <a:r>
              <a:rPr lang="ja-JP" altLang="en-US" i="1" dirty="0" smtClean="0">
                <a:solidFill>
                  <a:srgbClr val="0000FF"/>
                </a:solidFill>
              </a:rPr>
              <a:t>・研究開発項目①については、評価手法の確立や国際標準化の提案の見込みを説明してください。</a:t>
            </a:r>
            <a:endParaRPr lang="en-US" altLang="ja-JP" i="1" dirty="0">
              <a:solidFill>
                <a:srgbClr val="0000FF"/>
              </a:solidFill>
            </a:endParaRPr>
          </a:p>
          <a:p>
            <a:pPr marL="87313" indent="-87313"/>
            <a:r>
              <a:rPr lang="ja-JP" altLang="en-US" i="1" dirty="0">
                <a:solidFill>
                  <a:srgbClr val="0000FF"/>
                </a:solidFill>
              </a:rPr>
              <a:t>・誰が・どのように実用化・事業化する</a:t>
            </a:r>
            <a:r>
              <a:rPr lang="ja-JP" altLang="en-US" i="1" dirty="0" smtClean="0">
                <a:solidFill>
                  <a:srgbClr val="0000FF"/>
                </a:solidFill>
              </a:rPr>
              <a:t>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我が国経済への貢献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200329"/>
          </a:xfrm>
          <a:prstGeom prst="rect">
            <a:avLst/>
          </a:prstGeom>
        </p:spPr>
        <p:txBody>
          <a:bodyPr wrap="square">
            <a:spAutoFit/>
          </a:bodyPr>
          <a:lstStyle/>
          <a:p>
            <a:pPr marL="87313" indent="-87313"/>
            <a:r>
              <a:rPr lang="ja-JP" altLang="en-US" i="1" dirty="0">
                <a:solidFill>
                  <a:srgbClr val="0000FF"/>
                </a:solidFill>
              </a:rPr>
              <a:t>・提案書に記載</a:t>
            </a:r>
            <a:r>
              <a:rPr lang="ja-JP" altLang="en-US" i="1" dirty="0" smtClean="0">
                <a:solidFill>
                  <a:srgbClr val="0000FF"/>
                </a:solidFill>
              </a:rPr>
              <a:t>する研究</a:t>
            </a:r>
            <a:r>
              <a:rPr lang="ja-JP" altLang="en-US" i="1" dirty="0">
                <a:solidFill>
                  <a:srgbClr val="0000FF"/>
                </a:solidFill>
              </a:rPr>
              <a:t>開発成果の実用化・事業化の</a:t>
            </a:r>
            <a:r>
              <a:rPr lang="ja-JP" altLang="en-US" i="1" dirty="0" smtClean="0">
                <a:solidFill>
                  <a:srgbClr val="0000FF"/>
                </a:solidFill>
              </a:rPr>
              <a:t>見込みを説明してください</a:t>
            </a:r>
            <a:r>
              <a:rPr lang="ja-JP" altLang="en-US" i="1" dirty="0">
                <a:solidFill>
                  <a:srgbClr val="0000FF"/>
                </a:solidFill>
              </a:rPr>
              <a:t>（現時点での実用化に向けた戦略・方針）</a:t>
            </a:r>
            <a:endParaRPr lang="en-US" altLang="ja-JP" i="1" dirty="0">
              <a:solidFill>
                <a:srgbClr val="0000FF"/>
              </a:solidFill>
            </a:endParaRPr>
          </a:p>
          <a:p>
            <a:pPr marL="87313" indent="-87313"/>
            <a:r>
              <a:rPr lang="ja-JP" altLang="en-US" i="1" dirty="0">
                <a:solidFill>
                  <a:srgbClr val="0000FF"/>
                </a:solidFill>
              </a:rPr>
              <a:t>・自らが実用化・事業化しない場合は、想定する企業等を記載して</a:t>
            </a:r>
            <a:r>
              <a:rPr lang="ja-JP" altLang="en-US" i="1" dirty="0" smtClean="0">
                <a:solidFill>
                  <a:srgbClr val="0000FF"/>
                </a:solidFill>
              </a:rPr>
              <a:t>ください。</a:t>
            </a:r>
            <a:endParaRPr lang="en-US" altLang="ja-JP" i="1" dirty="0" smtClean="0">
              <a:solidFill>
                <a:srgbClr val="0000FF"/>
              </a:solidFill>
            </a:endParaRPr>
          </a:p>
          <a:p>
            <a:pPr marL="87313" indent="-87313"/>
            <a:r>
              <a:rPr lang="ja-JP" altLang="en-US" i="1" dirty="0" smtClean="0">
                <a:solidFill>
                  <a:srgbClr val="0000FF"/>
                </a:solidFill>
              </a:rPr>
              <a:t>・市場獲得・創出等の道筋を明確に示してください。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78802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地球環境課題解決への貢献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923330"/>
          </a:xfrm>
          <a:prstGeom prst="rect">
            <a:avLst/>
          </a:prstGeom>
        </p:spPr>
        <p:txBody>
          <a:bodyPr wrap="square">
            <a:spAutoFit/>
          </a:bodyPr>
          <a:lstStyle/>
          <a:p>
            <a:pPr marL="87313" indent="-87313"/>
            <a:r>
              <a:rPr lang="ja-JP" altLang="en-US" i="1" dirty="0">
                <a:solidFill>
                  <a:srgbClr val="0000FF"/>
                </a:solidFill>
              </a:rPr>
              <a:t>・提案内容の実施により、どのよう</a:t>
            </a:r>
            <a:r>
              <a:rPr lang="ja-JP" altLang="en-US" i="1" dirty="0" smtClean="0">
                <a:solidFill>
                  <a:srgbClr val="0000FF"/>
                </a:solidFill>
              </a:rPr>
              <a:t>に海洋プラスチックごみの抑制、削減</a:t>
            </a:r>
            <a:r>
              <a:rPr lang="ja-JP" altLang="en-US" i="1" dirty="0">
                <a:solidFill>
                  <a:srgbClr val="0000FF"/>
                </a:solidFill>
              </a:rPr>
              <a:t>効果が期待されるのか、</a:t>
            </a:r>
            <a:r>
              <a:rPr lang="ja-JP" altLang="en-US" i="1" dirty="0" smtClean="0">
                <a:solidFill>
                  <a:srgbClr val="0000FF"/>
                </a:solidFill>
              </a:rPr>
              <a:t>バックデータ含め</a:t>
            </a:r>
            <a:r>
              <a:rPr lang="ja-JP" altLang="en-US" i="1" dirty="0">
                <a:solidFill>
                  <a:srgbClr val="0000FF"/>
                </a:solidFill>
              </a:rPr>
              <a:t>、試算結果等を具体的に説明してください</a:t>
            </a:r>
            <a:r>
              <a:rPr lang="ja-JP" altLang="en-US" i="1" dirty="0" smtClean="0">
                <a:solidFill>
                  <a:srgbClr val="0000FF"/>
                </a:solidFill>
              </a:rPr>
              <a:t>。</a:t>
            </a:r>
            <a:endParaRPr lang="en-US" altLang="ja-JP" i="1" dirty="0" smtClean="0">
              <a:solidFill>
                <a:srgbClr val="0000FF"/>
              </a:solidFill>
            </a:endParaRPr>
          </a:p>
          <a:p>
            <a:pPr marL="87313" indent="-87313"/>
            <a:r>
              <a:rPr lang="ja-JP" altLang="en-US" i="1" dirty="0" smtClean="0">
                <a:solidFill>
                  <a:srgbClr val="0000FF"/>
                </a:solidFill>
              </a:rPr>
              <a:t>・海洋生分解性プラスチックの市場導入促進への貢献も説明してください。</a:t>
            </a:r>
            <a:endParaRPr lang="en-US" altLang="ja-JP" i="1" dirty="0">
              <a:solidFill>
                <a:srgbClr val="0000FF"/>
              </a:solidFill>
            </a:endParaRPr>
          </a:p>
        </p:txBody>
      </p:sp>
    </p:spTree>
    <p:extLst>
      <p:ext uri="{BB962C8B-B14F-4D97-AF65-F5344CB8AC3E}">
        <p14:creationId xmlns:p14="http://schemas.microsoft.com/office/powerpoint/2010/main" val="407241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機関：</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（再委託：○○</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開発項目○：○○○○○○○○○○○○○○○の研究開発</a:t>
            </a:r>
            <a:endPar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開発</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提案概要資料を</a:t>
            </a:r>
            <a:r>
              <a:rPr lang="en-US" altLang="ja-JP" sz="1200" i="1" dirty="0" smtClean="0">
                <a:solidFill>
                  <a:srgbClr val="0000FF"/>
                </a:solidFill>
              </a:rPr>
              <a:t>1</a:t>
            </a:r>
            <a:r>
              <a:rPr lang="ja-JP" altLang="en-US" sz="1200" i="1" dirty="0" smtClean="0">
                <a:solidFill>
                  <a:srgbClr val="0000FF"/>
                </a:solidFill>
              </a:rPr>
              <a:t>ページで作成してください。</a:t>
            </a:r>
            <a:endParaRPr lang="ja-JP" altLang="en-US" sz="1200" i="1" dirty="0">
              <a:solidFill>
                <a:srgbClr val="0000FF"/>
              </a:solidFill>
            </a:endParaRP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smtClean="0">
                <a:latin typeface="Meiryo UI" panose="020B0604030504040204" pitchFamily="50" charset="-128"/>
                <a:ea typeface="Meiryo UI" panose="020B0604030504040204" pitchFamily="50" charset="-128"/>
                <a:cs typeface="Meiryo UI" panose="020B0604030504040204" pitchFamily="50" charset="-128"/>
              </a:rPr>
              <a:t>提案概要</a:t>
            </a:r>
            <a:endParaRPr kumimoji="1"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研究開発の目的</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目的に向かって解決すべき課題</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a:t>
            </a:r>
            <a:r>
              <a:rPr lang="ja-JP" altLang="ja-JP" i="1" kern="100" dirty="0" smtClean="0">
                <a:solidFill>
                  <a:srgbClr val="0000FF"/>
                </a:solidFill>
                <a:latin typeface="+mj-ea"/>
                <a:ea typeface="+mj-ea"/>
                <a:cs typeface="Times New Roman" panose="02020603050405020304" pitchFamily="18" charset="0"/>
              </a:rPr>
              <a:t>に</a:t>
            </a:r>
            <a:r>
              <a:rPr lang="ja-JP" altLang="en-US" i="1" kern="100" dirty="0" smtClean="0">
                <a:solidFill>
                  <a:srgbClr val="0000FF"/>
                </a:solidFill>
                <a:latin typeface="+mj-ea"/>
                <a:ea typeface="+mj-ea"/>
                <a:cs typeface="Times New Roman" panose="02020603050405020304" pitchFamily="18" charset="0"/>
              </a:rPr>
              <a:t>説明</a:t>
            </a:r>
            <a:r>
              <a:rPr lang="ja-JP" altLang="ja-JP" i="1" kern="100" dirty="0" smtClean="0">
                <a:solidFill>
                  <a:srgbClr val="0000FF"/>
                </a:solidFill>
                <a:latin typeface="+mj-ea"/>
                <a:ea typeface="+mj-ea"/>
                <a:cs typeface="Times New Roman" panose="02020603050405020304" pitchFamily="18" charset="0"/>
              </a:rPr>
              <a:t>し</a:t>
            </a:r>
            <a:r>
              <a:rPr lang="ja-JP" altLang="en-US" i="1" kern="100" dirty="0" smtClean="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研究開発の内容・目標</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a:t>
            </a:r>
            <a:r>
              <a:rPr lang="ja-JP" altLang="en-US" i="1" dirty="0" smtClean="0">
                <a:solidFill>
                  <a:srgbClr val="0000FF"/>
                </a:solidFill>
              </a:rPr>
              <a:t>内容、</a:t>
            </a:r>
            <a:r>
              <a:rPr lang="ja-JP" altLang="en-US" i="1" dirty="0">
                <a:solidFill>
                  <a:srgbClr val="0000FF"/>
                </a:solidFill>
              </a:rPr>
              <a:t>研究項目の</a:t>
            </a:r>
            <a:r>
              <a:rPr lang="ja-JP" altLang="en-US" i="1" dirty="0" smtClean="0">
                <a:solidFill>
                  <a:srgbClr val="0000FF"/>
                </a:solidFill>
              </a:rPr>
              <a:t>関係性等を簡潔</a:t>
            </a:r>
            <a:r>
              <a:rPr lang="ja-JP" altLang="en-US" i="1" dirty="0">
                <a:solidFill>
                  <a:srgbClr val="0000FF"/>
                </a:solidFill>
              </a:rPr>
              <a:t>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a:t>
            </a:r>
            <a:r>
              <a:rPr lang="ja-JP" altLang="en-US" i="1" dirty="0" smtClean="0">
                <a:solidFill>
                  <a:srgbClr val="0000FF"/>
                </a:solidFill>
              </a:rPr>
              <a:t>ください</a:t>
            </a:r>
            <a:endParaRPr lang="en-US" altLang="ja-JP" i="1" dirty="0" smtClean="0">
              <a:solidFill>
                <a:srgbClr val="0000FF"/>
              </a:solidFill>
            </a:endParaRPr>
          </a:p>
          <a:p>
            <a:pPr marL="87313" indent="-87313">
              <a:buFont typeface="Arial" pitchFamily="34" charset="0"/>
              <a:buChar char="•"/>
            </a:pPr>
            <a:r>
              <a:rPr lang="ja-JP" altLang="en-US" i="1" dirty="0" smtClean="0">
                <a:solidFill>
                  <a:srgbClr val="0000FF"/>
                </a:solidFill>
              </a:rPr>
              <a:t>適宜</a:t>
            </a:r>
            <a:r>
              <a:rPr lang="ja-JP" altLang="en-US" i="1" dirty="0">
                <a:solidFill>
                  <a:srgbClr val="0000FF"/>
                </a:solidFill>
              </a:rPr>
              <a:t>、表などを活用してわかりやすく記載してください。</a:t>
            </a:r>
            <a:endParaRPr lang="en-US" altLang="ja-JP" i="1" dirty="0">
              <a:solidFill>
                <a:srgbClr val="0000FF"/>
              </a:solidFill>
            </a:endParaRPr>
          </a:p>
          <a:p>
            <a:pPr marL="87313" indent="-87313"/>
            <a:endParaRPr lang="en-US" altLang="ja-JP" i="1" dirty="0" smtClean="0">
              <a:solidFill>
                <a:srgbClr val="0000FF"/>
              </a:solidFill>
            </a:endParaRPr>
          </a:p>
          <a:p>
            <a:pPr marL="87313" indent="-87313"/>
            <a:endParaRPr lang="en-US" altLang="ja-JP" i="1" dirty="0" smtClean="0">
              <a:solidFill>
                <a:srgbClr val="0000FF"/>
              </a:solidFill>
            </a:endParaRPr>
          </a:p>
          <a:p>
            <a:pPr marL="87313" indent="-87313"/>
            <a:r>
              <a:rPr lang="ja-JP" altLang="en-US" i="1" dirty="0" smtClean="0">
                <a:solidFill>
                  <a:srgbClr val="0000FF"/>
                </a:solidFill>
              </a:rPr>
              <a:t>・</a:t>
            </a:r>
            <a:r>
              <a:rPr lang="ja-JP" altLang="en-US" i="1" dirty="0">
                <a:solidFill>
                  <a:srgbClr val="0000FF"/>
                </a:solidFill>
              </a:rPr>
              <a:t>初年度の実施内容と達成目標は区分して記載してください</a:t>
            </a:r>
            <a:r>
              <a:rPr lang="ja-JP" altLang="en-US" i="1" dirty="0" smtClean="0">
                <a:solidFill>
                  <a:srgbClr val="0000FF"/>
                </a:solidFill>
              </a:rPr>
              <a:t>。</a:t>
            </a:r>
            <a:endParaRPr lang="ja-JP" altLang="en-US" i="1" dirty="0">
              <a:solidFill>
                <a:srgbClr val="0000FF"/>
              </a:solidFill>
            </a:endParaRPr>
          </a:p>
        </p:txBody>
      </p:sp>
      <p:sp>
        <p:nvSpPr>
          <p:cNvPr id="8" name="テキスト ボックス 21"/>
          <p:cNvSpPr txBox="1">
            <a:spLocks noChangeArrowheads="1"/>
          </p:cNvSpPr>
          <p:nvPr/>
        </p:nvSpPr>
        <p:spPr bwMode="auto">
          <a:xfrm>
            <a:off x="107596" y="5237253"/>
            <a:ext cx="8544168" cy="1015663"/>
          </a:xfrm>
          <a:prstGeom prst="rect">
            <a:avLst/>
          </a:prstGeom>
          <a:noFill/>
          <a:ln w="9525">
            <a:noFill/>
            <a:miter lim="800000"/>
            <a:headEnd/>
            <a:tailEnd/>
          </a:ln>
        </p:spPr>
        <p:txBody>
          <a:bodyPr wrap="square">
            <a:spAutoFit/>
          </a:bodyPr>
          <a:lstStyle/>
          <a:p>
            <a:r>
              <a:rPr lang="ja-JP" altLang="ja-JP" sz="2000" dirty="0" smtClean="0">
                <a:latin typeface="+mj-ea"/>
                <a:cs typeface="Times New Roman" pitchFamily="18" charset="0"/>
              </a:rPr>
              <a:t>①</a:t>
            </a:r>
            <a:r>
              <a:rPr lang="ja-JP" altLang="en-US" sz="2000" dirty="0" smtClean="0">
                <a:latin typeface="+mj-ea"/>
                <a:cs typeface="Times New Roman" pitchFamily="18" charset="0"/>
              </a:rPr>
              <a:t>初年度目標（</a:t>
            </a:r>
            <a:r>
              <a:rPr lang="en-US" altLang="ja-JP" sz="2000" dirty="0" smtClean="0">
                <a:latin typeface="+mj-ea"/>
                <a:cs typeface="Times New Roman" pitchFamily="18" charset="0"/>
              </a:rPr>
              <a:t>2020</a:t>
            </a:r>
            <a:r>
              <a:rPr lang="ja-JP" altLang="en-US" sz="2000" dirty="0" smtClean="0">
                <a:latin typeface="+mj-ea"/>
                <a:cs typeface="Times New Roman" pitchFamily="18" charset="0"/>
              </a:rPr>
              <a:t>年度）</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②中間目標（</a:t>
            </a:r>
            <a:r>
              <a:rPr lang="en-US" altLang="ja-JP" sz="2000" dirty="0" smtClean="0">
                <a:latin typeface="+mj-ea"/>
                <a:cs typeface="Times New Roman" pitchFamily="18" charset="0"/>
              </a:rPr>
              <a:t>2022</a:t>
            </a:r>
            <a:r>
              <a:rPr lang="ja-JP" altLang="en-US" sz="2000" dirty="0" smtClean="0">
                <a:latin typeface="+mj-ea"/>
                <a:cs typeface="Times New Roman" pitchFamily="18" charset="0"/>
              </a:rPr>
              <a:t>年度）</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③最終目標</a:t>
            </a:r>
            <a:r>
              <a:rPr lang="ja-JP" altLang="en-US" sz="2000" dirty="0">
                <a:latin typeface="+mj-ea"/>
                <a:cs typeface="Times New Roman" pitchFamily="18" charset="0"/>
              </a:rPr>
              <a:t>（</a:t>
            </a:r>
            <a:r>
              <a:rPr lang="en-US" altLang="ja-JP" sz="2000" dirty="0">
                <a:latin typeface="+mj-ea"/>
                <a:cs typeface="Times New Roman" pitchFamily="18" charset="0"/>
              </a:rPr>
              <a:t>2024</a:t>
            </a:r>
            <a:r>
              <a:rPr lang="ja-JP" altLang="en-US" sz="2000" dirty="0">
                <a:latin typeface="+mj-ea"/>
                <a:cs typeface="Times New Roman" pitchFamily="18" charset="0"/>
              </a:rPr>
              <a:t>年度</a:t>
            </a:r>
            <a:r>
              <a:rPr lang="ja-JP" altLang="en-US" sz="2000" dirty="0" smtClean="0">
                <a:latin typeface="+mj-ea"/>
                <a:cs typeface="Times New Roman" pitchFamily="18" charset="0"/>
              </a:rPr>
              <a:t>）</a:t>
            </a:r>
            <a:endParaRPr lang="en-US" altLang="ja-JP" sz="2000" dirty="0" smtClean="0">
              <a:latin typeface="+mj-ea"/>
              <a:cs typeface="Times New Roman" pitchFamily="18" charset="0"/>
            </a:endParaRPr>
          </a:p>
        </p:txBody>
      </p:sp>
      <p:sp>
        <p:nvSpPr>
          <p:cNvPr id="9" name="正方形/長方形 8"/>
          <p:cNvSpPr/>
          <p:nvPr/>
        </p:nvSpPr>
        <p:spPr>
          <a:xfrm>
            <a:off x="107596" y="4079255"/>
            <a:ext cx="8818729" cy="1200329"/>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smtClean="0">
                <a:solidFill>
                  <a:srgbClr val="0000FF"/>
                </a:solidFill>
                <a:latin typeface="TmsRmn"/>
                <a:ea typeface="ＭＳ 明朝" panose="02020609040205080304" pitchFamily="17" charset="-128"/>
                <a:cs typeface="Times New Roman" panose="02020603050405020304" pitchFamily="18" charset="0"/>
              </a:rPr>
              <a:t>・</a:t>
            </a:r>
            <a:r>
              <a:rPr lang="ja-JP" altLang="ja-JP" i="1" kern="100" dirty="0" smtClean="0">
                <a:solidFill>
                  <a:srgbClr val="0000FF"/>
                </a:solidFill>
                <a:latin typeface="TmsRmn"/>
                <a:ea typeface="ＭＳ 明朝" panose="02020609040205080304" pitchFamily="17" charset="-128"/>
                <a:cs typeface="Times New Roman" panose="02020603050405020304" pitchFamily="18" charset="0"/>
              </a:rPr>
              <a:t>提案</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期間</a:t>
            </a:r>
            <a:r>
              <a:rPr lang="ja-JP" altLang="ja-JP" i="1" kern="100" dirty="0" smtClean="0">
                <a:solidFill>
                  <a:srgbClr val="0000FF"/>
                </a:solidFill>
                <a:latin typeface="TmsRmn"/>
                <a:ea typeface="ＭＳ 明朝" panose="02020609040205080304" pitchFamily="17" charset="-128"/>
                <a:cs typeface="Times New Roman" panose="02020603050405020304" pitchFamily="18" charset="0"/>
              </a:rPr>
              <a:t>が</a:t>
            </a:r>
            <a:r>
              <a:rPr lang="en-US" altLang="ja-JP" i="1" kern="100" dirty="0" smtClean="0">
                <a:solidFill>
                  <a:srgbClr val="0000FF"/>
                </a:solidFill>
                <a:latin typeface="TmsRmn"/>
                <a:ea typeface="ＭＳ 明朝" panose="02020609040205080304" pitchFamily="17" charset="-128"/>
                <a:cs typeface="Times New Roman" panose="02020603050405020304" pitchFamily="18" charset="0"/>
              </a:rPr>
              <a:t>5</a:t>
            </a:r>
            <a:r>
              <a:rPr lang="ja-JP" altLang="ja-JP" i="1" kern="100" dirty="0" smtClean="0">
                <a:solidFill>
                  <a:srgbClr val="0000FF"/>
                </a:solidFill>
                <a:latin typeface="TmsRmn"/>
                <a:ea typeface="ＭＳ 明朝" panose="02020609040205080304" pitchFamily="17" charset="-128"/>
                <a:cs typeface="Times New Roman" panose="02020603050405020304" pitchFamily="18" charset="0"/>
              </a:rPr>
              <a:t>年</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未満の場合は、研究期間に応じて中間・最終目標年度を適宜設定してください。</a:t>
            </a:r>
            <a:endParaRPr lang="ja-JP"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smtClean="0">
                <a:solidFill>
                  <a:srgbClr val="0000FF"/>
                </a:solidFill>
              </a:rPr>
              <a:t>ベンチマークのイメージ（提案技術の技術目標を示し、優位性がわかるようにしてください）</a:t>
            </a:r>
            <a:endParaRPr lang="en-US" altLang="ja-JP" sz="1200" i="1" dirty="0" smtClean="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提案技術の優位性</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smtClean="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smtClean="0"/>
              <a:t>指標Ｙ</a:t>
            </a:r>
            <a:endParaRPr kumimoji="1" lang="ja-JP" altLang="en-US" sz="1400" dirty="0"/>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smtClean="0">
                <a:solidFill>
                  <a:srgbClr val="FF0000"/>
                </a:solidFill>
              </a:rPr>
              <a:t>提案技術</a:t>
            </a:r>
            <a:endParaRPr kumimoji="1" lang="ja-JP" altLang="en-US" sz="1400" dirty="0">
              <a:solidFill>
                <a:srgbClr val="FF0000"/>
              </a:solidFill>
            </a:endParaRP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smtClean="0"/>
              <a:t>A</a:t>
            </a:r>
            <a:r>
              <a:rPr kumimoji="1" lang="ja-JP" altLang="en-US" sz="1400" dirty="0" smtClean="0"/>
              <a:t>製○○</a:t>
            </a:r>
            <a:endParaRPr kumimoji="1" lang="ja-JP" altLang="en-US" sz="1400" dirty="0"/>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smtClean="0"/>
              <a:t>B</a:t>
            </a:r>
            <a:r>
              <a:rPr kumimoji="1" lang="ja-JP" altLang="en-US" sz="1400" dirty="0" smtClean="0"/>
              <a:t>製○○</a:t>
            </a:r>
            <a:endParaRPr kumimoji="1" lang="ja-JP" altLang="en-US" sz="1400" dirty="0"/>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smtClean="0"/>
              <a:t>C</a:t>
            </a:r>
            <a:r>
              <a:rPr kumimoji="1" lang="ja-JP" altLang="en-US" sz="1400" dirty="0" smtClean="0"/>
              <a:t>製○○</a:t>
            </a:r>
            <a:endParaRPr kumimoji="1" lang="ja-JP" altLang="en-US" sz="1400" dirty="0"/>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extLst/>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gridCol w="904693"/>
                <a:gridCol w="864096"/>
                <a:gridCol w="648072"/>
                <a:gridCol w="589103"/>
              </a:tblGrid>
              <a:tr h="251347">
                <a:tc>
                  <a:txBody>
                    <a:bodyPr/>
                    <a:lstStyle/>
                    <a:p>
                      <a:pPr algn="ctr"/>
                      <a:endParaRPr kumimoji="1" lang="ja-JP" altLang="en-US" sz="1200" dirty="0"/>
                    </a:p>
                  </a:txBody>
                  <a:tcPr/>
                </a:tc>
                <a:tc>
                  <a:txBody>
                    <a:bodyPr/>
                    <a:lstStyle/>
                    <a:p>
                      <a:pPr algn="ctr"/>
                      <a:r>
                        <a:rPr kumimoji="1" lang="ja-JP" altLang="en-US" sz="1200" dirty="0" smtClean="0"/>
                        <a:t>提案技術</a:t>
                      </a:r>
                      <a:endParaRPr kumimoji="1" lang="ja-JP" altLang="en-US" sz="1200" dirty="0"/>
                    </a:p>
                  </a:txBody>
                  <a:tcPr/>
                </a:tc>
                <a:tc>
                  <a:txBody>
                    <a:bodyPr/>
                    <a:lstStyle/>
                    <a:p>
                      <a:pPr algn="ctr"/>
                      <a:r>
                        <a:rPr kumimoji="1" lang="ja-JP" altLang="en-US" sz="1200" dirty="0" smtClean="0"/>
                        <a:t>保有技術</a:t>
                      </a:r>
                      <a:endParaRPr kumimoji="1" lang="en-US" altLang="ja-JP" sz="1200" dirty="0" smtClean="0"/>
                    </a:p>
                    <a:p>
                      <a:pPr algn="ctr"/>
                      <a:r>
                        <a:rPr kumimoji="1" lang="ja-JP" altLang="en-US" sz="1200" dirty="0" smtClean="0"/>
                        <a:t>（現状）</a:t>
                      </a:r>
                      <a:endParaRPr kumimoji="1" lang="ja-JP" altLang="en-US" sz="1200" dirty="0"/>
                    </a:p>
                  </a:txBody>
                  <a:tcPr/>
                </a:tc>
                <a:tc>
                  <a:txBody>
                    <a:bodyPr/>
                    <a:lstStyle/>
                    <a:p>
                      <a:pPr algn="ctr"/>
                      <a:r>
                        <a:rPr kumimoji="1" lang="ja-JP" altLang="en-US" sz="1200" dirty="0" smtClean="0"/>
                        <a:t>技術</a:t>
                      </a:r>
                      <a:r>
                        <a:rPr kumimoji="1" lang="en-US" altLang="ja-JP" sz="1200" dirty="0" smtClean="0"/>
                        <a:t>α</a:t>
                      </a:r>
                      <a:endParaRPr kumimoji="1" lang="ja-JP" altLang="en-US" sz="1200" dirty="0"/>
                    </a:p>
                  </a:txBody>
                  <a:tcPr/>
                </a:tc>
                <a:tc>
                  <a:txBody>
                    <a:bodyPr/>
                    <a:lstStyle/>
                    <a:p>
                      <a:pPr algn="ctr"/>
                      <a:r>
                        <a:rPr kumimoji="1" lang="ja-JP" altLang="en-US" sz="1200" dirty="0" smtClean="0"/>
                        <a:t>技術</a:t>
                      </a:r>
                      <a:r>
                        <a:rPr kumimoji="1" lang="en-US" altLang="ja-JP" sz="1200" dirty="0" smtClean="0"/>
                        <a:t>β</a:t>
                      </a: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Y</a:t>
                      </a:r>
                      <a:endParaRPr kumimoji="1" lang="ja-JP" altLang="en-US" sz="1200" dirty="0"/>
                    </a:p>
                  </a:txBody>
                  <a:tcPr>
                    <a:solidFill>
                      <a:srgbClr val="FFFF00"/>
                    </a:solidFill>
                  </a:tcPr>
                </a:tc>
                <a:tc>
                  <a:txBody>
                    <a:bodyPr/>
                    <a:lstStyle/>
                    <a:p>
                      <a:pPr algn="ctr"/>
                      <a:r>
                        <a:rPr kumimoji="1" lang="en-US" altLang="ja-JP" sz="1200" dirty="0" smtClean="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smtClean="0"/>
                        <a:t>50Hz</a:t>
                      </a:r>
                      <a:endParaRPr kumimoji="1" lang="ja-JP" altLang="en-US" sz="1200" dirty="0"/>
                    </a:p>
                  </a:txBody>
                  <a:tcPr>
                    <a:solidFill>
                      <a:srgbClr val="FFFF00"/>
                    </a:solidFill>
                  </a:tcPr>
                </a:tc>
                <a:tc>
                  <a:txBody>
                    <a:bodyPr/>
                    <a:lstStyle/>
                    <a:p>
                      <a:pPr algn="ctr"/>
                      <a:r>
                        <a:rPr kumimoji="1" lang="en-US" altLang="ja-JP" sz="1200" dirty="0" smtClean="0"/>
                        <a:t>40Hz</a:t>
                      </a:r>
                      <a:endParaRPr kumimoji="1" lang="ja-JP" altLang="en-US" sz="1200" dirty="0"/>
                    </a:p>
                  </a:txBody>
                  <a:tcPr>
                    <a:solidFill>
                      <a:srgbClr val="FFFF00"/>
                    </a:solidFill>
                  </a:tcPr>
                </a:tc>
                <a:tc>
                  <a:txBody>
                    <a:bodyPr/>
                    <a:lstStyle/>
                    <a:p>
                      <a:pPr algn="ctr"/>
                      <a:r>
                        <a:rPr kumimoji="1" lang="en-US" altLang="ja-JP" sz="1200" dirty="0" smtClean="0"/>
                        <a:t>60Hz</a:t>
                      </a:r>
                      <a:endParaRPr kumimoji="1" lang="ja-JP" altLang="en-US" sz="1200" dirty="0"/>
                    </a:p>
                  </a:txBody>
                  <a:tcPr>
                    <a:solidFill>
                      <a:srgbClr val="FFFF00"/>
                    </a:solidFill>
                  </a:tcPr>
                </a:tc>
              </a:tr>
              <a:tr h="332180">
                <a:tc>
                  <a:txBody>
                    <a:bodyPr/>
                    <a:lstStyle/>
                    <a:p>
                      <a:pPr algn="ctr"/>
                      <a:r>
                        <a:rPr kumimoji="1" lang="ja-JP" altLang="en-US" sz="1200" dirty="0" smtClean="0"/>
                        <a:t>指標</a:t>
                      </a:r>
                      <a:r>
                        <a:rPr kumimoji="1" lang="en-US" altLang="ja-JP" sz="1200" dirty="0" smtClean="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smtClean="0"/>
              <a:t>例①</a:t>
            </a:r>
            <a:endParaRPr kumimoji="1" lang="ja-JP" altLang="en-US" sz="1600" dirty="0"/>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smtClean="0"/>
              <a:t>例②</a:t>
            </a:r>
            <a:endParaRPr kumimoji="1" lang="ja-JP" altLang="en-US" sz="1600" dirty="0"/>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smtClean="0"/>
              <a:t>保有技術（現状）</a:t>
            </a:r>
            <a:endParaRPr kumimoji="1" lang="ja-JP" altLang="en-US" sz="1400" dirty="0"/>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実施体制・役割</a:t>
            </a:r>
            <a:endParaRPr kumimoji="1" lang="ja-JP" altLang="en-US" sz="2800" dirty="0"/>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smtClean="0">
                <a:ln>
                  <a:noFill/>
                </a:ln>
                <a:solidFill>
                  <a:schemeClr val="tx1"/>
                </a:solidFill>
                <a:effectLst/>
                <a:latin typeface="Arial" panose="020B0604020202020204" pitchFamily="34" charset="0"/>
              </a:rPr>
              <a:t/>
            </a:r>
            <a:br>
              <a:rPr kumimoji="0" lang="ja-JP" altLang="ja-JP" sz="1800" b="0" i="0" u="none" strike="noStrike" cap="none" normalizeH="0" baseline="0" smtClean="0">
                <a:ln>
                  <a:noFill/>
                </a:ln>
                <a:solidFill>
                  <a:schemeClr val="tx1"/>
                </a:solidFill>
                <a:effectLst/>
                <a:latin typeface="Arial" panose="020B0604020202020204" pitchFamily="34" charset="0"/>
              </a:rPr>
            </a:br>
            <a:endParaRPr kumimoji="0" lang="ja-JP" altLang="ja-JP"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1071672"/>
            <a:ext cx="8703908" cy="646331"/>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研究開発スケジュール</a:t>
            </a:r>
            <a:endParaRPr kumimoji="1" lang="ja-JP" altLang="en-US" sz="2800" dirty="0"/>
          </a:p>
        </p:txBody>
      </p:sp>
      <p:graphicFrame>
        <p:nvGraphicFramePr>
          <p:cNvPr id="9" name="表 8"/>
          <p:cNvGraphicFramePr>
            <a:graphicFrameLocks noGrp="1"/>
          </p:cNvGraphicFramePr>
          <p:nvPr>
            <p:extLst>
              <p:ext uri="{D42A27DB-BD31-4B8C-83A1-F6EECF244321}">
                <p14:modId xmlns:p14="http://schemas.microsoft.com/office/powerpoint/2010/main" val="1446840952"/>
              </p:ext>
            </p:extLst>
          </p:nvPr>
        </p:nvGraphicFramePr>
        <p:xfrm>
          <a:off x="755576" y="2276872"/>
          <a:ext cx="7632848" cy="4464496"/>
        </p:xfrm>
        <a:graphic>
          <a:graphicData uri="http://schemas.openxmlformats.org/drawingml/2006/table">
            <a:tbl>
              <a:tblPr>
                <a:tableStyleId>{5940675A-B579-460E-94D1-54222C63F5DA}</a:tableStyleId>
              </a:tblPr>
              <a:tblGrid>
                <a:gridCol w="2376264"/>
                <a:gridCol w="1080120"/>
                <a:gridCol w="1080120"/>
                <a:gridCol w="1080120"/>
                <a:gridCol w="1008112"/>
                <a:gridCol w="1008112"/>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smtClean="0"/>
                        <a:t>2020FY</a:t>
                      </a:r>
                      <a:endParaRPr lang="en-US" sz="1600" u="none" strike="noStrike" dirty="0" smtClean="0"/>
                    </a:p>
                  </a:txBody>
                  <a:tcPr marL="0" marR="0" marT="0" marB="0" anchor="ctr"/>
                </a:tc>
                <a:tc>
                  <a:txBody>
                    <a:bodyPr/>
                    <a:lstStyle/>
                    <a:p>
                      <a:pPr algn="ctr" fontAlgn="ctr"/>
                      <a:r>
                        <a:rPr lang="en-US" altLang="ja-JP" sz="1600" u="none" strike="noStrike" dirty="0" smtClean="0"/>
                        <a:t>2021FY</a:t>
                      </a:r>
                      <a:endParaRPr lang="en-US" sz="1600" u="none" strike="noStrike" dirty="0" smtClean="0"/>
                    </a:p>
                  </a:txBody>
                  <a:tcPr marL="0" marR="0" marT="0" marB="0" anchor="ctr"/>
                </a:tc>
                <a:tc>
                  <a:txBody>
                    <a:bodyPr/>
                    <a:lstStyle/>
                    <a:p>
                      <a:pPr algn="ctr" fontAlgn="ctr"/>
                      <a:r>
                        <a:rPr lang="en-US" altLang="ja-JP" sz="1600" u="none" strike="noStrike" dirty="0" smtClean="0"/>
                        <a:t>2022FY</a:t>
                      </a:r>
                      <a:endParaRPr lang="en-US" sz="1600" b="1"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smtClean="0"/>
                        <a:t>2023FY</a:t>
                      </a:r>
                      <a:endParaRPr lang="en-US" sz="1600" b="1"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t>2024FY</a:t>
                      </a:r>
                      <a:endParaRPr lang="en-US" altLang="ja-JP" sz="1600" b="1" i="0" u="none" strike="noStrike" dirty="0" smtClean="0">
                        <a:solidFill>
                          <a:srgbClr val="000000"/>
                        </a:solidFill>
                        <a:latin typeface="ＭＳ Ｐゴシック"/>
                      </a:endParaRPr>
                    </a:p>
                  </a:txBody>
                  <a:tcPr marL="0" marR="0" marT="0" marB="0" anchor="ctr"/>
                </a:tc>
              </a:tr>
              <a:tr h="985631">
                <a:tc>
                  <a:txBody>
                    <a:bodyPr/>
                    <a:lstStyle/>
                    <a:p>
                      <a:pPr algn="ctr" fontAlgn="ctr"/>
                      <a:r>
                        <a:rPr lang="ja-JP" altLang="en-US" sz="1600" b="0" i="0" u="none" strike="noStrike" dirty="0" smtClean="0">
                          <a:solidFill>
                            <a:srgbClr val="0000FF"/>
                          </a:solidFill>
                          <a:latin typeface="ＭＳ Ｐゴシック"/>
                        </a:rPr>
                        <a:t>●●の開発</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endParaRPr lang="en-US" altLang="ja-JP" sz="1600" b="0" i="0" u="none" strike="noStrike" dirty="0" smtClean="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1167236">
                <a:tc>
                  <a:txBody>
                    <a:bodyPr/>
                    <a:lstStyle/>
                    <a:p>
                      <a:pPr algn="ctr" fontAlgn="ctr"/>
                      <a:r>
                        <a:rPr lang="ja-JP" altLang="en-US" sz="1600" b="0" i="0" u="none" strike="noStrike" dirty="0" smtClean="0">
                          <a:solidFill>
                            <a:srgbClr val="0000FF"/>
                          </a:solidFill>
                          <a:latin typeface="ＭＳ Ｐゴシック"/>
                        </a:rPr>
                        <a:t>●●の開発</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endParaRPr lang="ja-JP" altLang="en-US" sz="1600" b="0" i="0" u="none" strike="noStrike" dirty="0">
                        <a:solidFill>
                          <a:srgbClr val="0000FF"/>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821726">
                <a:tc>
                  <a:txBody>
                    <a:bodyPr/>
                    <a:lstStyle/>
                    <a:p>
                      <a:pPr algn="ctr" fontAlgn="ctr"/>
                      <a:r>
                        <a:rPr lang="ja-JP" altLang="en-US" sz="1600" b="0" i="0" u="none" strike="noStrike" dirty="0" smtClean="0">
                          <a:solidFill>
                            <a:srgbClr val="0000FF"/>
                          </a:solidFill>
                          <a:latin typeface="ＭＳ Ｐゴシック"/>
                        </a:rPr>
                        <a:t>●●の実証</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744066">
                <a:tc>
                  <a:txBody>
                    <a:bodyPr/>
                    <a:lstStyle/>
                    <a:p>
                      <a:pPr algn="ctr" fontAlgn="ctr"/>
                      <a:r>
                        <a:rPr lang="ja-JP" altLang="en-US" sz="1600" b="0" i="0" u="none" strike="noStrike" dirty="0" smtClean="0">
                          <a:solidFill>
                            <a:srgbClr val="000000"/>
                          </a:solidFill>
                          <a:latin typeface="ＭＳ Ｐゴシック"/>
                        </a:rPr>
                        <a:t>予算</a:t>
                      </a:r>
                      <a:endParaRPr lang="en-US" altLang="ja-JP" sz="1600" b="0" i="0" u="none" strike="noStrike" dirty="0" smtClean="0">
                        <a:solidFill>
                          <a:srgbClr val="000000"/>
                        </a:solidFill>
                        <a:latin typeface="ＭＳ Ｐゴシック"/>
                      </a:endParaRPr>
                    </a:p>
                    <a:p>
                      <a:pPr algn="ctr" fontAlgn="ctr"/>
                      <a:r>
                        <a:rPr lang="ja-JP" altLang="en-US" sz="1600" b="0" i="0" u="none" strike="noStrike" dirty="0" smtClean="0">
                          <a:solidFill>
                            <a:srgbClr val="000000"/>
                          </a:solidFill>
                          <a:latin typeface="ＭＳ Ｐゴシック"/>
                        </a:rPr>
                        <a:t>（百万円）</a:t>
                      </a:r>
                      <a:endParaRPr lang="en-US" altLang="ja-JP" sz="1600" b="0" i="0" u="none" strike="noStrike" dirty="0" smtClean="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en-US" altLang="ja-JP" sz="1600" b="0" i="0" u="none" strike="noStrike" dirty="0" smtClean="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ja-JP"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r>
            </a:tbl>
          </a:graphicData>
        </a:graphic>
      </p:graphicFrame>
      <p:sp>
        <p:nvSpPr>
          <p:cNvPr id="17" name="ホームベース 16"/>
          <p:cNvSpPr/>
          <p:nvPr/>
        </p:nvSpPr>
        <p:spPr>
          <a:xfrm>
            <a:off x="5749212" y="3576217"/>
            <a:ext cx="1861365" cy="284831"/>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200" dirty="0">
                <a:solidFill>
                  <a:srgbClr val="0000FF"/>
                </a:solidFill>
              </a:rPr>
              <a:t>●</a:t>
            </a:r>
            <a:r>
              <a:rPr lang="ja-JP" altLang="en-US" sz="1200" dirty="0" smtClean="0">
                <a:solidFill>
                  <a:srgbClr val="0000FF"/>
                </a:solidFill>
              </a:rPr>
              <a:t>●の市場評価</a:t>
            </a:r>
            <a:endParaRPr lang="ja-JP" altLang="en-US" sz="1200" dirty="0">
              <a:solidFill>
                <a:srgbClr val="0000FF"/>
              </a:solidFill>
            </a:endParaRPr>
          </a:p>
        </p:txBody>
      </p:sp>
      <p:sp>
        <p:nvSpPr>
          <p:cNvPr id="25" name="ホームベース 24"/>
          <p:cNvSpPr/>
          <p:nvPr/>
        </p:nvSpPr>
        <p:spPr>
          <a:xfrm>
            <a:off x="6373553" y="4288432"/>
            <a:ext cx="1654830"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26" name="ホームベース 25"/>
          <p:cNvSpPr/>
          <p:nvPr/>
        </p:nvSpPr>
        <p:spPr>
          <a:xfrm>
            <a:off x="4211958" y="3212976"/>
            <a:ext cx="144016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27" name="ホームベース 26"/>
          <p:cNvSpPr/>
          <p:nvPr/>
        </p:nvSpPr>
        <p:spPr>
          <a:xfrm>
            <a:off x="4211958" y="4293096"/>
            <a:ext cx="216024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7092279" y="5256135"/>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endParaRPr lang="en-US" altLang="ja-JP" sz="1600" dirty="0" smtClean="0">
              <a:solidFill>
                <a:srgbClr val="0000FF"/>
              </a:solidFill>
            </a:endParaRPr>
          </a:p>
          <a:p>
            <a:pPr marL="90488" indent="-90488">
              <a:defRPr/>
            </a:pPr>
            <a:r>
              <a:rPr lang="ja-JP" altLang="en-US" sz="1600" dirty="0" smtClean="0">
                <a:solidFill>
                  <a:srgbClr val="0000FF"/>
                </a:solidFill>
              </a:rPr>
              <a:t>開発実証</a:t>
            </a:r>
            <a:endParaRPr lang="ja-JP" altLang="en-US" sz="1600" dirty="0">
              <a:solidFill>
                <a:srgbClr val="0000FF"/>
              </a:solidFill>
            </a:endParaRPr>
          </a:p>
        </p:txBody>
      </p:sp>
      <p:sp>
        <p:nvSpPr>
          <p:cNvPr id="13" name="二等辺三角形 12"/>
          <p:cNvSpPr/>
          <p:nvPr/>
        </p:nvSpPr>
        <p:spPr>
          <a:xfrm flipV="1">
            <a:off x="6012160" y="2043306"/>
            <a:ext cx="254124" cy="23356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ボックス 13"/>
          <p:cNvSpPr txBox="1">
            <a:spLocks noChangeArrowheads="1"/>
          </p:cNvSpPr>
          <p:nvPr/>
        </p:nvSpPr>
        <p:spPr bwMode="auto">
          <a:xfrm>
            <a:off x="5654829" y="1709950"/>
            <a:ext cx="1005403" cy="338554"/>
          </a:xfrm>
          <a:prstGeom prst="rect">
            <a:avLst/>
          </a:prstGeom>
          <a:noFill/>
          <a:ln w="9525">
            <a:noFill/>
            <a:miter lim="800000"/>
            <a:headEnd/>
            <a:tailEnd/>
          </a:ln>
        </p:spPr>
        <p:txBody>
          <a:bodyPr wrap="none">
            <a:spAutoFit/>
          </a:bodyPr>
          <a:lstStyle/>
          <a:p>
            <a:r>
              <a:rPr lang="ja-JP" altLang="en-US" sz="1600" dirty="0" smtClean="0"/>
              <a:t>中間評価</a:t>
            </a:r>
            <a:endParaRPr lang="ja-JP" altLang="en-US" sz="1600" dirty="0"/>
          </a:p>
        </p:txBody>
      </p:sp>
      <p:sp>
        <p:nvSpPr>
          <p:cNvPr id="15" name="ホームベース 14"/>
          <p:cNvSpPr/>
          <p:nvPr/>
        </p:nvSpPr>
        <p:spPr>
          <a:xfrm>
            <a:off x="5761308" y="3072162"/>
            <a:ext cx="1861365" cy="435247"/>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smtClean="0">
                <a:solidFill>
                  <a:srgbClr val="0000FF"/>
                </a:solidFill>
              </a:rPr>
              <a:t>○○の</a:t>
            </a:r>
            <a:r>
              <a:rPr lang="ja-JP" altLang="en-US" sz="1600" dirty="0">
                <a:solidFill>
                  <a:srgbClr val="0000FF"/>
                </a:solidFill>
              </a:rPr>
              <a:t>開発</a:t>
            </a:r>
          </a:p>
        </p:txBody>
      </p:sp>
      <p:sp>
        <p:nvSpPr>
          <p:cNvPr id="3" name="正方形/長方形 2"/>
          <p:cNvSpPr/>
          <p:nvPr/>
        </p:nvSpPr>
        <p:spPr>
          <a:xfrm>
            <a:off x="38527" y="624483"/>
            <a:ext cx="8987997" cy="1200329"/>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・研究期間の中間で研究小項目の目標が達成できる計画となっており、研究が完了した技術の市場評価等を行う場合、その旨を明記ください。</a:t>
            </a:r>
            <a:endParaRPr lang="en-US" altLang="ja-JP" i="1" dirty="0">
              <a:solidFill>
                <a:srgbClr val="0000FF"/>
              </a:solidFill>
            </a:endParaRPr>
          </a:p>
          <a:p>
            <a:pPr marL="87313" indent="-87313"/>
            <a:r>
              <a:rPr lang="ja-JP" altLang="en-US" i="1" dirty="0">
                <a:solidFill>
                  <a:srgbClr val="0000FF"/>
                </a:solidFill>
              </a:rPr>
              <a:t>・適宜、行を追加して</a:t>
            </a:r>
            <a:r>
              <a:rPr lang="ja-JP" altLang="en-US" i="1" dirty="0" smtClean="0">
                <a:solidFill>
                  <a:srgbClr val="0000FF"/>
                </a:solidFill>
              </a:rPr>
              <a:t>ください</a:t>
            </a:r>
            <a:r>
              <a:rPr lang="ja-JP" altLang="en-US" i="1" dirty="0">
                <a:solidFill>
                  <a:srgbClr val="0000FF"/>
                </a:solidFill>
              </a:rPr>
              <a:t>　（同様の内容であれば下表のフォーマットに限定しません）</a:t>
            </a:r>
            <a:endParaRPr lang="en-US" altLang="ja-JP" i="1" dirty="0">
              <a:solidFill>
                <a:srgbClr val="0000FF"/>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研究開発予算実施機関内訳</a:t>
            </a:r>
            <a:endParaRPr kumimoji="1" lang="ja-JP" altLang="en-US" sz="2800" dirty="0"/>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3788283642"/>
              </p:ext>
            </p:extLst>
          </p:nvPr>
        </p:nvGraphicFramePr>
        <p:xfrm>
          <a:off x="323528" y="908720"/>
          <a:ext cx="8496945" cy="5280570"/>
        </p:xfrm>
        <a:graphic>
          <a:graphicData uri="http://schemas.openxmlformats.org/drawingml/2006/table">
            <a:tbl>
              <a:tblPr>
                <a:tableStyleId>{5940675A-B579-460E-94D1-54222C63F5DA}</a:tableStyleId>
              </a:tblPr>
              <a:tblGrid>
                <a:gridCol w="1296144"/>
                <a:gridCol w="1806213"/>
                <a:gridCol w="899098"/>
                <a:gridCol w="899098"/>
                <a:gridCol w="899098"/>
                <a:gridCol w="899098"/>
                <a:gridCol w="899098"/>
                <a:gridCol w="899098"/>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smtClean="0">
                          <a:solidFill>
                            <a:schemeClr val="tx1"/>
                          </a:solidFill>
                        </a:rPr>
                        <a:t>2020FY</a:t>
                      </a:r>
                      <a:endParaRPr lang="en-US" sz="1600" u="none" strike="noStrike" dirty="0" smtClean="0">
                        <a:solidFill>
                          <a:schemeClr val="tx1"/>
                        </a:solidFill>
                      </a:endParaRPr>
                    </a:p>
                  </a:txBody>
                  <a:tcPr marL="0" marR="0" marT="0" marB="0" anchor="ctr"/>
                </a:tc>
                <a:tc>
                  <a:txBody>
                    <a:bodyPr/>
                    <a:lstStyle/>
                    <a:p>
                      <a:pPr algn="ctr" fontAlgn="ctr"/>
                      <a:r>
                        <a:rPr lang="en-US" altLang="ja-JP" sz="1600" u="none" strike="noStrike" dirty="0" smtClean="0">
                          <a:solidFill>
                            <a:schemeClr val="tx1"/>
                          </a:solidFill>
                        </a:rPr>
                        <a:t>2021FY</a:t>
                      </a:r>
                      <a:endParaRPr lang="en-US" sz="1600" u="none" strike="noStrike" dirty="0" smtClean="0">
                        <a:solidFill>
                          <a:schemeClr val="tx1"/>
                        </a:solidFill>
                      </a:endParaRPr>
                    </a:p>
                  </a:txBody>
                  <a:tcPr marL="0" marR="0" marT="0" marB="0" anchor="ctr"/>
                </a:tc>
                <a:tc>
                  <a:txBody>
                    <a:bodyPr/>
                    <a:lstStyle/>
                    <a:p>
                      <a:pPr algn="ctr" fontAlgn="ctr"/>
                      <a:r>
                        <a:rPr lang="en-US" altLang="ja-JP" sz="1600" u="none" strike="noStrike" dirty="0" smtClean="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en-US" altLang="ja-JP" sz="1600" u="none" strike="noStrike" dirty="0" smtClean="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solidFill>
                            <a:schemeClr val="tx1"/>
                          </a:solidFill>
                        </a:rPr>
                        <a:t>2024FY</a:t>
                      </a:r>
                      <a:endParaRPr lang="en-US" altLang="ja-JP" sz="1600" b="1"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r>
              <a:tr h="432048">
                <a:tc gridSpan="8">
                  <a:txBody>
                    <a:bodyPr/>
                    <a:lstStyle/>
                    <a:p>
                      <a:pPr algn="l" fontAlgn="ctr"/>
                      <a:r>
                        <a:rPr lang="ja-JP" altLang="en-US" sz="1600" b="0" i="0" u="none" strike="noStrike" dirty="0" smtClean="0">
                          <a:solidFill>
                            <a:schemeClr val="tx1"/>
                          </a:solidFill>
                          <a:latin typeface="ＭＳ Ｐゴシック"/>
                        </a:rPr>
                        <a:t>研究項目①</a:t>
                      </a: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hMerge="1">
                  <a:txBody>
                    <a:bodyPr/>
                    <a:lstStyle/>
                    <a:p>
                      <a:pPr algn="ctr" fontAlgn="ctr"/>
                      <a:endParaRPr lang="en-US" sz="1600" u="none" strike="noStrike" dirty="0" smtClean="0">
                        <a:solidFill>
                          <a:schemeClr val="tx1"/>
                        </a:solidFill>
                      </a:endParaRPr>
                    </a:p>
                  </a:txBody>
                  <a:tcPr marL="0" marR="0" marT="0" marB="0" anchor="ctr"/>
                </a:tc>
                <a:tc hMerge="1">
                  <a:txBody>
                    <a:bodyPr/>
                    <a:lstStyle/>
                    <a:p>
                      <a:pPr algn="ctr" fontAlgn="ctr"/>
                      <a:endParaRPr lang="en-US" sz="1600" u="none" strike="noStrike" dirty="0" smtClean="0">
                        <a:solidFill>
                          <a:schemeClr val="tx1"/>
                        </a:solidFill>
                      </a:endParaRPr>
                    </a:p>
                  </a:txBody>
                  <a:tcPr marL="0" marR="0" marT="0" marB="0" anchor="ctr"/>
                </a:tc>
                <a:tc hMerge="1">
                  <a:txBody>
                    <a:bodyPr/>
                    <a:lstStyle/>
                    <a:p>
                      <a:pPr algn="ctr" fontAlgn="ctr"/>
                      <a:endParaRPr lang="en-US" sz="1600" b="1" i="0" u="none" strike="noStrike" dirty="0">
                        <a:solidFill>
                          <a:schemeClr val="tx1"/>
                        </a:solidFill>
                        <a:latin typeface="ＭＳ Ｐゴシック"/>
                      </a:endParaRPr>
                    </a:p>
                  </a:txBody>
                  <a:tcPr marL="0" marR="0" marT="0" marB="0" anchor="ctr"/>
                </a:tc>
                <a:tc hMerge="1">
                  <a:txBody>
                    <a:bodyPr/>
                    <a:lstStyle/>
                    <a:p>
                      <a:pPr algn="ctr" fontAlgn="ctr"/>
                      <a:endParaRPr lang="en-US" sz="1600" b="1" i="0" u="none" strike="noStrike" dirty="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600" b="1" i="0" u="none" strike="noStrike" dirty="0" smtClean="0">
                        <a:solidFill>
                          <a:schemeClr val="tx1"/>
                        </a:solidFill>
                        <a:latin typeface="ＭＳ Ｐゴシック"/>
                      </a:endParaRPr>
                    </a:p>
                  </a:txBody>
                  <a:tcPr marL="0" marR="0" marT="0" marB="0" anchor="ct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委託</a:t>
                      </a:r>
                      <a:endParaRPr lang="en-US" altLang="ja-JP" sz="1600" b="0" i="0" u="none" strike="noStrike" dirty="0" smtClean="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608652">
                <a:tc>
                  <a:txBody>
                    <a:bodyPr/>
                    <a:lstStyle/>
                    <a:p>
                      <a:pPr algn="ctr" fontAlgn="ctr"/>
                      <a:r>
                        <a:rPr lang="ja-JP" altLang="en-US" sz="1600" b="0" i="0" u="none" strike="noStrike" dirty="0" smtClean="0">
                          <a:solidFill>
                            <a:schemeClr val="tx1"/>
                          </a:solidFill>
                          <a:latin typeface="ＭＳ Ｐゴシック"/>
                        </a:rPr>
                        <a:t>再委託</a:t>
                      </a:r>
                      <a:endParaRPr lang="ja-JP" altLang="en-US"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○○大学</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再委託</a:t>
                      </a: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504056">
                <a:tc gridSpan="8">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研究項目②</a:t>
                      </a:r>
                    </a:p>
                  </a:txBody>
                  <a:tcPr marL="0" marR="0" marT="0" marB="0" anchor="ctr"/>
                </a:tc>
                <a:tc hMerge="1">
                  <a:txBody>
                    <a:bodyPr/>
                    <a:lstStyle/>
                    <a:p>
                      <a:pPr algn="l" fontAlgn="ctr"/>
                      <a:endParaRPr lang="en-US" altLang="ja-JP"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69432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委託</a:t>
                      </a:r>
                      <a:endParaRPr lang="en-US" altLang="ja-JP" sz="1600" b="0" i="0" u="none" strike="noStrike" dirty="0" smtClean="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648072">
                <a:tc>
                  <a:txBody>
                    <a:bodyPr/>
                    <a:lstStyle/>
                    <a:p>
                      <a:pPr algn="ctr" fontAlgn="ctr"/>
                      <a:r>
                        <a:rPr lang="ja-JP" altLang="en-US" sz="1600" b="0" i="0" u="none" strike="noStrike" dirty="0" smtClean="0">
                          <a:solidFill>
                            <a:schemeClr val="tx1"/>
                          </a:solidFill>
                          <a:latin typeface="ＭＳ Ｐゴシック"/>
                        </a:rPr>
                        <a:t>委託</a:t>
                      </a:r>
                      <a:endParaRPr lang="ja-JP" altLang="en-US"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○○大学</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744066">
                <a:tc gridSpan="2">
                  <a:txBody>
                    <a:bodyPr/>
                    <a:lstStyle/>
                    <a:p>
                      <a:pPr algn="ctr" fontAlgn="ctr"/>
                      <a:r>
                        <a:rPr lang="ja-JP" altLang="en-US" sz="1600" b="0" i="0" u="none" strike="noStrike" dirty="0" smtClean="0">
                          <a:solidFill>
                            <a:schemeClr val="tx1"/>
                          </a:solidFill>
                          <a:latin typeface="ＭＳ Ｐゴシック"/>
                        </a:rPr>
                        <a:t>合計（ＮＥＤＯ負担総額）</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pPr algn="ctr" fontAlgn="ct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bl>
          </a:graphicData>
        </a:graphic>
      </p:graphicFrame>
    </p:spTree>
    <p:extLst>
      <p:ext uri="{BB962C8B-B14F-4D97-AF65-F5344CB8AC3E}">
        <p14:creationId xmlns:p14="http://schemas.microsoft.com/office/powerpoint/2010/main" val="3649727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1854</Words>
  <Application>Microsoft Office PowerPoint</Application>
  <PresentationFormat>画面に合わせる (4:3)</PresentationFormat>
  <Paragraphs>195</Paragraphs>
  <Slides>13</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Meiryo UI</vt:lpstr>
      <vt:lpstr>ＭＳ Ｐゴシック</vt:lpstr>
      <vt:lpstr>ＭＳ 明朝</vt:lpstr>
      <vt:lpstr>新細明體</vt:lpstr>
      <vt:lpstr>TmsRmn</vt:lpstr>
      <vt:lpstr>メイリオ</vt:lpstr>
      <vt:lpstr>Arial</vt:lpstr>
      <vt:lpstr>Calibri</vt:lpstr>
      <vt:lpstr>Times New Roman</vt:lpstr>
      <vt:lpstr>Office ​​テーマ</vt:lpstr>
      <vt:lpstr>　海洋生分解性プラスチックの社会実装に向けた技術開発事業 　　　研究開発項目①　海洋生分解性に係る評価手法の確立 　　　研究開発項目②　海洋生分解性プラスチックに関する新技術・新素材の開発 　　　　②－１　新規化学構造を有する樹脂・新規バイオ製造プロセス開発等による 　　　　　　　　　海洋生分解性プラスチックに関する新技術・新素材の開発 　　　　②－２　複合化技術等による海洋生分解性プラスチックに関する新技術・ 　　　　　　　　　新素材の開発</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研究開発成果の実用化・事業化見込み</vt:lpstr>
      <vt:lpstr>我が国経済への貢献</vt:lpstr>
      <vt:lpstr>地球環境課題解決への貢献</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2020-05-13T00:42:39Z</dcterms:modified>
</cp:coreProperties>
</file>